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257" r:id="rId3"/>
    <p:sldId id="288" r:id="rId4"/>
    <p:sldId id="268" r:id="rId5"/>
    <p:sldId id="289" r:id="rId6"/>
    <p:sldId id="259" r:id="rId7"/>
    <p:sldId id="280" r:id="rId8"/>
    <p:sldId id="290" r:id="rId9"/>
    <p:sldId id="260" r:id="rId10"/>
    <p:sldId id="291" r:id="rId11"/>
    <p:sldId id="298" r:id="rId12"/>
    <p:sldId id="287" r:id="rId13"/>
    <p:sldId id="278" r:id="rId14"/>
    <p:sldId id="300" r:id="rId15"/>
    <p:sldId id="292" r:id="rId16"/>
    <p:sldId id="274" r:id="rId17"/>
    <p:sldId id="301" r:id="rId18"/>
    <p:sldId id="293" r:id="rId19"/>
    <p:sldId id="276" r:id="rId20"/>
    <p:sldId id="296" r:id="rId21"/>
    <p:sldId id="277" r:id="rId22"/>
    <p:sldId id="281" r:id="rId23"/>
    <p:sldId id="282" r:id="rId24"/>
    <p:sldId id="283" r:id="rId25"/>
    <p:sldId id="284" r:id="rId26"/>
    <p:sldId id="294" r:id="rId27"/>
    <p:sldId id="264" r:id="rId28"/>
    <p:sldId id="295" r:id="rId29"/>
    <p:sldId id="297" r:id="rId30"/>
    <p:sldId id="299" r:id="rId31"/>
    <p:sldId id="263" r:id="rId32"/>
  </p:sldIdLst>
  <p:sldSz cx="18288000" cy="10287000"/>
  <p:notesSz cx="6858000" cy="9144000"/>
  <p:embeddedFontLst>
    <p:embeddedFont>
      <p:font typeface="Arial Narrow" panose="020B0606020202030204" pitchFamily="34" charset="0"/>
      <p:regular r:id="rId34"/>
      <p:bold r:id="rId35"/>
      <p:italic r:id="rId36"/>
      <p:boldItalic r:id="rId37"/>
    </p:embeddedFont>
    <p:embeddedFont>
      <p:font typeface="Bodoni" panose="020B0604020202020204" charset="0"/>
      <p:regular r:id="rId38"/>
      <p:bold r:id="rId39"/>
      <p:italic r:id="rId40"/>
      <p:boldItalic r:id="rId41"/>
    </p:embeddedFont>
    <p:embeddedFont>
      <p:font typeface="Calibri" panose="020F0502020204030204" pitchFamily="34" charset="0"/>
      <p:regular r:id="rId42"/>
      <p:bold r:id="rId43"/>
      <p:italic r:id="rId44"/>
      <p:boldItalic r:id="rId45"/>
    </p:embeddedFont>
    <p:embeddedFont>
      <p:font typeface="DM Sans" pitchFamily="2" charset="0"/>
      <p:regular r:id="rId46"/>
      <p:bold r:id="rId47"/>
      <p:italic r:id="rId48"/>
      <p:boldItalic r:id="rId49"/>
    </p:embeddedFont>
    <p:embeddedFont>
      <p:font typeface="DM Sans Medium" pitchFamily="2" charset="0"/>
      <p:regular r:id="rId50"/>
      <p:italic r:id="rId51"/>
    </p:embeddedFont>
    <p:embeddedFont>
      <p:font typeface="Fira Sans Extra Condensed ExtraBold" panose="020B0604020202020204" charset="0"/>
      <p:bold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752611-1DE6-CF1B-0660-7DFEE5C8D3FB}" name="Rajavel, Rajkumar" initials="RR" userId="S::rr53572@my.utexas.edu::c9f4e7e1-695b-47bf-b088-e95a32b9e733" providerId="AD"/>
  <p188:author id="{8A96DAD6-E301-7793-1017-73AC6A492016}" name="Santhosh Kumar Ramkumar" initials="SR" userId="S::sr55965@my.utexas.edu::9ffb336b-b214-4879-aad3-c0c671dd804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Rajkumar Rajavel"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DAAD"/>
    <a:srgbClr val="E0B15E"/>
    <a:srgbClr val="FFFAEB"/>
    <a:srgbClr val="FDD780"/>
    <a:srgbClr val="8F8D84"/>
    <a:srgbClr val="FFC800"/>
    <a:srgbClr val="531E4A"/>
    <a:srgbClr val="C25CA2"/>
    <a:srgbClr val="312F2C"/>
    <a:srgbClr val="4F4E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69" autoAdjust="0"/>
    <p:restoredTop sz="94609" autoAdjust="0"/>
  </p:normalViewPr>
  <p:slideViewPr>
    <p:cSldViewPr snapToGrid="0">
      <p:cViewPr>
        <p:scale>
          <a:sx n="66" d="100"/>
          <a:sy n="66" d="100"/>
        </p:scale>
        <p:origin x="660" y="71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microsoft.com/office/2018/10/relationships/authors" Target="authors.xml"/><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4979893622471081"/>
          <c:y val="4.0527231137213834E-2"/>
          <c:w val="0.65020106377528919"/>
          <c:h val="0.9189455377255723"/>
        </c:manualLayout>
      </c:layout>
      <c:barChart>
        <c:barDir val="col"/>
        <c:grouping val="percentStacked"/>
        <c:varyColors val="0"/>
        <c:ser>
          <c:idx val="0"/>
          <c:order val="0"/>
          <c:tx>
            <c:strRef>
              <c:f>Sheet1!$B$1</c:f>
              <c:strCache>
                <c:ptCount val="1"/>
                <c:pt idx="0">
                  <c:v>Recency Quartile 1</c:v>
                </c:pt>
              </c:strCache>
            </c:strRef>
          </c:tx>
          <c:spPr>
            <a:solidFill>
              <a:srgbClr val="4F81BD"/>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1"/>
                <c:pt idx="0">
                  <c:v>Category 1</c:v>
                </c:pt>
              </c:strCache>
              <c:extLst/>
            </c:strRef>
          </c:cat>
          <c:val>
            <c:numRef>
              <c:f>Sheet1!$B$2:$B$7</c:f>
              <c:numCache>
                <c:formatCode>0%</c:formatCode>
                <c:ptCount val="1"/>
                <c:pt idx="0">
                  <c:v>0.34989062500000001</c:v>
                </c:pt>
              </c:numCache>
              <c:extLst/>
            </c:numRef>
          </c:val>
          <c:extLst>
            <c:ext xmlns:c16="http://schemas.microsoft.com/office/drawing/2014/chart" uri="{C3380CC4-5D6E-409C-BE32-E72D297353CC}">
              <c16:uniqueId val="{00000000-1593-418E-B68B-80AF78E4D081}"/>
            </c:ext>
          </c:extLst>
        </c:ser>
        <c:ser>
          <c:idx val="1"/>
          <c:order val="1"/>
          <c:tx>
            <c:strRef>
              <c:f>Sheet1!$C$1</c:f>
              <c:strCache>
                <c:ptCount val="1"/>
                <c:pt idx="0">
                  <c:v>Recency Quartile 2</c:v>
                </c:pt>
              </c:strCache>
            </c:strRef>
          </c:tx>
          <c:spPr>
            <a:solidFill>
              <a:srgbClr val="9BBB59"/>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1"/>
                <c:pt idx="0">
                  <c:v>Category 1</c:v>
                </c:pt>
              </c:strCache>
              <c:extLst/>
            </c:strRef>
          </c:cat>
          <c:val>
            <c:numRef>
              <c:f>Sheet1!$C$2:$C$7</c:f>
              <c:numCache>
                <c:formatCode>0%</c:formatCode>
                <c:ptCount val="1"/>
                <c:pt idx="0">
                  <c:v>0.22175</c:v>
                </c:pt>
              </c:numCache>
              <c:extLst/>
            </c:numRef>
          </c:val>
          <c:extLst>
            <c:ext xmlns:c16="http://schemas.microsoft.com/office/drawing/2014/chart" uri="{C3380CC4-5D6E-409C-BE32-E72D297353CC}">
              <c16:uniqueId val="{00000003-1593-418E-B68B-80AF78E4D081}"/>
            </c:ext>
          </c:extLst>
        </c:ser>
        <c:ser>
          <c:idx val="2"/>
          <c:order val="2"/>
          <c:tx>
            <c:strRef>
              <c:f>Sheet1!$D$1</c:f>
              <c:strCache>
                <c:ptCount val="1"/>
                <c:pt idx="0">
                  <c:v>Recency Quartile 3</c:v>
                </c:pt>
              </c:strCache>
            </c:strRef>
          </c:tx>
          <c:spPr>
            <a:solidFill>
              <a:srgbClr val="4BACC6"/>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1"/>
                <c:pt idx="0">
                  <c:v>Category 1</c:v>
                </c:pt>
              </c:strCache>
              <c:extLst/>
            </c:strRef>
          </c:cat>
          <c:val>
            <c:numRef>
              <c:f>Sheet1!$D$2:$D$7</c:f>
              <c:numCache>
                <c:formatCode>0%</c:formatCode>
                <c:ptCount val="1"/>
                <c:pt idx="0">
                  <c:v>0.21896874999999999</c:v>
                </c:pt>
              </c:numCache>
              <c:extLst/>
            </c:numRef>
          </c:val>
          <c:extLst>
            <c:ext xmlns:c16="http://schemas.microsoft.com/office/drawing/2014/chart" uri="{C3380CC4-5D6E-409C-BE32-E72D297353CC}">
              <c16:uniqueId val="{00000004-1593-418E-B68B-80AF78E4D081}"/>
            </c:ext>
          </c:extLst>
        </c:ser>
        <c:ser>
          <c:idx val="3"/>
          <c:order val="3"/>
          <c:tx>
            <c:strRef>
              <c:f>Sheet1!$E$1</c:f>
              <c:strCache>
                <c:ptCount val="1"/>
                <c:pt idx="0">
                  <c:v>Recency Quartile 4</c:v>
                </c:pt>
              </c:strCache>
            </c:strRef>
          </c:tx>
          <c:spPr>
            <a:solidFill>
              <a:srgbClr val="2C4D75"/>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1"/>
                <c:pt idx="0">
                  <c:v>Category 1</c:v>
                </c:pt>
              </c:strCache>
              <c:extLst/>
            </c:strRef>
          </c:cat>
          <c:val>
            <c:numRef>
              <c:f>Sheet1!$E$2:$E$7</c:f>
              <c:numCache>
                <c:formatCode>0%</c:formatCode>
                <c:ptCount val="1"/>
                <c:pt idx="0">
                  <c:v>0.209390625</c:v>
                </c:pt>
              </c:numCache>
              <c:extLst/>
            </c:numRef>
          </c:val>
          <c:extLst>
            <c:ext xmlns:c16="http://schemas.microsoft.com/office/drawing/2014/chart" uri="{C3380CC4-5D6E-409C-BE32-E72D297353CC}">
              <c16:uniqueId val="{00000005-1593-418E-B68B-80AF78E4D081}"/>
            </c:ext>
          </c:extLst>
        </c:ser>
        <c:dLbls>
          <c:showLegendKey val="0"/>
          <c:showVal val="0"/>
          <c:showCatName val="0"/>
          <c:showSerName val="0"/>
          <c:showPercent val="0"/>
          <c:showBubbleSize val="0"/>
        </c:dLbls>
        <c:gapWidth val="360"/>
        <c:overlap val="100"/>
        <c:axId val="391733856"/>
        <c:axId val="507568752"/>
      </c:barChart>
      <c:catAx>
        <c:axId val="391733856"/>
        <c:scaling>
          <c:orientation val="minMax"/>
        </c:scaling>
        <c:delete val="1"/>
        <c:axPos val="t"/>
        <c:numFmt formatCode="General" sourceLinked="1"/>
        <c:majorTickMark val="none"/>
        <c:minorTickMark val="none"/>
        <c:tickLblPos val="nextTo"/>
        <c:crossAx val="507568752"/>
        <c:crosses val="autoZero"/>
        <c:auto val="1"/>
        <c:lblAlgn val="ctr"/>
        <c:lblOffset val="100"/>
        <c:noMultiLvlLbl val="0"/>
      </c:catAx>
      <c:valAx>
        <c:axId val="507568752"/>
        <c:scaling>
          <c:orientation val="maxMin"/>
        </c:scaling>
        <c:delete val="1"/>
        <c:axPos val="l"/>
        <c:numFmt formatCode="0%" sourceLinked="1"/>
        <c:majorTickMark val="out"/>
        <c:minorTickMark val="none"/>
        <c:tickLblPos val="nextTo"/>
        <c:crossAx val="391733856"/>
        <c:crosses val="autoZero"/>
        <c:crossBetween val="between"/>
      </c:valAx>
      <c:spPr>
        <a:noFill/>
        <a:ln>
          <a:noFill/>
        </a:ln>
        <a:effectLst/>
      </c:spPr>
    </c:plotArea>
    <c:legend>
      <c:legendPos val="l"/>
      <c:layout>
        <c:manualLayout>
          <c:xMode val="edge"/>
          <c:yMode val="edge"/>
          <c:x val="0"/>
          <c:y val="0.25092933422046498"/>
          <c:w val="0.54455106281336252"/>
          <c:h val="0.48193043675277908"/>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DM Sans"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bg1"/>
          </a:solidFill>
          <a:latin typeface="DM Sans" pitchFamily="2"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Sheet1!$A$2:$A$7</c15:sqref>
                  </c15:fullRef>
                </c:ext>
              </c:extLst>
              <c:f>Sheet1!$A$2</c:f>
              <c:strCache>
                <c:ptCount val="1"/>
                <c:pt idx="0">
                  <c:v>Category 1</c:v>
                </c:pt>
              </c:strCache>
            </c:strRef>
          </c:cat>
          <c:val>
            <c:numRef>
              <c:extLst>
                <c:ext xmlns:c15="http://schemas.microsoft.com/office/drawing/2012/chart" uri="{02D57815-91ED-43cb-92C2-25804820EDAC}">
                  <c15:fullRef>
                    <c15:sqref>Sheet1!$B$2:$B$7</c15:sqref>
                  </c15:fullRef>
                </c:ext>
              </c:extLst>
              <c:f>Sheet1!$B$2</c:f>
              <c:numCache>
                <c:formatCode>0%</c:formatCode>
                <c:ptCount val="1"/>
                <c:pt idx="0">
                  <c:v>0.18275684047496127</c:v>
                </c:pt>
              </c:numCache>
            </c:numRef>
          </c:val>
          <c:extLst>
            <c:ext xmlns:c16="http://schemas.microsoft.com/office/drawing/2014/chart" uri="{C3380CC4-5D6E-409C-BE32-E72D297353CC}">
              <c16:uniqueId val="{00000000-5037-4122-9DAD-6704466A9E03}"/>
            </c:ext>
          </c:extLst>
        </c:ser>
        <c:ser>
          <c:idx val="1"/>
          <c:order val="1"/>
          <c:tx>
            <c:strRef>
              <c:f>Sheet1!$C$1</c:f>
              <c:strCache>
                <c:ptCount val="1"/>
                <c:pt idx="0">
                  <c:v>Series 2</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Sheet1!$A$2:$A$7</c15:sqref>
                  </c15:fullRef>
                </c:ext>
              </c:extLst>
              <c:f>Sheet1!$A$2</c:f>
              <c:strCache>
                <c:ptCount val="1"/>
                <c:pt idx="0">
                  <c:v>Category 1</c:v>
                </c:pt>
              </c:strCache>
            </c:strRef>
          </c:cat>
          <c:val>
            <c:numRef>
              <c:extLst>
                <c:ext xmlns:c15="http://schemas.microsoft.com/office/drawing/2012/chart" uri="{02D57815-91ED-43cb-92C2-25804820EDAC}">
                  <c15:fullRef>
                    <c15:sqref>Sheet1!$C$2:$C$7</c15:sqref>
                  </c15:fullRef>
                </c:ext>
              </c:extLst>
              <c:f>Sheet1!$C$2</c:f>
              <c:numCache>
                <c:formatCode>0%</c:formatCode>
                <c:ptCount val="1"/>
                <c:pt idx="0">
                  <c:v>0.15140038341048301</c:v>
                </c:pt>
              </c:numCache>
            </c:numRef>
          </c:val>
          <c:extLst>
            <c:ext xmlns:c16="http://schemas.microsoft.com/office/drawing/2014/chart" uri="{C3380CC4-5D6E-409C-BE32-E72D297353CC}">
              <c16:uniqueId val="{00000001-5037-4122-9DAD-6704466A9E03}"/>
            </c:ext>
          </c:extLst>
        </c:ser>
        <c:ser>
          <c:idx val="2"/>
          <c:order val="2"/>
          <c:tx>
            <c:strRef>
              <c:f>Sheet1!$D$1</c:f>
              <c:strCache>
                <c:ptCount val="1"/>
                <c:pt idx="0">
                  <c:v>Series 3</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Sheet1!$A$2:$A$7</c15:sqref>
                  </c15:fullRef>
                </c:ext>
              </c:extLst>
              <c:f>Sheet1!$A$2</c:f>
              <c:strCache>
                <c:ptCount val="1"/>
                <c:pt idx="0">
                  <c:v>Category 1</c:v>
                </c:pt>
              </c:strCache>
            </c:strRef>
          </c:cat>
          <c:val>
            <c:numRef>
              <c:extLst>
                <c:ext xmlns:c15="http://schemas.microsoft.com/office/drawing/2012/chart" uri="{02D57815-91ED-43cb-92C2-25804820EDAC}">
                  <c15:fullRef>
                    <c15:sqref>Sheet1!$D$2:$D$7</c15:sqref>
                  </c15:fullRef>
                </c:ext>
              </c:extLst>
              <c:f>Sheet1!$D$2</c:f>
              <c:numCache>
                <c:formatCode>0%</c:formatCode>
                <c:ptCount val="1"/>
                <c:pt idx="0">
                  <c:v>0.10616727682343002</c:v>
                </c:pt>
              </c:numCache>
            </c:numRef>
          </c:val>
          <c:extLst>
            <c:ext xmlns:c16="http://schemas.microsoft.com/office/drawing/2014/chart" uri="{C3380CC4-5D6E-409C-BE32-E72D297353CC}">
              <c16:uniqueId val="{00000002-5037-4122-9DAD-6704466A9E03}"/>
            </c:ext>
          </c:extLst>
        </c:ser>
        <c:dLbls>
          <c:showLegendKey val="0"/>
          <c:showVal val="0"/>
          <c:showCatName val="0"/>
          <c:showSerName val="0"/>
          <c:showPercent val="0"/>
          <c:showBubbleSize val="0"/>
        </c:dLbls>
        <c:gapWidth val="205"/>
        <c:overlap val="-100"/>
        <c:axId val="391733856"/>
        <c:axId val="507568752"/>
        <c:extLst>
          <c:ext xmlns:c15="http://schemas.microsoft.com/office/drawing/2012/chart" uri="{02D57815-91ED-43cb-92C2-25804820EDAC}">
            <c15:filteredBarSeries>
              <c15:ser>
                <c:idx val="3"/>
                <c:order val="3"/>
                <c:tx>
                  <c:strRef>
                    <c:extLst>
                      <c:ext uri="{02D57815-91ED-43cb-92C2-25804820EDAC}">
                        <c15:formulaRef>
                          <c15:sqref>Sheet1!$E$1</c15:sqref>
                        </c15:formulaRef>
                      </c:ext>
                    </c:extLst>
                    <c:strCache>
                      <c:ptCount val="1"/>
                      <c:pt idx="0">
                        <c:v>Series 4</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ullRef>
                          <c15:sqref>Sheet1!$A$2:$A$7</c15:sqref>
                        </c15:fullRef>
                        <c15:formulaRef>
                          <c15:sqref>Sheet1!$A$2</c15:sqref>
                        </c15:formulaRef>
                      </c:ext>
                    </c:extLst>
                    <c:strCache>
                      <c:ptCount val="1"/>
                      <c:pt idx="0">
                        <c:v>Category 1</c:v>
                      </c:pt>
                    </c:strCache>
                  </c:strRef>
                </c:cat>
                <c:val>
                  <c:numRef>
                    <c:extLst>
                      <c:ext uri="{02D57815-91ED-43cb-92C2-25804820EDAC}">
                        <c15:fullRef>
                          <c15:sqref>Sheet1!$E$2:$E$7</c15:sqref>
                        </c15:fullRef>
                        <c15:formulaRef>
                          <c15:sqref>Sheet1!$E$2</c15:sqref>
                        </c15:formulaRef>
                      </c:ext>
                    </c:extLst>
                    <c:numCache>
                      <c:formatCode>0%</c:formatCode>
                      <c:ptCount val="1"/>
                    </c:numCache>
                  </c:numRef>
                </c:val>
                <c:extLst>
                  <c:ext xmlns:c16="http://schemas.microsoft.com/office/drawing/2014/chart" uri="{C3380CC4-5D6E-409C-BE32-E72D297353CC}">
                    <c16:uniqueId val="{00000003-5037-4122-9DAD-6704466A9E03}"/>
                  </c:ext>
                </c:extLst>
              </c15:ser>
            </c15:filteredBarSeries>
          </c:ext>
        </c:extLst>
      </c:barChart>
      <c:catAx>
        <c:axId val="391733856"/>
        <c:scaling>
          <c:orientation val="maxMin"/>
        </c:scaling>
        <c:delete val="1"/>
        <c:axPos val="l"/>
        <c:numFmt formatCode="General" sourceLinked="1"/>
        <c:majorTickMark val="out"/>
        <c:minorTickMark val="none"/>
        <c:tickLblPos val="nextTo"/>
        <c:crossAx val="507568752"/>
        <c:crosses val="autoZero"/>
        <c:auto val="1"/>
        <c:lblAlgn val="ctr"/>
        <c:lblOffset val="100"/>
        <c:noMultiLvlLbl val="0"/>
      </c:catAx>
      <c:valAx>
        <c:axId val="507568752"/>
        <c:scaling>
          <c:orientation val="minMax"/>
          <c:max val="0.30000000000000004"/>
          <c:min val="0"/>
        </c:scaling>
        <c:delete val="1"/>
        <c:axPos val="t"/>
        <c:numFmt formatCode="0%" sourceLinked="1"/>
        <c:majorTickMark val="out"/>
        <c:minorTickMark val="none"/>
        <c:tickLblPos val="nextTo"/>
        <c:crossAx val="3917338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bg1"/>
          </a:solidFill>
          <a:latin typeface="DM Sans" pitchFamily="2"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4979893622471081"/>
          <c:y val="4.0527231137213834E-2"/>
          <c:w val="0.65020106377528919"/>
          <c:h val="0.9189455377255723"/>
        </c:manualLayout>
      </c:layout>
      <c:barChart>
        <c:barDir val="col"/>
        <c:grouping val="percentStacked"/>
        <c:varyColors val="0"/>
        <c:ser>
          <c:idx val="0"/>
          <c:order val="0"/>
          <c:tx>
            <c:strRef>
              <c:f>Sheet1!$B$1</c:f>
              <c:strCache>
                <c:ptCount val="1"/>
                <c:pt idx="0">
                  <c:v>Bought Both Items</c:v>
                </c:pt>
              </c:strCache>
            </c:strRef>
          </c:tx>
          <c:spPr>
            <a:solidFill>
              <a:srgbClr val="4F81BD"/>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Sheet1!$A$2:$A$7</c15:sqref>
                  </c15:fullRef>
                </c:ext>
              </c:extLst>
              <c:f>Sheet1!$A$7</c:f>
              <c:strCache>
                <c:ptCount val="1"/>
                <c:pt idx="0">
                  <c:v>Category 6</c:v>
                </c:pt>
              </c:strCache>
            </c:strRef>
          </c:cat>
          <c:val>
            <c:numRef>
              <c:extLst>
                <c:ext xmlns:c15="http://schemas.microsoft.com/office/drawing/2012/chart" uri="{02D57815-91ED-43cb-92C2-25804820EDAC}">
                  <c15:fullRef>
                    <c15:sqref>Sheet1!$B$2:$B$7</c15:sqref>
                  </c15:fullRef>
                </c:ext>
              </c:extLst>
              <c:f>Sheet1!$B$7</c:f>
              <c:numCache>
                <c:formatCode>0%</c:formatCode>
                <c:ptCount val="1"/>
                <c:pt idx="0">
                  <c:v>0.10075000000000001</c:v>
                </c:pt>
              </c:numCache>
            </c:numRef>
          </c:val>
          <c:extLst>
            <c:ext xmlns:c16="http://schemas.microsoft.com/office/drawing/2014/chart" uri="{C3380CC4-5D6E-409C-BE32-E72D297353CC}">
              <c16:uniqueId val="{00000000-ED11-4FD8-BEB9-518E814397F1}"/>
            </c:ext>
          </c:extLst>
        </c:ser>
        <c:ser>
          <c:idx val="1"/>
          <c:order val="1"/>
          <c:tx>
            <c:strRef>
              <c:f>Sheet1!$C$1</c:f>
              <c:strCache>
                <c:ptCount val="1"/>
                <c:pt idx="0">
                  <c:v>Bought Women's Item</c:v>
                </c:pt>
              </c:strCache>
            </c:strRef>
          </c:tx>
          <c:spPr>
            <a:solidFill>
              <a:srgbClr val="9BBB59"/>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Sheet1!$A$2:$A$7</c15:sqref>
                  </c15:fullRef>
                </c:ext>
              </c:extLst>
              <c:f>Sheet1!$A$7</c:f>
              <c:strCache>
                <c:ptCount val="1"/>
                <c:pt idx="0">
                  <c:v>Category 6</c:v>
                </c:pt>
              </c:strCache>
            </c:strRef>
          </c:cat>
          <c:val>
            <c:numRef>
              <c:extLst>
                <c:ext xmlns:c15="http://schemas.microsoft.com/office/drawing/2012/chart" uri="{02D57815-91ED-43cb-92C2-25804820EDAC}">
                  <c15:fullRef>
                    <c15:sqref>Sheet1!$C$2:$C$7</c15:sqref>
                  </c15:fullRef>
                </c:ext>
              </c:extLst>
              <c:f>Sheet1!$C$7</c:f>
              <c:numCache>
                <c:formatCode>0%</c:formatCode>
                <c:ptCount val="1"/>
                <c:pt idx="0">
                  <c:v>0.44896875000000003</c:v>
                </c:pt>
              </c:numCache>
            </c:numRef>
          </c:val>
          <c:extLst>
            <c:ext xmlns:c16="http://schemas.microsoft.com/office/drawing/2014/chart" uri="{C3380CC4-5D6E-409C-BE32-E72D297353CC}">
              <c16:uniqueId val="{00000001-ED11-4FD8-BEB9-518E814397F1}"/>
            </c:ext>
          </c:extLst>
        </c:ser>
        <c:ser>
          <c:idx val="2"/>
          <c:order val="2"/>
          <c:tx>
            <c:strRef>
              <c:f>Sheet1!$D$1</c:f>
              <c:strCache>
                <c:ptCount val="1"/>
                <c:pt idx="0">
                  <c:v>Bough Men's Item</c:v>
                </c:pt>
              </c:strCache>
            </c:strRef>
          </c:tx>
          <c:spPr>
            <a:solidFill>
              <a:srgbClr val="4BACC6"/>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Sheet1!$A$2:$A$7</c15:sqref>
                  </c15:fullRef>
                </c:ext>
              </c:extLst>
              <c:f>Sheet1!$A$7</c:f>
              <c:strCache>
                <c:ptCount val="1"/>
                <c:pt idx="0">
                  <c:v>Category 6</c:v>
                </c:pt>
              </c:strCache>
            </c:strRef>
          </c:cat>
          <c:val>
            <c:numRef>
              <c:extLst>
                <c:ext xmlns:c15="http://schemas.microsoft.com/office/drawing/2012/chart" uri="{02D57815-91ED-43cb-92C2-25804820EDAC}">
                  <c15:fullRef>
                    <c15:sqref>Sheet1!$D$2:$D$7</c15:sqref>
                  </c15:fullRef>
                </c:ext>
              </c:extLst>
              <c:f>Sheet1!$D$7</c:f>
              <c:numCache>
                <c:formatCode>0%</c:formatCode>
                <c:ptCount val="1"/>
                <c:pt idx="0">
                  <c:v>0.45028125000000002</c:v>
                </c:pt>
              </c:numCache>
            </c:numRef>
          </c:val>
          <c:extLst>
            <c:ext xmlns:c16="http://schemas.microsoft.com/office/drawing/2014/chart" uri="{C3380CC4-5D6E-409C-BE32-E72D297353CC}">
              <c16:uniqueId val="{00000002-ED11-4FD8-BEB9-518E814397F1}"/>
            </c:ext>
          </c:extLst>
        </c:ser>
        <c:dLbls>
          <c:showLegendKey val="0"/>
          <c:showVal val="0"/>
          <c:showCatName val="0"/>
          <c:showSerName val="0"/>
          <c:showPercent val="0"/>
          <c:showBubbleSize val="0"/>
        </c:dLbls>
        <c:gapWidth val="360"/>
        <c:overlap val="100"/>
        <c:axId val="391733856"/>
        <c:axId val="507568752"/>
        <c:extLst>
          <c:ext xmlns:c15="http://schemas.microsoft.com/office/drawing/2012/chart" uri="{02D57815-91ED-43cb-92C2-25804820EDAC}">
            <c15:filteredBarSeries>
              <c15:ser>
                <c:idx val="3"/>
                <c:order val="3"/>
                <c:tx>
                  <c:strRef>
                    <c:extLst>
                      <c:ext uri="{02D57815-91ED-43cb-92C2-25804820EDAC}">
                        <c15:formulaRef>
                          <c15:sqref>Sheet1!$E$1</c15:sqref>
                        </c15:formulaRef>
                      </c:ext>
                    </c:extLst>
                    <c:strCache>
                      <c:ptCount val="1"/>
                      <c:pt idx="0">
                        <c:v>Recency Quartile 4</c:v>
                      </c:pt>
                    </c:strCache>
                  </c:strRef>
                </c:tx>
                <c:spPr>
                  <a:solidFill>
                    <a:srgbClr val="2C4D75"/>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ullRef>
                          <c15:sqref>Sheet1!$A$2:$A$7</c15:sqref>
                        </c15:fullRef>
                        <c15:formulaRef>
                          <c15:sqref>Sheet1!$A$7</c15:sqref>
                        </c15:formulaRef>
                      </c:ext>
                    </c:extLst>
                    <c:strCache>
                      <c:ptCount val="1"/>
                      <c:pt idx="0">
                        <c:v>Category 6</c:v>
                      </c:pt>
                    </c:strCache>
                  </c:strRef>
                </c:cat>
                <c:val>
                  <c:numRef>
                    <c:extLst>
                      <c:ext uri="{02D57815-91ED-43cb-92C2-25804820EDAC}">
                        <c15:fullRef>
                          <c15:sqref>Sheet1!$E$2:$E$7</c15:sqref>
                        </c15:fullRef>
                        <c15:formulaRef>
                          <c15:sqref>Sheet1!$E$7</c15:sqref>
                        </c15:formulaRef>
                      </c:ext>
                    </c:extLst>
                    <c:numCache>
                      <c:formatCode>0%</c:formatCode>
                      <c:ptCount val="1"/>
                    </c:numCache>
                  </c:numRef>
                </c:val>
                <c:extLst>
                  <c:ext xmlns:c16="http://schemas.microsoft.com/office/drawing/2014/chart" uri="{C3380CC4-5D6E-409C-BE32-E72D297353CC}">
                    <c16:uniqueId val="{00000003-ED11-4FD8-BEB9-518E814397F1}"/>
                  </c:ext>
                </c:extLst>
              </c15:ser>
            </c15:filteredBarSeries>
          </c:ext>
        </c:extLst>
      </c:barChart>
      <c:catAx>
        <c:axId val="391733856"/>
        <c:scaling>
          <c:orientation val="minMax"/>
        </c:scaling>
        <c:delete val="1"/>
        <c:axPos val="t"/>
        <c:numFmt formatCode="General" sourceLinked="1"/>
        <c:majorTickMark val="none"/>
        <c:minorTickMark val="none"/>
        <c:tickLblPos val="nextTo"/>
        <c:crossAx val="507568752"/>
        <c:crosses val="autoZero"/>
        <c:auto val="1"/>
        <c:lblAlgn val="ctr"/>
        <c:lblOffset val="100"/>
        <c:noMultiLvlLbl val="0"/>
      </c:catAx>
      <c:valAx>
        <c:axId val="507568752"/>
        <c:scaling>
          <c:orientation val="maxMin"/>
        </c:scaling>
        <c:delete val="1"/>
        <c:axPos val="l"/>
        <c:numFmt formatCode="0%" sourceLinked="1"/>
        <c:majorTickMark val="out"/>
        <c:minorTickMark val="none"/>
        <c:tickLblPos val="nextTo"/>
        <c:crossAx val="391733856"/>
        <c:crosses val="autoZero"/>
        <c:crossBetween val="between"/>
      </c:valAx>
      <c:spPr>
        <a:noFill/>
        <a:ln>
          <a:noFill/>
        </a:ln>
        <a:effectLst/>
      </c:spPr>
    </c:plotArea>
    <c:legend>
      <c:legendPos val="l"/>
      <c:layout>
        <c:manualLayout>
          <c:xMode val="edge"/>
          <c:yMode val="edge"/>
          <c:x val="0"/>
          <c:y val="0.29550937174970421"/>
          <c:w val="0.54455106281336252"/>
          <c:h val="0.40898125650059153"/>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DM Sans"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bg1"/>
          </a:solidFill>
          <a:latin typeface="DM Sans" pitchFamily="2"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Sheet1!$A$2:$A$7</c15:sqref>
                  </c15:fullRef>
                </c:ext>
              </c:extLst>
              <c:f>(Sheet1!$A$2,Sheet1!$A$4:$A$7)</c:f>
              <c:strCache>
                <c:ptCount val="1"/>
                <c:pt idx="0">
                  <c:v>Category 1</c:v>
                </c:pt>
              </c:strCache>
            </c:strRef>
          </c:cat>
          <c:val>
            <c:numRef>
              <c:extLst>
                <c:ext xmlns:c15="http://schemas.microsoft.com/office/drawing/2012/chart" uri="{02D57815-91ED-43cb-92C2-25804820EDAC}">
                  <c15:fullRef>
                    <c15:sqref>Sheet1!$B$2:$B$7</c15:sqref>
                  </c15:fullRef>
                </c:ext>
              </c:extLst>
              <c:f>(Sheet1!$B$2,Sheet1!$B$4:$B$7)</c:f>
              <c:numCache>
                <c:formatCode>0%</c:formatCode>
                <c:ptCount val="1"/>
                <c:pt idx="0">
                  <c:v>0.24937965260545905</c:v>
                </c:pt>
              </c:numCache>
            </c:numRef>
          </c:val>
          <c:extLst>
            <c:ext xmlns:c16="http://schemas.microsoft.com/office/drawing/2014/chart" uri="{C3380CC4-5D6E-409C-BE32-E72D297353CC}">
              <c16:uniqueId val="{00000000-DA6C-48AF-9B82-390059639B6A}"/>
            </c:ext>
          </c:extLst>
        </c:ser>
        <c:ser>
          <c:idx val="1"/>
          <c:order val="1"/>
          <c:tx>
            <c:strRef>
              <c:f>Sheet1!$C$1</c:f>
              <c:strCache>
                <c:ptCount val="1"/>
                <c:pt idx="0">
                  <c:v>Series 2</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Sheet1!$A$2:$A$7</c15:sqref>
                  </c15:fullRef>
                </c:ext>
              </c:extLst>
              <c:f>(Sheet1!$A$2,Sheet1!$A$4:$A$7)</c:f>
              <c:strCache>
                <c:ptCount val="1"/>
                <c:pt idx="0">
                  <c:v>Category 1</c:v>
                </c:pt>
              </c:strCache>
            </c:strRef>
          </c:cat>
          <c:val>
            <c:numRef>
              <c:extLst>
                <c:ext xmlns:c15="http://schemas.microsoft.com/office/drawing/2012/chart" uri="{02D57815-91ED-43cb-92C2-25804820EDAC}">
                  <c15:fullRef>
                    <c15:sqref>Sheet1!$C$2:$C$7</c15:sqref>
                  </c15:fullRef>
                </c:ext>
              </c:extLst>
              <c:f>(Sheet1!$C$2,Sheet1!$C$4:$C$7)</c:f>
              <c:numCache>
                <c:formatCode>0%</c:formatCode>
                <c:ptCount val="1"/>
                <c:pt idx="0">
                  <c:v>0.14414978770794182</c:v>
                </c:pt>
              </c:numCache>
            </c:numRef>
          </c:val>
          <c:extLst>
            <c:ext xmlns:c16="http://schemas.microsoft.com/office/drawing/2014/chart" uri="{C3380CC4-5D6E-409C-BE32-E72D297353CC}">
              <c16:uniqueId val="{00000001-DA6C-48AF-9B82-390059639B6A}"/>
            </c:ext>
          </c:extLst>
        </c:ser>
        <c:ser>
          <c:idx val="2"/>
          <c:order val="2"/>
          <c:tx>
            <c:strRef>
              <c:f>Sheet1!$D$1</c:f>
              <c:strCache>
                <c:ptCount val="1"/>
                <c:pt idx="0">
                  <c:v>Series 3</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Sheet1!$A$2:$A$7</c15:sqref>
                  </c15:fullRef>
                </c:ext>
              </c:extLst>
              <c:f>(Sheet1!$A$2,Sheet1!$A$4:$A$7)</c:f>
              <c:strCache>
                <c:ptCount val="1"/>
                <c:pt idx="0">
                  <c:v>Category 1</c:v>
                </c:pt>
              </c:strCache>
            </c:strRef>
          </c:cat>
          <c:val>
            <c:numRef>
              <c:extLst>
                <c:ext xmlns:c15="http://schemas.microsoft.com/office/drawing/2012/chart" uri="{02D57815-91ED-43cb-92C2-25804820EDAC}">
                  <c15:fullRef>
                    <c15:sqref>Sheet1!$D$2:$D$7</c15:sqref>
                  </c15:fullRef>
                </c:ext>
              </c:extLst>
              <c:f>(Sheet1!$D$2,Sheet1!$D$4:$D$7)</c:f>
              <c:numCache>
                <c:formatCode>0%</c:formatCode>
                <c:ptCount val="1"/>
                <c:pt idx="0">
                  <c:v>0.1264487473107086</c:v>
                </c:pt>
              </c:numCache>
            </c:numRef>
          </c:val>
          <c:extLst>
            <c:ext xmlns:c16="http://schemas.microsoft.com/office/drawing/2014/chart" uri="{C3380CC4-5D6E-409C-BE32-E72D297353CC}">
              <c16:uniqueId val="{00000002-DA6C-48AF-9B82-390059639B6A}"/>
            </c:ext>
          </c:extLst>
        </c:ser>
        <c:dLbls>
          <c:showLegendKey val="0"/>
          <c:showVal val="0"/>
          <c:showCatName val="0"/>
          <c:showSerName val="0"/>
          <c:showPercent val="0"/>
          <c:showBubbleSize val="0"/>
        </c:dLbls>
        <c:gapWidth val="205"/>
        <c:overlap val="-100"/>
        <c:axId val="391733856"/>
        <c:axId val="507568752"/>
        <c:extLst>
          <c:ext xmlns:c15="http://schemas.microsoft.com/office/drawing/2012/chart" uri="{02D57815-91ED-43cb-92C2-25804820EDAC}">
            <c15:filteredBarSeries>
              <c15:ser>
                <c:idx val="3"/>
                <c:order val="3"/>
                <c:tx>
                  <c:strRef>
                    <c:extLst>
                      <c:ext uri="{02D57815-91ED-43cb-92C2-25804820EDAC}">
                        <c15:formulaRef>
                          <c15:sqref>Sheet1!$E$1</c15:sqref>
                        </c15:formulaRef>
                      </c:ext>
                    </c:extLst>
                    <c:strCache>
                      <c:ptCount val="1"/>
                      <c:pt idx="0">
                        <c:v>Series 4</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ullRef>
                          <c15:sqref>Sheet1!$A$2:$A$7</c15:sqref>
                        </c15:fullRef>
                        <c15:formulaRef>
                          <c15:sqref>(Sheet1!$A$2,Sheet1!$A$4:$A$7)</c15:sqref>
                        </c15:formulaRef>
                      </c:ext>
                    </c:extLst>
                    <c:strCache>
                      <c:ptCount val="1"/>
                      <c:pt idx="0">
                        <c:v>Category 1</c:v>
                      </c:pt>
                    </c:strCache>
                  </c:strRef>
                </c:cat>
                <c:val>
                  <c:numRef>
                    <c:extLst>
                      <c:ext uri="{02D57815-91ED-43cb-92C2-25804820EDAC}">
                        <c15:fullRef>
                          <c15:sqref>Sheet1!$E$2:$E$7</c15:sqref>
                        </c15:fullRef>
                        <c15:formulaRef>
                          <c15:sqref>(Sheet1!$E$2,Sheet1!$E$4:$E$7)</c15:sqref>
                        </c15:formulaRef>
                      </c:ext>
                    </c:extLst>
                    <c:numCache>
                      <c:formatCode>0%</c:formatCode>
                      <c:ptCount val="1"/>
                    </c:numCache>
                  </c:numRef>
                </c:val>
                <c:extLst>
                  <c:ext xmlns:c16="http://schemas.microsoft.com/office/drawing/2014/chart" uri="{C3380CC4-5D6E-409C-BE32-E72D297353CC}">
                    <c16:uniqueId val="{00000003-DA6C-48AF-9B82-390059639B6A}"/>
                  </c:ext>
                </c:extLst>
              </c15:ser>
            </c15:filteredBarSeries>
          </c:ext>
        </c:extLst>
      </c:barChart>
      <c:catAx>
        <c:axId val="391733856"/>
        <c:scaling>
          <c:orientation val="maxMin"/>
        </c:scaling>
        <c:delete val="1"/>
        <c:axPos val="l"/>
        <c:numFmt formatCode="General" sourceLinked="1"/>
        <c:majorTickMark val="out"/>
        <c:minorTickMark val="none"/>
        <c:tickLblPos val="nextTo"/>
        <c:crossAx val="507568752"/>
        <c:crosses val="autoZero"/>
        <c:auto val="1"/>
        <c:lblAlgn val="ctr"/>
        <c:lblOffset val="100"/>
        <c:noMultiLvlLbl val="0"/>
      </c:catAx>
      <c:valAx>
        <c:axId val="507568752"/>
        <c:scaling>
          <c:orientation val="minMax"/>
          <c:max val="0.30000000000000004"/>
          <c:min val="0"/>
        </c:scaling>
        <c:delete val="1"/>
        <c:axPos val="t"/>
        <c:numFmt formatCode="0%" sourceLinked="1"/>
        <c:majorTickMark val="out"/>
        <c:minorTickMark val="none"/>
        <c:tickLblPos val="nextTo"/>
        <c:crossAx val="3917338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bg1"/>
          </a:solidFill>
          <a:latin typeface="DM Sans" pitchFamily="2"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none" spc="0" normalizeH="0" baseline="0">
                <a:solidFill>
                  <a:schemeClr val="tx1"/>
                </a:solidFill>
                <a:latin typeface="DM Sans" pitchFamily="2" charset="0"/>
                <a:ea typeface="+mj-ea"/>
                <a:cs typeface="+mj-cs"/>
              </a:defRPr>
            </a:pPr>
            <a:r>
              <a:rPr lang="en-US" b="0"/>
              <a:t>Elbow plot </a:t>
            </a:r>
          </a:p>
        </c:rich>
      </c:tx>
      <c:overlay val="0"/>
      <c:spPr>
        <a:noFill/>
        <a:ln>
          <a:noFill/>
        </a:ln>
        <a:effectLst/>
      </c:spPr>
      <c:txPr>
        <a:bodyPr rot="0" spcFirstLastPara="1" vertOverflow="ellipsis" vert="horz" wrap="square" anchor="ctr" anchorCtr="1"/>
        <a:lstStyle/>
        <a:p>
          <a:pPr>
            <a:defRPr sz="2128" b="0" i="0" u="none" strike="noStrike" kern="1200" cap="none" spc="0" normalizeH="0" baseline="0">
              <a:solidFill>
                <a:schemeClr val="tx1"/>
              </a:solidFill>
              <a:latin typeface="DM Sans" pitchFamily="2" charset="0"/>
              <a:ea typeface="+mj-ea"/>
              <a:cs typeface="+mj-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2225" cap="rnd">
              <a:solidFill>
                <a:schemeClr val="accent1"/>
              </a:solidFill>
              <a:round/>
            </a:ln>
            <a:effectLst/>
          </c:spPr>
          <c:marker>
            <c:symbol val="square"/>
            <c:size val="5"/>
            <c:spPr>
              <a:solidFill>
                <a:srgbClr val="F8696B"/>
              </a:solidFill>
              <a:ln w="15875">
                <a:solidFill>
                  <a:schemeClr val="accent1"/>
                </a:solidFill>
                <a:round/>
              </a:ln>
              <a:effectLst/>
            </c:spPr>
          </c:marker>
          <c:dPt>
            <c:idx val="5"/>
            <c:marker>
              <c:symbol val="triangle"/>
              <c:size val="10"/>
              <c:spPr>
                <a:solidFill>
                  <a:srgbClr val="63BE7B"/>
                </a:solidFill>
                <a:ln w="15875">
                  <a:solidFill>
                    <a:schemeClr val="accent1"/>
                  </a:solidFill>
                  <a:round/>
                </a:ln>
                <a:effectLst/>
              </c:spPr>
            </c:marker>
            <c:bubble3D val="0"/>
            <c:extLst>
              <c:ext xmlns:c16="http://schemas.microsoft.com/office/drawing/2014/chart" uri="{C3380CC4-5D6E-409C-BE32-E72D297353CC}">
                <c16:uniqueId val="{00000003-F0EC-49D7-B442-2D62D542B03C}"/>
              </c:ext>
            </c:extLst>
          </c:dPt>
          <c:cat>
            <c:numRef>
              <c:f>Sheet1!$A$2:$A$25</c:f>
              <c:numCache>
                <c:formatCode>General</c:formatCode>
                <c:ptCount val="14"/>
                <c:pt idx="0">
                  <c:v>2</c:v>
                </c:pt>
                <c:pt idx="1">
                  <c:v>3</c:v>
                </c:pt>
                <c:pt idx="2">
                  <c:v>4</c:v>
                </c:pt>
                <c:pt idx="3">
                  <c:v>5</c:v>
                </c:pt>
                <c:pt idx="4">
                  <c:v>6</c:v>
                </c:pt>
                <c:pt idx="5">
                  <c:v>7</c:v>
                </c:pt>
                <c:pt idx="6">
                  <c:v>8</c:v>
                </c:pt>
                <c:pt idx="7">
                  <c:v>9</c:v>
                </c:pt>
                <c:pt idx="8">
                  <c:v>10</c:v>
                </c:pt>
                <c:pt idx="9">
                  <c:v>11</c:v>
                </c:pt>
                <c:pt idx="10">
                  <c:v>12</c:v>
                </c:pt>
                <c:pt idx="11">
                  <c:v>13</c:v>
                </c:pt>
                <c:pt idx="12">
                  <c:v>14</c:v>
                </c:pt>
                <c:pt idx="13">
                  <c:v>15</c:v>
                </c:pt>
              </c:numCache>
              <c:extLst/>
            </c:numRef>
          </c:cat>
          <c:val>
            <c:numRef>
              <c:f>Sheet1!$B$2:$B$26</c:f>
              <c:numCache>
                <c:formatCode>General</c:formatCode>
                <c:ptCount val="15"/>
                <c:pt idx="0">
                  <c:v>1.3729424139999999</c:v>
                </c:pt>
                <c:pt idx="1">
                  <c:v>0.86399999999999999</c:v>
                </c:pt>
                <c:pt idx="2">
                  <c:v>0.59599999999999997</c:v>
                </c:pt>
                <c:pt idx="3">
                  <c:v>0.40200000000000002</c:v>
                </c:pt>
                <c:pt idx="4">
                  <c:v>0.314</c:v>
                </c:pt>
                <c:pt idx="5">
                  <c:v>0.27700000000000002</c:v>
                </c:pt>
                <c:pt idx="6">
                  <c:v>0.24399999999999999</c:v>
                </c:pt>
                <c:pt idx="7">
                  <c:v>0.214</c:v>
                </c:pt>
                <c:pt idx="8">
                  <c:v>0.188</c:v>
                </c:pt>
                <c:pt idx="9">
                  <c:v>0.16600000000000001</c:v>
                </c:pt>
                <c:pt idx="10">
                  <c:v>0.155</c:v>
                </c:pt>
                <c:pt idx="11">
                  <c:v>0.14499999999999999</c:v>
                </c:pt>
                <c:pt idx="12">
                  <c:v>0.13600000000000001</c:v>
                </c:pt>
                <c:pt idx="13">
                  <c:v>0.126</c:v>
                </c:pt>
              </c:numCache>
              <c:extLst/>
            </c:numRef>
          </c:val>
          <c:smooth val="0"/>
          <c:extLst>
            <c:ext xmlns:c16="http://schemas.microsoft.com/office/drawing/2014/chart" uri="{C3380CC4-5D6E-409C-BE32-E72D297353CC}">
              <c16:uniqueId val="{00000000-F0EC-49D7-B442-2D62D542B03C}"/>
            </c:ext>
          </c:extLst>
        </c:ser>
        <c:dLbls>
          <c:showLegendKey val="0"/>
          <c:showVal val="0"/>
          <c:showCatName val="0"/>
          <c:showSerName val="0"/>
          <c:showPercent val="0"/>
          <c:showBubbleSize val="0"/>
        </c:dLbls>
        <c:marker val="1"/>
        <c:smooth val="0"/>
        <c:axId val="486230416"/>
        <c:axId val="301810911"/>
      </c:lineChart>
      <c:catAx>
        <c:axId val="486230416"/>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title>
          <c:tx>
            <c:rich>
              <a:bodyPr rot="0" spcFirstLastPara="1" vertOverflow="ellipsis" vert="horz" wrap="square" anchor="ctr" anchorCtr="1"/>
              <a:lstStyle/>
              <a:p>
                <a:pPr>
                  <a:defRPr sz="1197" b="1" i="0" u="none" strike="noStrike" kern="1200" baseline="0">
                    <a:solidFill>
                      <a:schemeClr val="tx1"/>
                    </a:solidFill>
                    <a:latin typeface="DM Sans" pitchFamily="2" charset="0"/>
                    <a:ea typeface="+mn-ea"/>
                    <a:cs typeface="+mn-cs"/>
                  </a:defRPr>
                </a:pPr>
                <a:r>
                  <a:rPr lang="en-US"/>
                  <a:t>Number of clusters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tx1"/>
                  </a:solidFill>
                  <a:latin typeface="DM Sans"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solidFill>
                <a:latin typeface="DM Sans" pitchFamily="2" charset="0"/>
                <a:ea typeface="+mn-ea"/>
                <a:cs typeface="+mn-cs"/>
              </a:defRPr>
            </a:pPr>
            <a:endParaRPr lang="en-US"/>
          </a:p>
        </c:txPr>
        <c:crossAx val="301810911"/>
        <c:crosses val="autoZero"/>
        <c:auto val="1"/>
        <c:lblAlgn val="ctr"/>
        <c:lblOffset val="100"/>
        <c:noMultiLvlLbl val="0"/>
      </c:catAx>
      <c:valAx>
        <c:axId val="301810911"/>
        <c:scaling>
          <c:orientation val="minMax"/>
        </c:scaling>
        <c:delete val="0"/>
        <c:axPos val="l"/>
        <c:majorGridlines>
          <c:spPr>
            <a:ln w="9525" cap="flat" cmpd="sng" algn="ctr">
              <a:solidFill>
                <a:schemeClr val="dk1">
                  <a:lumMod val="15000"/>
                  <a:lumOff val="85000"/>
                  <a:alpha val="54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1"/>
                    </a:solidFill>
                    <a:latin typeface="DM Sans" pitchFamily="2" charset="0"/>
                    <a:ea typeface="+mn-ea"/>
                    <a:cs typeface="+mn-cs"/>
                  </a:defRPr>
                </a:pPr>
                <a:r>
                  <a:rPr lang="en-US"/>
                  <a:t>Ratio of Within to Between Inertia</a:t>
                </a:r>
              </a:p>
            </c:rich>
          </c:tx>
          <c:layout>
            <c:manualLayout>
              <c:xMode val="edge"/>
              <c:yMode val="edge"/>
              <c:x val="1.3713780973100742E-2"/>
              <c:y val="0.11055177725224716"/>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tx1"/>
                  </a:solidFill>
                  <a:latin typeface="DM Sans" pitchFamily="2"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DM Sans" pitchFamily="2" charset="0"/>
                <a:ea typeface="+mn-ea"/>
                <a:cs typeface="+mn-cs"/>
              </a:defRPr>
            </a:pPr>
            <a:endParaRPr lang="en-US"/>
          </a:p>
        </c:txPr>
        <c:crossAx val="486230416"/>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AEB"/>
    </a:solidFill>
    <a:ln w="9525" cap="flat" cmpd="sng" algn="ctr">
      <a:solidFill>
        <a:schemeClr val="dk1">
          <a:lumMod val="15000"/>
          <a:lumOff val="85000"/>
        </a:schemeClr>
      </a:solidFill>
      <a:round/>
    </a:ln>
    <a:effectLst/>
  </c:spPr>
  <c:txPr>
    <a:bodyPr/>
    <a:lstStyle/>
    <a:p>
      <a:pPr>
        <a:defRPr>
          <a:solidFill>
            <a:schemeClr val="tx1"/>
          </a:solidFill>
          <a:latin typeface="DM Sans"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1"/>
                <c:pt idx="0">
                  <c:v>Category 1</c:v>
                </c:pt>
              </c:strCache>
              <c:extLst/>
            </c:strRef>
          </c:cat>
          <c:val>
            <c:numRef>
              <c:f>Sheet1!$B$2:$B$7</c:f>
              <c:numCache>
                <c:formatCode>0%</c:formatCode>
                <c:ptCount val="1"/>
                <c:pt idx="0">
                  <c:v>0.18086009020676105</c:v>
                </c:pt>
              </c:numCache>
              <c:extLst/>
            </c:numRef>
          </c:val>
          <c:extLst>
            <c:ext xmlns:c16="http://schemas.microsoft.com/office/drawing/2014/chart" uri="{C3380CC4-5D6E-409C-BE32-E72D297353CC}">
              <c16:uniqueId val="{00000000-5865-4F91-A9AB-C4F174C31485}"/>
            </c:ext>
          </c:extLst>
        </c:ser>
        <c:ser>
          <c:idx val="1"/>
          <c:order val="1"/>
          <c:tx>
            <c:strRef>
              <c:f>Sheet1!$C$1</c:f>
              <c:strCache>
                <c:ptCount val="1"/>
                <c:pt idx="0">
                  <c:v>Series 2</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1"/>
                <c:pt idx="0">
                  <c:v>Category 1</c:v>
                </c:pt>
              </c:strCache>
              <c:extLst/>
            </c:strRef>
          </c:cat>
          <c:val>
            <c:numRef>
              <c:f>Sheet1!$C$2:$C$7</c:f>
              <c:numCache>
                <c:formatCode>0%</c:formatCode>
                <c:ptCount val="1"/>
                <c:pt idx="0">
                  <c:v>0.14416572717023676</c:v>
                </c:pt>
              </c:numCache>
              <c:extLst/>
            </c:numRef>
          </c:val>
          <c:extLst>
            <c:ext xmlns:c16="http://schemas.microsoft.com/office/drawing/2014/chart" uri="{C3380CC4-5D6E-409C-BE32-E72D297353CC}">
              <c16:uniqueId val="{00000001-5865-4F91-A9AB-C4F174C31485}"/>
            </c:ext>
          </c:extLst>
        </c:ser>
        <c:ser>
          <c:idx val="2"/>
          <c:order val="2"/>
          <c:tx>
            <c:strRef>
              <c:f>Sheet1!$D$1</c:f>
              <c:strCache>
                <c:ptCount val="1"/>
                <c:pt idx="0">
                  <c:v>Series 3</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1"/>
                <c:pt idx="0">
                  <c:v>Category 1</c:v>
                </c:pt>
              </c:strCache>
              <c:extLst/>
            </c:strRef>
          </c:cat>
          <c:val>
            <c:numRef>
              <c:f>Sheet1!$D$2:$D$7</c:f>
              <c:numCache>
                <c:formatCode>0%</c:formatCode>
                <c:ptCount val="1"/>
                <c:pt idx="0">
                  <c:v>0.12323390894819466</c:v>
                </c:pt>
              </c:numCache>
              <c:extLst/>
            </c:numRef>
          </c:val>
          <c:extLst>
            <c:ext xmlns:c16="http://schemas.microsoft.com/office/drawing/2014/chart" uri="{C3380CC4-5D6E-409C-BE32-E72D297353CC}">
              <c16:uniqueId val="{00000002-5865-4F91-A9AB-C4F174C31485}"/>
            </c:ext>
          </c:extLst>
        </c:ser>
        <c:ser>
          <c:idx val="3"/>
          <c:order val="3"/>
          <c:tx>
            <c:strRef>
              <c:f>Sheet1!$E$1</c:f>
              <c:strCache>
                <c:ptCount val="1"/>
                <c:pt idx="0">
                  <c:v>Series 4</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1"/>
                <c:pt idx="0">
                  <c:v>Category 1</c:v>
                </c:pt>
              </c:strCache>
              <c:extLst/>
            </c:strRef>
          </c:cat>
          <c:val>
            <c:numRef>
              <c:f>Sheet1!$E$2:$E$7</c:f>
              <c:numCache>
                <c:formatCode>0%</c:formatCode>
                <c:ptCount val="1"/>
                <c:pt idx="0">
                  <c:v>0.11723005745839862</c:v>
                </c:pt>
              </c:numCache>
              <c:extLst/>
            </c:numRef>
          </c:val>
          <c:extLst>
            <c:ext xmlns:c16="http://schemas.microsoft.com/office/drawing/2014/chart" uri="{C3380CC4-5D6E-409C-BE32-E72D297353CC}">
              <c16:uniqueId val="{00000003-5865-4F91-A9AB-C4F174C31485}"/>
            </c:ext>
          </c:extLst>
        </c:ser>
        <c:dLbls>
          <c:showLegendKey val="0"/>
          <c:showVal val="0"/>
          <c:showCatName val="0"/>
          <c:showSerName val="0"/>
          <c:showPercent val="0"/>
          <c:showBubbleSize val="0"/>
        </c:dLbls>
        <c:gapWidth val="75"/>
        <c:overlap val="-100"/>
        <c:axId val="391733856"/>
        <c:axId val="507568752"/>
      </c:barChart>
      <c:catAx>
        <c:axId val="391733856"/>
        <c:scaling>
          <c:orientation val="maxMin"/>
        </c:scaling>
        <c:delete val="1"/>
        <c:axPos val="l"/>
        <c:numFmt formatCode="General" sourceLinked="1"/>
        <c:majorTickMark val="out"/>
        <c:minorTickMark val="none"/>
        <c:tickLblPos val="nextTo"/>
        <c:crossAx val="507568752"/>
        <c:crosses val="autoZero"/>
        <c:auto val="1"/>
        <c:lblAlgn val="ctr"/>
        <c:lblOffset val="100"/>
        <c:noMultiLvlLbl val="0"/>
      </c:catAx>
      <c:valAx>
        <c:axId val="507568752"/>
        <c:scaling>
          <c:orientation val="minMax"/>
          <c:max val="0.30000000000000004"/>
          <c:min val="0"/>
        </c:scaling>
        <c:delete val="1"/>
        <c:axPos val="t"/>
        <c:numFmt formatCode="0%" sourceLinked="1"/>
        <c:majorTickMark val="out"/>
        <c:minorTickMark val="none"/>
        <c:tickLblPos val="nextTo"/>
        <c:crossAx val="3917338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bg1"/>
          </a:solidFill>
          <a:latin typeface="DM Sans"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4979893622471081"/>
          <c:y val="4.0527231137213834E-2"/>
          <c:w val="0.65020106377528919"/>
          <c:h val="0.9189455377255723"/>
        </c:manualLayout>
      </c:layout>
      <c:barChart>
        <c:barDir val="col"/>
        <c:grouping val="percentStacked"/>
        <c:varyColors val="0"/>
        <c:ser>
          <c:idx val="0"/>
          <c:order val="0"/>
          <c:tx>
            <c:strRef>
              <c:f>Sheet1!$B$1</c:f>
              <c:strCache>
                <c:ptCount val="1"/>
                <c:pt idx="0">
                  <c:v>Multichannel</c:v>
                </c:pt>
              </c:strCache>
            </c:strRef>
          </c:tx>
          <c:spPr>
            <a:solidFill>
              <a:srgbClr val="4F81BD"/>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Sheet1!$A$2:$A$7</c15:sqref>
                  </c15:fullRef>
                </c:ext>
              </c:extLst>
              <c:f>Sheet1!$A$3</c:f>
              <c:strCache>
                <c:ptCount val="1"/>
                <c:pt idx="0">
                  <c:v>Category 2</c:v>
                </c:pt>
              </c:strCache>
            </c:strRef>
          </c:cat>
          <c:val>
            <c:numRef>
              <c:extLst>
                <c:ext xmlns:c15="http://schemas.microsoft.com/office/drawing/2012/chart" uri="{02D57815-91ED-43cb-92C2-25804820EDAC}">
                  <c15:fullRef>
                    <c15:sqref>Sheet1!$B$2:$B$7</c15:sqref>
                  </c15:fullRef>
                </c:ext>
              </c:extLst>
              <c:f>Sheet1!$B$3</c:f>
              <c:numCache>
                <c:formatCode>0%</c:formatCode>
                <c:ptCount val="1"/>
                <c:pt idx="0">
                  <c:v>0.12128124999999999</c:v>
                </c:pt>
              </c:numCache>
            </c:numRef>
          </c:val>
          <c:extLst>
            <c:ext xmlns:c16="http://schemas.microsoft.com/office/drawing/2014/chart" uri="{C3380CC4-5D6E-409C-BE32-E72D297353CC}">
              <c16:uniqueId val="{00000000-B569-43FB-B090-E06B9474D277}"/>
            </c:ext>
          </c:extLst>
        </c:ser>
        <c:ser>
          <c:idx val="1"/>
          <c:order val="1"/>
          <c:tx>
            <c:strRef>
              <c:f>Sheet1!$C$1</c:f>
              <c:strCache>
                <c:ptCount val="1"/>
                <c:pt idx="0">
                  <c:v>Web</c:v>
                </c:pt>
              </c:strCache>
            </c:strRef>
          </c:tx>
          <c:spPr>
            <a:solidFill>
              <a:srgbClr val="9BBB59"/>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Sheet1!$A$2:$A$7</c15:sqref>
                  </c15:fullRef>
                </c:ext>
              </c:extLst>
              <c:f>Sheet1!$A$3</c:f>
              <c:strCache>
                <c:ptCount val="1"/>
                <c:pt idx="0">
                  <c:v>Category 2</c:v>
                </c:pt>
              </c:strCache>
            </c:strRef>
          </c:cat>
          <c:val>
            <c:numRef>
              <c:extLst>
                <c:ext xmlns:c15="http://schemas.microsoft.com/office/drawing/2012/chart" uri="{02D57815-91ED-43cb-92C2-25804820EDAC}">
                  <c15:fullRef>
                    <c15:sqref>Sheet1!$C$2:$C$7</c15:sqref>
                  </c15:fullRef>
                </c:ext>
              </c:extLst>
              <c:f>Sheet1!$C$3</c:f>
              <c:numCache>
                <c:formatCode>0%</c:formatCode>
                <c:ptCount val="1"/>
                <c:pt idx="0">
                  <c:v>0.44089062499999998</c:v>
                </c:pt>
              </c:numCache>
            </c:numRef>
          </c:val>
          <c:extLst>
            <c:ext xmlns:c16="http://schemas.microsoft.com/office/drawing/2014/chart" uri="{C3380CC4-5D6E-409C-BE32-E72D297353CC}">
              <c16:uniqueId val="{00000001-B569-43FB-B090-E06B9474D277}"/>
            </c:ext>
          </c:extLst>
        </c:ser>
        <c:ser>
          <c:idx val="2"/>
          <c:order val="2"/>
          <c:tx>
            <c:strRef>
              <c:f>Sheet1!$D$1</c:f>
              <c:strCache>
                <c:ptCount val="1"/>
                <c:pt idx="0">
                  <c:v>Phone</c:v>
                </c:pt>
              </c:strCache>
            </c:strRef>
          </c:tx>
          <c:spPr>
            <a:solidFill>
              <a:srgbClr val="4BACC6"/>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Sheet1!$A$2:$A$7</c15:sqref>
                  </c15:fullRef>
                </c:ext>
              </c:extLst>
              <c:f>Sheet1!$A$3</c:f>
              <c:strCache>
                <c:ptCount val="1"/>
                <c:pt idx="0">
                  <c:v>Category 2</c:v>
                </c:pt>
              </c:strCache>
            </c:strRef>
          </c:cat>
          <c:val>
            <c:numRef>
              <c:extLst>
                <c:ext xmlns:c15="http://schemas.microsoft.com/office/drawing/2012/chart" uri="{02D57815-91ED-43cb-92C2-25804820EDAC}">
                  <c15:fullRef>
                    <c15:sqref>Sheet1!$D$2:$D$7</c15:sqref>
                  </c15:fullRef>
                </c:ext>
              </c:extLst>
              <c:f>Sheet1!$D$3</c:f>
              <c:numCache>
                <c:formatCode>0%</c:formatCode>
                <c:ptCount val="1"/>
                <c:pt idx="0">
                  <c:v>0.43782812500000001</c:v>
                </c:pt>
              </c:numCache>
            </c:numRef>
          </c:val>
          <c:extLst>
            <c:ext xmlns:c16="http://schemas.microsoft.com/office/drawing/2014/chart" uri="{C3380CC4-5D6E-409C-BE32-E72D297353CC}">
              <c16:uniqueId val="{00000002-B569-43FB-B090-E06B9474D277}"/>
            </c:ext>
          </c:extLst>
        </c:ser>
        <c:dLbls>
          <c:showLegendKey val="0"/>
          <c:showVal val="0"/>
          <c:showCatName val="0"/>
          <c:showSerName val="0"/>
          <c:showPercent val="0"/>
          <c:showBubbleSize val="0"/>
        </c:dLbls>
        <c:gapWidth val="360"/>
        <c:overlap val="100"/>
        <c:axId val="391733856"/>
        <c:axId val="507568752"/>
        <c:extLst>
          <c:ext xmlns:c15="http://schemas.microsoft.com/office/drawing/2012/chart" uri="{02D57815-91ED-43cb-92C2-25804820EDAC}">
            <c15:filteredBarSeries>
              <c15:ser>
                <c:idx val="3"/>
                <c:order val="3"/>
                <c:tx>
                  <c:strRef>
                    <c:extLst>
                      <c:ext uri="{02D57815-91ED-43cb-92C2-25804820EDAC}">
                        <c15:formulaRef>
                          <c15:sqref>Sheet1!$E$1</c15:sqref>
                        </c15:formulaRef>
                      </c:ext>
                    </c:extLst>
                    <c:strCache>
                      <c:ptCount val="1"/>
                      <c:pt idx="0">
                        <c:v>Column1</c:v>
                      </c:pt>
                    </c:strCache>
                  </c:strRef>
                </c:tx>
                <c:spPr>
                  <a:solidFill>
                    <a:srgbClr val="2C4D75"/>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ullRef>
                          <c15:sqref>Sheet1!$A$2:$A$7</c15:sqref>
                        </c15:fullRef>
                        <c15:formulaRef>
                          <c15:sqref>Sheet1!$A$3</c15:sqref>
                        </c15:formulaRef>
                      </c:ext>
                    </c:extLst>
                    <c:strCache>
                      <c:ptCount val="1"/>
                      <c:pt idx="0">
                        <c:v>Category 2</c:v>
                      </c:pt>
                    </c:strCache>
                  </c:strRef>
                </c:cat>
                <c:val>
                  <c:numRef>
                    <c:extLst>
                      <c:ext uri="{02D57815-91ED-43cb-92C2-25804820EDAC}">
                        <c15:fullRef>
                          <c15:sqref>Sheet1!$E$2:$E$7</c15:sqref>
                        </c15:fullRef>
                        <c15:formulaRef>
                          <c15:sqref>Sheet1!$E$3</c15:sqref>
                        </c15:formulaRef>
                      </c:ext>
                    </c:extLst>
                    <c:numCache>
                      <c:formatCode>0%</c:formatCode>
                      <c:ptCount val="1"/>
                    </c:numCache>
                  </c:numRef>
                </c:val>
                <c:extLst>
                  <c:ext xmlns:c16="http://schemas.microsoft.com/office/drawing/2014/chart" uri="{C3380CC4-5D6E-409C-BE32-E72D297353CC}">
                    <c16:uniqueId val="{00000003-B569-43FB-B090-E06B9474D277}"/>
                  </c:ext>
                </c:extLst>
              </c15:ser>
            </c15:filteredBarSeries>
          </c:ext>
        </c:extLst>
      </c:barChart>
      <c:catAx>
        <c:axId val="391733856"/>
        <c:scaling>
          <c:orientation val="minMax"/>
        </c:scaling>
        <c:delete val="1"/>
        <c:axPos val="t"/>
        <c:numFmt formatCode="General" sourceLinked="1"/>
        <c:majorTickMark val="none"/>
        <c:minorTickMark val="none"/>
        <c:tickLblPos val="nextTo"/>
        <c:crossAx val="507568752"/>
        <c:crosses val="autoZero"/>
        <c:auto val="1"/>
        <c:lblAlgn val="ctr"/>
        <c:lblOffset val="100"/>
        <c:noMultiLvlLbl val="0"/>
      </c:catAx>
      <c:valAx>
        <c:axId val="507568752"/>
        <c:scaling>
          <c:orientation val="maxMin"/>
        </c:scaling>
        <c:delete val="1"/>
        <c:axPos val="l"/>
        <c:numFmt formatCode="0%" sourceLinked="1"/>
        <c:majorTickMark val="out"/>
        <c:minorTickMark val="none"/>
        <c:tickLblPos val="nextTo"/>
        <c:crossAx val="391733856"/>
        <c:crosses val="autoZero"/>
        <c:crossBetween val="between"/>
      </c:valAx>
      <c:spPr>
        <a:noFill/>
        <a:ln>
          <a:noFill/>
        </a:ln>
        <a:effectLst/>
      </c:spPr>
    </c:plotArea>
    <c:legend>
      <c:legendPos val="l"/>
      <c:layout>
        <c:manualLayout>
          <c:xMode val="edge"/>
          <c:yMode val="edge"/>
          <c:x val="0"/>
          <c:y val="0.29550937174970421"/>
          <c:w val="0.54455106281336252"/>
          <c:h val="0.40898125650059153"/>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DM Sans"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bg1"/>
          </a:solidFill>
          <a:latin typeface="DM Sans"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Sheet1!$A$2:$A$7</c15:sqref>
                  </c15:fullRef>
                </c:ext>
              </c:extLst>
              <c:f>Sheet1!$A$2</c:f>
              <c:strCache>
                <c:ptCount val="1"/>
                <c:pt idx="0">
                  <c:v>Category 1</c:v>
                </c:pt>
              </c:strCache>
            </c:strRef>
          </c:cat>
          <c:val>
            <c:numRef>
              <c:extLst>
                <c:ext xmlns:c15="http://schemas.microsoft.com/office/drawing/2012/chart" uri="{02D57815-91ED-43cb-92C2-25804820EDAC}">
                  <c15:fullRef>
                    <c15:sqref>Sheet1!$B$2:$B$7</c15:sqref>
                  </c15:fullRef>
                </c:ext>
              </c:extLst>
              <c:f>Sheet1!$B$2</c:f>
              <c:numCache>
                <c:formatCode>0%</c:formatCode>
                <c:ptCount val="1"/>
                <c:pt idx="0">
                  <c:v>0.17173408915228033</c:v>
                </c:pt>
              </c:numCache>
            </c:numRef>
          </c:val>
          <c:extLst>
            <c:ext xmlns:c16="http://schemas.microsoft.com/office/drawing/2014/chart" uri="{C3380CC4-5D6E-409C-BE32-E72D297353CC}">
              <c16:uniqueId val="{00000000-FEB8-4F29-BD2D-BCF5599BF8A7}"/>
            </c:ext>
          </c:extLst>
        </c:ser>
        <c:ser>
          <c:idx val="1"/>
          <c:order val="1"/>
          <c:tx>
            <c:strRef>
              <c:f>Sheet1!$C$1</c:f>
              <c:strCache>
                <c:ptCount val="1"/>
                <c:pt idx="0">
                  <c:v>Series 2</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Sheet1!$A$2:$A$7</c15:sqref>
                  </c15:fullRef>
                </c:ext>
              </c:extLst>
              <c:f>Sheet1!$A$2</c:f>
              <c:strCache>
                <c:ptCount val="1"/>
                <c:pt idx="0">
                  <c:v>Category 1</c:v>
                </c:pt>
              </c:strCache>
            </c:strRef>
          </c:cat>
          <c:val>
            <c:numRef>
              <c:extLst>
                <c:ext xmlns:c15="http://schemas.microsoft.com/office/drawing/2012/chart" uri="{02D57815-91ED-43cb-92C2-25804820EDAC}">
                  <c15:fullRef>
                    <c15:sqref>Sheet1!$C$2:$C$7</c15:sqref>
                  </c15:fullRef>
                </c:ext>
              </c:extLst>
              <c:f>Sheet1!$C$2</c:f>
              <c:numCache>
                <c:formatCode>0%</c:formatCode>
                <c:ptCount val="1"/>
                <c:pt idx="0">
                  <c:v>0.15940744940993018</c:v>
                </c:pt>
              </c:numCache>
            </c:numRef>
          </c:val>
          <c:extLst>
            <c:ext xmlns:c16="http://schemas.microsoft.com/office/drawing/2014/chart" uri="{C3380CC4-5D6E-409C-BE32-E72D297353CC}">
              <c16:uniqueId val="{00000001-FEB8-4F29-BD2D-BCF5599BF8A7}"/>
            </c:ext>
          </c:extLst>
        </c:ser>
        <c:ser>
          <c:idx val="2"/>
          <c:order val="2"/>
          <c:tx>
            <c:strRef>
              <c:f>Sheet1!$D$1</c:f>
              <c:strCache>
                <c:ptCount val="1"/>
                <c:pt idx="0">
                  <c:v>Series 3</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Sheet1!$A$2:$A$7</c15:sqref>
                  </c15:fullRef>
                </c:ext>
              </c:extLst>
              <c:f>Sheet1!$A$2</c:f>
              <c:strCache>
                <c:ptCount val="1"/>
                <c:pt idx="0">
                  <c:v>Category 1</c:v>
                </c:pt>
              </c:strCache>
            </c:strRef>
          </c:cat>
          <c:val>
            <c:numRef>
              <c:extLst>
                <c:ext xmlns:c15="http://schemas.microsoft.com/office/drawing/2012/chart" uri="{02D57815-91ED-43cb-92C2-25804820EDAC}">
                  <c15:fullRef>
                    <c15:sqref>Sheet1!$D$2:$D$7</c15:sqref>
                  </c15:fullRef>
                </c:ext>
              </c:extLst>
              <c:f>Sheet1!$D$2</c:f>
              <c:numCache>
                <c:formatCode>0%</c:formatCode>
                <c:ptCount val="1"/>
                <c:pt idx="0">
                  <c:v>0.12715463402448163</c:v>
                </c:pt>
              </c:numCache>
            </c:numRef>
          </c:val>
          <c:extLst>
            <c:ext xmlns:c16="http://schemas.microsoft.com/office/drawing/2014/chart" uri="{C3380CC4-5D6E-409C-BE32-E72D297353CC}">
              <c16:uniqueId val="{00000002-FEB8-4F29-BD2D-BCF5599BF8A7}"/>
            </c:ext>
          </c:extLst>
        </c:ser>
        <c:dLbls>
          <c:showLegendKey val="0"/>
          <c:showVal val="0"/>
          <c:showCatName val="0"/>
          <c:showSerName val="0"/>
          <c:showPercent val="0"/>
          <c:showBubbleSize val="0"/>
        </c:dLbls>
        <c:gapWidth val="205"/>
        <c:overlap val="-100"/>
        <c:axId val="391733856"/>
        <c:axId val="507568752"/>
        <c:extLst>
          <c:ext xmlns:c15="http://schemas.microsoft.com/office/drawing/2012/chart" uri="{02D57815-91ED-43cb-92C2-25804820EDAC}">
            <c15:filteredBarSeries>
              <c15:ser>
                <c:idx val="3"/>
                <c:order val="3"/>
                <c:tx>
                  <c:strRef>
                    <c:extLst>
                      <c:ext uri="{02D57815-91ED-43cb-92C2-25804820EDAC}">
                        <c15:formulaRef>
                          <c15:sqref>Sheet1!$E$1</c15:sqref>
                        </c15:formulaRef>
                      </c:ext>
                    </c:extLst>
                    <c:strCache>
                      <c:ptCount val="1"/>
                      <c:pt idx="0">
                        <c:v>Series 4</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ullRef>
                          <c15:sqref>Sheet1!$A$2:$A$7</c15:sqref>
                        </c15:fullRef>
                        <c15:formulaRef>
                          <c15:sqref>Sheet1!$A$2</c15:sqref>
                        </c15:formulaRef>
                      </c:ext>
                    </c:extLst>
                    <c:strCache>
                      <c:ptCount val="1"/>
                      <c:pt idx="0">
                        <c:v>Category 1</c:v>
                      </c:pt>
                    </c:strCache>
                  </c:strRef>
                </c:cat>
                <c:val>
                  <c:numRef>
                    <c:extLst>
                      <c:ext uri="{02D57815-91ED-43cb-92C2-25804820EDAC}">
                        <c15:fullRef>
                          <c15:sqref>Sheet1!$E$2:$E$7</c15:sqref>
                        </c15:fullRef>
                        <c15:formulaRef>
                          <c15:sqref>Sheet1!$E$2</c15:sqref>
                        </c15:formulaRef>
                      </c:ext>
                    </c:extLst>
                    <c:numCache>
                      <c:formatCode>0%</c:formatCode>
                      <c:ptCount val="1"/>
                    </c:numCache>
                  </c:numRef>
                </c:val>
                <c:extLst>
                  <c:ext xmlns:c16="http://schemas.microsoft.com/office/drawing/2014/chart" uri="{C3380CC4-5D6E-409C-BE32-E72D297353CC}">
                    <c16:uniqueId val="{00000003-FEB8-4F29-BD2D-BCF5599BF8A7}"/>
                  </c:ext>
                </c:extLst>
              </c15:ser>
            </c15:filteredBarSeries>
          </c:ext>
        </c:extLst>
      </c:barChart>
      <c:catAx>
        <c:axId val="391733856"/>
        <c:scaling>
          <c:orientation val="maxMin"/>
        </c:scaling>
        <c:delete val="1"/>
        <c:axPos val="l"/>
        <c:numFmt formatCode="General" sourceLinked="1"/>
        <c:majorTickMark val="out"/>
        <c:minorTickMark val="none"/>
        <c:tickLblPos val="nextTo"/>
        <c:crossAx val="507568752"/>
        <c:crosses val="autoZero"/>
        <c:auto val="1"/>
        <c:lblAlgn val="ctr"/>
        <c:lblOffset val="100"/>
        <c:noMultiLvlLbl val="0"/>
      </c:catAx>
      <c:valAx>
        <c:axId val="507568752"/>
        <c:scaling>
          <c:orientation val="minMax"/>
          <c:max val="0.30000000000000004"/>
          <c:min val="0"/>
        </c:scaling>
        <c:delete val="1"/>
        <c:axPos val="t"/>
        <c:numFmt formatCode="0%" sourceLinked="1"/>
        <c:majorTickMark val="out"/>
        <c:minorTickMark val="none"/>
        <c:tickLblPos val="nextTo"/>
        <c:crossAx val="3917338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bg1"/>
          </a:solidFill>
          <a:latin typeface="DM Sans" pitchFamily="2"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4979893622471081"/>
          <c:y val="4.0527231137213834E-2"/>
          <c:w val="0.65020106377528919"/>
          <c:h val="0.9189455377255723"/>
        </c:manualLayout>
      </c:layout>
      <c:barChart>
        <c:barDir val="col"/>
        <c:grouping val="percentStacked"/>
        <c:varyColors val="0"/>
        <c:ser>
          <c:idx val="0"/>
          <c:order val="0"/>
          <c:tx>
            <c:strRef>
              <c:f>Sheet1!$B$1</c:f>
              <c:strCache>
                <c:ptCount val="1"/>
                <c:pt idx="0">
                  <c:v>Rural</c:v>
                </c:pt>
              </c:strCache>
            </c:strRef>
          </c:tx>
          <c:spPr>
            <a:solidFill>
              <a:srgbClr val="4F81BD"/>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1"/>
                <c:pt idx="0">
                  <c:v>Category 3</c:v>
                </c:pt>
              </c:strCache>
            </c:strRef>
          </c:cat>
          <c:val>
            <c:numRef>
              <c:f>Sheet1!$B$2:$B$7</c:f>
              <c:numCache>
                <c:formatCode>0%</c:formatCode>
                <c:ptCount val="1"/>
                <c:pt idx="0">
                  <c:v>0.14942187500000001</c:v>
                </c:pt>
              </c:numCache>
            </c:numRef>
          </c:val>
          <c:extLst>
            <c:ext xmlns:c16="http://schemas.microsoft.com/office/drawing/2014/chart" uri="{C3380CC4-5D6E-409C-BE32-E72D297353CC}">
              <c16:uniqueId val="{00000000-1476-4AE9-99C9-366F338FAB5F}"/>
            </c:ext>
          </c:extLst>
        </c:ser>
        <c:ser>
          <c:idx val="1"/>
          <c:order val="1"/>
          <c:tx>
            <c:strRef>
              <c:f>Sheet1!$C$1</c:f>
              <c:strCache>
                <c:ptCount val="1"/>
                <c:pt idx="0">
                  <c:v>Suburban</c:v>
                </c:pt>
              </c:strCache>
            </c:strRef>
          </c:tx>
          <c:spPr>
            <a:solidFill>
              <a:srgbClr val="9BBB59"/>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1"/>
                <c:pt idx="0">
                  <c:v>Category 3</c:v>
                </c:pt>
              </c:strCache>
            </c:strRef>
          </c:cat>
          <c:val>
            <c:numRef>
              <c:f>Sheet1!$C$2:$C$7</c:f>
              <c:numCache>
                <c:formatCode>0%</c:formatCode>
                <c:ptCount val="1"/>
                <c:pt idx="0">
                  <c:v>0.449625</c:v>
                </c:pt>
              </c:numCache>
            </c:numRef>
          </c:val>
          <c:extLst>
            <c:ext xmlns:c16="http://schemas.microsoft.com/office/drawing/2014/chart" uri="{C3380CC4-5D6E-409C-BE32-E72D297353CC}">
              <c16:uniqueId val="{00000001-1476-4AE9-99C9-366F338FAB5F}"/>
            </c:ext>
          </c:extLst>
        </c:ser>
        <c:ser>
          <c:idx val="2"/>
          <c:order val="2"/>
          <c:tx>
            <c:strRef>
              <c:f>Sheet1!$D$1</c:f>
              <c:strCache>
                <c:ptCount val="1"/>
                <c:pt idx="0">
                  <c:v>Urban</c:v>
                </c:pt>
              </c:strCache>
            </c:strRef>
          </c:tx>
          <c:spPr>
            <a:solidFill>
              <a:srgbClr val="4BACC6"/>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1"/>
                <c:pt idx="0">
                  <c:v>Category 3</c:v>
                </c:pt>
              </c:strCache>
            </c:strRef>
          </c:cat>
          <c:val>
            <c:numRef>
              <c:f>Sheet1!$D$2:$D$7</c:f>
              <c:numCache>
                <c:formatCode>0%</c:formatCode>
                <c:ptCount val="1"/>
                <c:pt idx="0">
                  <c:v>0.40095312500000002</c:v>
                </c:pt>
              </c:numCache>
            </c:numRef>
          </c:val>
          <c:extLst>
            <c:ext xmlns:c16="http://schemas.microsoft.com/office/drawing/2014/chart" uri="{C3380CC4-5D6E-409C-BE32-E72D297353CC}">
              <c16:uniqueId val="{00000002-1476-4AE9-99C9-366F338FAB5F}"/>
            </c:ext>
          </c:extLst>
        </c:ser>
        <c:dLbls>
          <c:showLegendKey val="0"/>
          <c:showVal val="0"/>
          <c:showCatName val="0"/>
          <c:showSerName val="0"/>
          <c:showPercent val="0"/>
          <c:showBubbleSize val="0"/>
        </c:dLbls>
        <c:gapWidth val="360"/>
        <c:overlap val="100"/>
        <c:axId val="391733856"/>
        <c:axId val="507568752"/>
        <c:extLst>
          <c:ext xmlns:c15="http://schemas.microsoft.com/office/drawing/2012/chart" uri="{02D57815-91ED-43cb-92C2-25804820EDAC}">
            <c15:filteredBarSeries>
              <c15:ser>
                <c:idx val="3"/>
                <c:order val="3"/>
                <c:tx>
                  <c:strRef>
                    <c:extLst>
                      <c:ext uri="{02D57815-91ED-43cb-92C2-25804820EDAC}">
                        <c15:formulaRef>
                          <c15:sqref>Sheet1!$E$1</c15:sqref>
                        </c15:formulaRef>
                      </c:ext>
                    </c:extLst>
                    <c:strCache>
                      <c:ptCount val="1"/>
                      <c:pt idx="0">
                        <c:v>Recency Quartile 4</c:v>
                      </c:pt>
                    </c:strCache>
                  </c:strRef>
                </c:tx>
                <c:spPr>
                  <a:solidFill>
                    <a:srgbClr val="2C4D75"/>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Sheet1!$A$2:$A$7</c15:sqref>
                        </c15:formulaRef>
                      </c:ext>
                    </c:extLst>
                    <c:strCache>
                      <c:ptCount val="1"/>
                      <c:pt idx="0">
                        <c:v>Category 3</c:v>
                      </c:pt>
                    </c:strCache>
                  </c:strRef>
                </c:cat>
                <c:val>
                  <c:numRef>
                    <c:extLst>
                      <c:ext uri="{02D57815-91ED-43cb-92C2-25804820EDAC}">
                        <c15:formulaRef>
                          <c15:sqref>Sheet1!$E$2:$E$7</c15:sqref>
                        </c15:formulaRef>
                      </c:ext>
                    </c:extLst>
                    <c:numCache>
                      <c:formatCode>0%</c:formatCode>
                      <c:ptCount val="1"/>
                    </c:numCache>
                  </c:numRef>
                </c:val>
                <c:extLst>
                  <c:ext xmlns:c16="http://schemas.microsoft.com/office/drawing/2014/chart" uri="{C3380CC4-5D6E-409C-BE32-E72D297353CC}">
                    <c16:uniqueId val="{00000003-1476-4AE9-99C9-366F338FAB5F}"/>
                  </c:ext>
                </c:extLst>
              </c15:ser>
            </c15:filteredBarSeries>
          </c:ext>
        </c:extLst>
      </c:barChart>
      <c:catAx>
        <c:axId val="391733856"/>
        <c:scaling>
          <c:orientation val="minMax"/>
        </c:scaling>
        <c:delete val="1"/>
        <c:axPos val="t"/>
        <c:numFmt formatCode="General" sourceLinked="1"/>
        <c:majorTickMark val="none"/>
        <c:minorTickMark val="none"/>
        <c:tickLblPos val="nextTo"/>
        <c:crossAx val="507568752"/>
        <c:crosses val="autoZero"/>
        <c:auto val="1"/>
        <c:lblAlgn val="ctr"/>
        <c:lblOffset val="100"/>
        <c:noMultiLvlLbl val="0"/>
      </c:catAx>
      <c:valAx>
        <c:axId val="507568752"/>
        <c:scaling>
          <c:orientation val="maxMin"/>
        </c:scaling>
        <c:delete val="1"/>
        <c:axPos val="l"/>
        <c:numFmt formatCode="0%" sourceLinked="1"/>
        <c:majorTickMark val="out"/>
        <c:minorTickMark val="none"/>
        <c:tickLblPos val="nextTo"/>
        <c:crossAx val="391733856"/>
        <c:crosses val="autoZero"/>
        <c:crossBetween val="between"/>
      </c:valAx>
      <c:spPr>
        <a:noFill/>
        <a:ln>
          <a:noFill/>
        </a:ln>
        <a:effectLst/>
      </c:spPr>
    </c:plotArea>
    <c:legend>
      <c:legendPos val="l"/>
      <c:layout>
        <c:manualLayout>
          <c:xMode val="edge"/>
          <c:yMode val="edge"/>
          <c:x val="2.0437617124041046E-2"/>
          <c:y val="0.312751560059291"/>
          <c:w val="0.25038736257915217"/>
          <c:h val="0.37449687988141794"/>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DM Sans"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bg1"/>
          </a:solidFill>
          <a:latin typeface="DM Sans" pitchFamily="2"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1"/>
                <c:pt idx="0">
                  <c:v>Category 1</c:v>
                </c:pt>
              </c:strCache>
            </c:strRef>
          </c:cat>
          <c:val>
            <c:numRef>
              <c:f>Sheet1!$B$2:$B$7</c:f>
              <c:numCache>
                <c:formatCode>0%</c:formatCode>
                <c:ptCount val="1"/>
                <c:pt idx="0">
                  <c:v>0.18812088256823173</c:v>
                </c:pt>
              </c:numCache>
            </c:numRef>
          </c:val>
          <c:extLst>
            <c:ext xmlns:c16="http://schemas.microsoft.com/office/drawing/2014/chart" uri="{C3380CC4-5D6E-409C-BE32-E72D297353CC}">
              <c16:uniqueId val="{00000000-9BE5-4569-B1FB-D2E1912157C8}"/>
            </c:ext>
          </c:extLst>
        </c:ser>
        <c:ser>
          <c:idx val="1"/>
          <c:order val="1"/>
          <c:tx>
            <c:strRef>
              <c:f>Sheet1!$C$1</c:f>
              <c:strCache>
                <c:ptCount val="1"/>
                <c:pt idx="0">
                  <c:v>Series 2</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1"/>
                <c:pt idx="0">
                  <c:v>Category 1</c:v>
                </c:pt>
              </c:strCache>
            </c:strRef>
          </c:cat>
          <c:val>
            <c:numRef>
              <c:f>Sheet1!$C$2:$C$7</c:f>
              <c:numCache>
                <c:formatCode>0%</c:formatCode>
                <c:ptCount val="1"/>
                <c:pt idx="0">
                  <c:v>0.13994300806227411</c:v>
                </c:pt>
              </c:numCache>
            </c:numRef>
          </c:val>
          <c:extLst>
            <c:ext xmlns:c16="http://schemas.microsoft.com/office/drawing/2014/chart" uri="{C3380CC4-5D6E-409C-BE32-E72D297353CC}">
              <c16:uniqueId val="{00000001-9BE5-4569-B1FB-D2E1912157C8}"/>
            </c:ext>
          </c:extLst>
        </c:ser>
        <c:ser>
          <c:idx val="2"/>
          <c:order val="2"/>
          <c:tx>
            <c:strRef>
              <c:f>Sheet1!$D$1</c:f>
              <c:strCache>
                <c:ptCount val="1"/>
                <c:pt idx="0">
                  <c:v>Series 3</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1"/>
                <c:pt idx="0">
                  <c:v>Category 1</c:v>
                </c:pt>
              </c:strCache>
            </c:strRef>
          </c:cat>
          <c:val>
            <c:numRef>
              <c:f>Sheet1!$D$2:$D$7</c:f>
              <c:numCache>
                <c:formatCode>0%</c:formatCode>
                <c:ptCount val="1"/>
                <c:pt idx="0">
                  <c:v>0.13904368496940883</c:v>
                </c:pt>
              </c:numCache>
            </c:numRef>
          </c:val>
          <c:extLst>
            <c:ext xmlns:c16="http://schemas.microsoft.com/office/drawing/2014/chart" uri="{C3380CC4-5D6E-409C-BE32-E72D297353CC}">
              <c16:uniqueId val="{00000002-9BE5-4569-B1FB-D2E1912157C8}"/>
            </c:ext>
          </c:extLst>
        </c:ser>
        <c:dLbls>
          <c:showLegendKey val="0"/>
          <c:showVal val="0"/>
          <c:showCatName val="0"/>
          <c:showSerName val="0"/>
          <c:showPercent val="0"/>
          <c:showBubbleSize val="0"/>
        </c:dLbls>
        <c:gapWidth val="205"/>
        <c:overlap val="-100"/>
        <c:axId val="391733856"/>
        <c:axId val="507568752"/>
        <c:extLst>
          <c:ext xmlns:c15="http://schemas.microsoft.com/office/drawing/2012/chart" uri="{02D57815-91ED-43cb-92C2-25804820EDAC}">
            <c15:filteredBarSeries>
              <c15:ser>
                <c:idx val="3"/>
                <c:order val="3"/>
                <c:tx>
                  <c:strRef>
                    <c:extLst>
                      <c:ext uri="{02D57815-91ED-43cb-92C2-25804820EDAC}">
                        <c15:formulaRef>
                          <c15:sqref>Sheet1!$E$1</c15:sqref>
                        </c15:formulaRef>
                      </c:ext>
                    </c:extLst>
                    <c:strCache>
                      <c:ptCount val="1"/>
                      <c:pt idx="0">
                        <c:v>Series 4</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Sheet1!$A$2:$A$7</c15:sqref>
                        </c15:formulaRef>
                      </c:ext>
                    </c:extLst>
                    <c:strCache>
                      <c:ptCount val="1"/>
                      <c:pt idx="0">
                        <c:v>Category 1</c:v>
                      </c:pt>
                    </c:strCache>
                  </c:strRef>
                </c:cat>
                <c:val>
                  <c:numRef>
                    <c:extLst>
                      <c:ext uri="{02D57815-91ED-43cb-92C2-25804820EDAC}">
                        <c15:formulaRef>
                          <c15:sqref>Sheet1!$E$2:$E$7</c15:sqref>
                        </c15:formulaRef>
                      </c:ext>
                    </c:extLst>
                    <c:numCache>
                      <c:formatCode>0%</c:formatCode>
                      <c:ptCount val="1"/>
                    </c:numCache>
                  </c:numRef>
                </c:val>
                <c:extLst>
                  <c:ext xmlns:c16="http://schemas.microsoft.com/office/drawing/2014/chart" uri="{C3380CC4-5D6E-409C-BE32-E72D297353CC}">
                    <c16:uniqueId val="{00000003-9BE5-4569-B1FB-D2E1912157C8}"/>
                  </c:ext>
                </c:extLst>
              </c15:ser>
            </c15:filteredBarSeries>
          </c:ext>
        </c:extLst>
      </c:barChart>
      <c:catAx>
        <c:axId val="391733856"/>
        <c:scaling>
          <c:orientation val="maxMin"/>
        </c:scaling>
        <c:delete val="1"/>
        <c:axPos val="l"/>
        <c:numFmt formatCode="General" sourceLinked="1"/>
        <c:majorTickMark val="out"/>
        <c:minorTickMark val="none"/>
        <c:tickLblPos val="nextTo"/>
        <c:crossAx val="507568752"/>
        <c:crosses val="autoZero"/>
        <c:auto val="1"/>
        <c:lblAlgn val="ctr"/>
        <c:lblOffset val="100"/>
        <c:noMultiLvlLbl val="0"/>
      </c:catAx>
      <c:valAx>
        <c:axId val="507568752"/>
        <c:scaling>
          <c:orientation val="minMax"/>
          <c:max val="0.30000000000000004"/>
          <c:min val="0"/>
        </c:scaling>
        <c:delete val="1"/>
        <c:axPos val="t"/>
        <c:numFmt formatCode="0%" sourceLinked="1"/>
        <c:majorTickMark val="out"/>
        <c:minorTickMark val="none"/>
        <c:tickLblPos val="nextTo"/>
        <c:crossAx val="3917338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bg1"/>
          </a:solidFill>
          <a:latin typeface="DM Sans" pitchFamily="2"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4979893622471081"/>
          <c:y val="4.0527231137213834E-2"/>
          <c:w val="0.65020106377528919"/>
          <c:h val="0.9189455377255723"/>
        </c:manualLayout>
      </c:layout>
      <c:barChart>
        <c:barDir val="col"/>
        <c:grouping val="percentStacked"/>
        <c:varyColors val="0"/>
        <c:ser>
          <c:idx val="0"/>
          <c:order val="0"/>
          <c:tx>
            <c:strRef>
              <c:f>Sheet1!$B$1</c:f>
              <c:strCache>
                <c:ptCount val="1"/>
                <c:pt idx="0">
                  <c:v>FALSE</c:v>
                </c:pt>
              </c:strCache>
            </c:strRef>
          </c:tx>
          <c:spPr>
            <a:solidFill>
              <a:srgbClr val="4F81BD"/>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Sheet1!$A$2:$A$7</c15:sqref>
                  </c15:fullRef>
                </c:ext>
              </c:extLst>
              <c:f>Sheet1!$A$5</c:f>
              <c:strCache>
                <c:ptCount val="1"/>
                <c:pt idx="0">
                  <c:v>Category 4</c:v>
                </c:pt>
              </c:strCache>
            </c:strRef>
          </c:cat>
          <c:val>
            <c:numRef>
              <c:extLst>
                <c:ext xmlns:c15="http://schemas.microsoft.com/office/drawing/2012/chart" uri="{02D57815-91ED-43cb-92C2-25804820EDAC}">
                  <c15:fullRef>
                    <c15:sqref>Sheet1!$B$2:$B$7</c15:sqref>
                  </c15:fullRef>
                </c:ext>
              </c:extLst>
              <c:f>Sheet1!$B$5</c:f>
              <c:numCache>
                <c:formatCode>0%</c:formatCode>
                <c:ptCount val="1"/>
                <c:pt idx="0">
                  <c:v>0.49775000000000003</c:v>
                </c:pt>
              </c:numCache>
            </c:numRef>
          </c:val>
          <c:extLst>
            <c:ext xmlns:c16="http://schemas.microsoft.com/office/drawing/2014/chart" uri="{C3380CC4-5D6E-409C-BE32-E72D297353CC}">
              <c16:uniqueId val="{00000000-24E9-4004-988D-E1F6FAFA82B5}"/>
            </c:ext>
          </c:extLst>
        </c:ser>
        <c:ser>
          <c:idx val="1"/>
          <c:order val="1"/>
          <c:tx>
            <c:strRef>
              <c:f>Sheet1!$C$1</c:f>
              <c:strCache>
                <c:ptCount val="1"/>
                <c:pt idx="0">
                  <c:v>TRUE</c:v>
                </c:pt>
              </c:strCache>
            </c:strRef>
          </c:tx>
          <c:spPr>
            <a:solidFill>
              <a:srgbClr val="9BBB59"/>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Sheet1!$A$2:$A$7</c15:sqref>
                  </c15:fullRef>
                </c:ext>
              </c:extLst>
              <c:f>Sheet1!$A$5</c:f>
              <c:strCache>
                <c:ptCount val="1"/>
                <c:pt idx="0">
                  <c:v>Category 4</c:v>
                </c:pt>
              </c:strCache>
            </c:strRef>
          </c:cat>
          <c:val>
            <c:numRef>
              <c:extLst>
                <c:ext xmlns:c15="http://schemas.microsoft.com/office/drawing/2012/chart" uri="{02D57815-91ED-43cb-92C2-25804820EDAC}">
                  <c15:fullRef>
                    <c15:sqref>Sheet1!$C$2:$C$7</c15:sqref>
                  </c15:fullRef>
                </c:ext>
              </c:extLst>
              <c:f>Sheet1!$C$5</c:f>
              <c:numCache>
                <c:formatCode>0%</c:formatCode>
                <c:ptCount val="1"/>
                <c:pt idx="0">
                  <c:v>0.50224999999999997</c:v>
                </c:pt>
              </c:numCache>
            </c:numRef>
          </c:val>
          <c:extLst>
            <c:ext xmlns:c16="http://schemas.microsoft.com/office/drawing/2014/chart" uri="{C3380CC4-5D6E-409C-BE32-E72D297353CC}">
              <c16:uniqueId val="{00000001-24E9-4004-988D-E1F6FAFA82B5}"/>
            </c:ext>
          </c:extLst>
        </c:ser>
        <c:dLbls>
          <c:showLegendKey val="0"/>
          <c:showVal val="0"/>
          <c:showCatName val="0"/>
          <c:showSerName val="0"/>
          <c:showPercent val="0"/>
          <c:showBubbleSize val="0"/>
        </c:dLbls>
        <c:gapWidth val="360"/>
        <c:overlap val="100"/>
        <c:axId val="391733856"/>
        <c:axId val="507568752"/>
        <c:extLst>
          <c:ext xmlns:c15="http://schemas.microsoft.com/office/drawing/2012/chart" uri="{02D57815-91ED-43cb-92C2-25804820EDAC}">
            <c15:filteredBarSeries>
              <c15:ser>
                <c:idx val="2"/>
                <c:order val="2"/>
                <c:tx>
                  <c:strRef>
                    <c:extLst>
                      <c:ext uri="{02D57815-91ED-43cb-92C2-25804820EDAC}">
                        <c15:formulaRef>
                          <c15:sqref>Sheet1!$D$1</c15:sqref>
                        </c15:formulaRef>
                      </c:ext>
                    </c:extLst>
                    <c:strCache>
                      <c:ptCount val="1"/>
                      <c:pt idx="0">
                        <c:v>Recency Quartile 3</c:v>
                      </c:pt>
                    </c:strCache>
                  </c:strRef>
                </c:tx>
                <c:spPr>
                  <a:solidFill>
                    <a:srgbClr val="4BACC6"/>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ullRef>
                          <c15:sqref>Sheet1!$A$2:$A$7</c15:sqref>
                        </c15:fullRef>
                        <c15:formulaRef>
                          <c15:sqref>Sheet1!$A$5</c15:sqref>
                        </c15:formulaRef>
                      </c:ext>
                    </c:extLst>
                    <c:strCache>
                      <c:ptCount val="1"/>
                      <c:pt idx="0">
                        <c:v>Category 4</c:v>
                      </c:pt>
                    </c:strCache>
                  </c:strRef>
                </c:cat>
                <c:val>
                  <c:numRef>
                    <c:extLst>
                      <c:ext uri="{02D57815-91ED-43cb-92C2-25804820EDAC}">
                        <c15:fullRef>
                          <c15:sqref>Sheet1!$D$2:$D$7</c15:sqref>
                        </c15:fullRef>
                        <c15:formulaRef>
                          <c15:sqref>Sheet1!$D$5</c15:sqref>
                        </c15:formulaRef>
                      </c:ext>
                    </c:extLst>
                    <c:numCache>
                      <c:formatCode>0%</c:formatCode>
                      <c:ptCount val="1"/>
                    </c:numCache>
                  </c:numRef>
                </c:val>
                <c:extLst>
                  <c:ext xmlns:c16="http://schemas.microsoft.com/office/drawing/2014/chart" uri="{C3380CC4-5D6E-409C-BE32-E72D297353CC}">
                    <c16:uniqueId val="{00000002-24E9-4004-988D-E1F6FAFA82B5}"/>
                  </c:ext>
                </c:extLst>
              </c15:ser>
            </c15:filteredBarSeries>
            <c15:filteredBarSeries>
              <c15:ser>
                <c:idx val="3"/>
                <c:order val="3"/>
                <c:tx>
                  <c:strRef>
                    <c:extLst>
                      <c:ext xmlns:c15="http://schemas.microsoft.com/office/drawing/2012/chart" uri="{02D57815-91ED-43cb-92C2-25804820EDAC}">
                        <c15:formulaRef>
                          <c15:sqref>Sheet1!$E$1</c15:sqref>
                        </c15:formulaRef>
                      </c:ext>
                    </c:extLst>
                    <c:strCache>
                      <c:ptCount val="1"/>
                      <c:pt idx="0">
                        <c:v>Recency Quartile 4</c:v>
                      </c:pt>
                    </c:strCache>
                  </c:strRef>
                </c:tx>
                <c:spPr>
                  <a:solidFill>
                    <a:srgbClr val="2C4D75"/>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Sheet1!$A$2:$A$7</c15:sqref>
                        </c15:fullRef>
                        <c15:formulaRef>
                          <c15:sqref>Sheet1!$A$5</c15:sqref>
                        </c15:formulaRef>
                      </c:ext>
                    </c:extLst>
                    <c:strCache>
                      <c:ptCount val="1"/>
                      <c:pt idx="0">
                        <c:v>Category 4</c:v>
                      </c:pt>
                    </c:strCache>
                  </c:strRef>
                </c:cat>
                <c:val>
                  <c:numRef>
                    <c:extLst>
                      <c:ext xmlns:c15="http://schemas.microsoft.com/office/drawing/2012/chart" uri="{02D57815-91ED-43cb-92C2-25804820EDAC}">
                        <c15:fullRef>
                          <c15:sqref>Sheet1!$E$2:$E$7</c15:sqref>
                        </c15:fullRef>
                        <c15:formulaRef>
                          <c15:sqref>Sheet1!$E$5</c15:sqref>
                        </c15:formulaRef>
                      </c:ext>
                    </c:extLst>
                    <c:numCache>
                      <c:formatCode>0%</c:formatCode>
                      <c:ptCount val="1"/>
                    </c:numCache>
                  </c:numRef>
                </c:val>
                <c:extLst>
                  <c:ext xmlns:c16="http://schemas.microsoft.com/office/drawing/2014/chart" uri="{C3380CC4-5D6E-409C-BE32-E72D297353CC}">
                    <c16:uniqueId val="{00000003-24E9-4004-988D-E1F6FAFA82B5}"/>
                  </c:ext>
                </c:extLst>
              </c15:ser>
            </c15:filteredBarSeries>
          </c:ext>
        </c:extLst>
      </c:barChart>
      <c:catAx>
        <c:axId val="391733856"/>
        <c:scaling>
          <c:orientation val="minMax"/>
        </c:scaling>
        <c:delete val="1"/>
        <c:axPos val="t"/>
        <c:numFmt formatCode="General" sourceLinked="1"/>
        <c:majorTickMark val="none"/>
        <c:minorTickMark val="none"/>
        <c:tickLblPos val="nextTo"/>
        <c:crossAx val="507568752"/>
        <c:crosses val="autoZero"/>
        <c:auto val="1"/>
        <c:lblAlgn val="ctr"/>
        <c:lblOffset val="100"/>
        <c:noMultiLvlLbl val="0"/>
      </c:catAx>
      <c:valAx>
        <c:axId val="507568752"/>
        <c:scaling>
          <c:orientation val="maxMin"/>
        </c:scaling>
        <c:delete val="1"/>
        <c:axPos val="l"/>
        <c:numFmt formatCode="0%" sourceLinked="1"/>
        <c:majorTickMark val="out"/>
        <c:minorTickMark val="none"/>
        <c:tickLblPos val="nextTo"/>
        <c:crossAx val="391733856"/>
        <c:crosses val="autoZero"/>
        <c:crossBetween val="between"/>
      </c:valAx>
      <c:spPr>
        <a:noFill/>
        <a:ln>
          <a:noFill/>
        </a:ln>
        <a:effectLst/>
      </c:spPr>
    </c:plotArea>
    <c:legend>
      <c:legendPos val="l"/>
      <c:layout>
        <c:manualLayout>
          <c:xMode val="edge"/>
          <c:yMode val="edge"/>
          <c:x val="0"/>
          <c:y val="0.35630015046135632"/>
          <c:w val="0.30611232267617988"/>
          <c:h val="0.2103979487474052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DM Sans"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bg1"/>
          </a:solidFill>
          <a:latin typeface="DM Sans" pitchFamily="2"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Sheet1!$A$2:$A$7</c15:sqref>
                  </c15:fullRef>
                </c:ext>
              </c:extLst>
              <c:f>Sheet1!$A$2</c:f>
              <c:strCache>
                <c:ptCount val="1"/>
                <c:pt idx="0">
                  <c:v>Category 1</c:v>
                </c:pt>
              </c:strCache>
            </c:strRef>
          </c:cat>
          <c:val>
            <c:numRef>
              <c:extLst>
                <c:ext xmlns:c15="http://schemas.microsoft.com/office/drawing/2012/chart" uri="{02D57815-91ED-43cb-92C2-25804820EDAC}">
                  <c15:fullRef>
                    <c15:sqref>Sheet1!$B$2:$B$7</c15:sqref>
                  </c15:fullRef>
                </c:ext>
              </c:extLst>
              <c:f>Sheet1!$B$2</c:f>
              <c:numCache>
                <c:formatCode>0%</c:formatCode>
                <c:ptCount val="1"/>
                <c:pt idx="0">
                  <c:v>0.17306002009040683</c:v>
                </c:pt>
              </c:numCache>
            </c:numRef>
          </c:val>
          <c:extLst>
            <c:ext xmlns:c16="http://schemas.microsoft.com/office/drawing/2014/chart" uri="{C3380CC4-5D6E-409C-BE32-E72D297353CC}">
              <c16:uniqueId val="{00000000-FEB4-4983-9616-AC9D60137947}"/>
            </c:ext>
          </c:extLst>
        </c:ser>
        <c:ser>
          <c:idx val="1"/>
          <c:order val="1"/>
          <c:tx>
            <c:strRef>
              <c:f>Sheet1!$C$1</c:f>
              <c:strCache>
                <c:ptCount val="1"/>
                <c:pt idx="0">
                  <c:v>Series 2</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Sheet1!$A$2:$A$7</c15:sqref>
                  </c15:fullRef>
                </c:ext>
              </c:extLst>
              <c:f>Sheet1!$A$2</c:f>
              <c:strCache>
                <c:ptCount val="1"/>
                <c:pt idx="0">
                  <c:v>Category 1</c:v>
                </c:pt>
              </c:strCache>
            </c:strRef>
          </c:cat>
          <c:val>
            <c:numRef>
              <c:extLst>
                <c:ext xmlns:c15="http://schemas.microsoft.com/office/drawing/2012/chart" uri="{02D57815-91ED-43cb-92C2-25804820EDAC}">
                  <c15:fullRef>
                    <c15:sqref>Sheet1!$C$2:$C$7</c15:sqref>
                  </c15:fullRef>
                </c:ext>
              </c:extLst>
              <c:f>Sheet1!$C$2</c:f>
              <c:numCache>
                <c:formatCode>0%</c:formatCode>
                <c:ptCount val="1"/>
                <c:pt idx="0">
                  <c:v>0.12073792931806869</c:v>
                </c:pt>
              </c:numCache>
            </c:numRef>
          </c:val>
          <c:extLst>
            <c:ext xmlns:c16="http://schemas.microsoft.com/office/drawing/2014/chart" uri="{C3380CC4-5D6E-409C-BE32-E72D297353CC}">
              <c16:uniqueId val="{00000001-FEB4-4983-9616-AC9D60137947}"/>
            </c:ext>
          </c:extLst>
        </c:ser>
        <c:dLbls>
          <c:showLegendKey val="0"/>
          <c:showVal val="0"/>
          <c:showCatName val="0"/>
          <c:showSerName val="0"/>
          <c:showPercent val="0"/>
          <c:showBubbleSize val="0"/>
        </c:dLbls>
        <c:gapWidth val="355"/>
        <c:overlap val="-100"/>
        <c:axId val="391733856"/>
        <c:axId val="507568752"/>
        <c:extLst>
          <c:ext xmlns:c15="http://schemas.microsoft.com/office/drawing/2012/chart" uri="{02D57815-91ED-43cb-92C2-25804820EDAC}">
            <c15:filteredBarSeries>
              <c15:ser>
                <c:idx val="2"/>
                <c:order val="2"/>
                <c:tx>
                  <c:strRef>
                    <c:extLst>
                      <c:ext uri="{02D57815-91ED-43cb-92C2-25804820EDAC}">
                        <c15:formulaRef>
                          <c15:sqref>Sheet1!$D$1</c15:sqref>
                        </c15:formulaRef>
                      </c:ext>
                    </c:extLst>
                    <c:strCache>
                      <c:ptCount val="1"/>
                      <c:pt idx="0">
                        <c:v>Series 3</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ullRef>
                          <c15:sqref>Sheet1!$A$2:$A$7</c15:sqref>
                        </c15:fullRef>
                        <c15:formulaRef>
                          <c15:sqref>Sheet1!$A$2</c15:sqref>
                        </c15:formulaRef>
                      </c:ext>
                    </c:extLst>
                    <c:strCache>
                      <c:ptCount val="1"/>
                      <c:pt idx="0">
                        <c:v>Category 1</c:v>
                      </c:pt>
                    </c:strCache>
                  </c:strRef>
                </c:cat>
                <c:val>
                  <c:numRef>
                    <c:extLst>
                      <c:ext uri="{02D57815-91ED-43cb-92C2-25804820EDAC}">
                        <c15:fullRef>
                          <c15:sqref>Sheet1!$D$2:$D$7</c15:sqref>
                        </c15:fullRef>
                        <c15:formulaRef>
                          <c15:sqref>Sheet1!$D$2</c15:sqref>
                        </c15:formulaRef>
                      </c:ext>
                    </c:extLst>
                    <c:numCache>
                      <c:formatCode>0%</c:formatCode>
                      <c:ptCount val="1"/>
                    </c:numCache>
                  </c:numRef>
                </c:val>
                <c:extLst>
                  <c:ext xmlns:c16="http://schemas.microsoft.com/office/drawing/2014/chart" uri="{C3380CC4-5D6E-409C-BE32-E72D297353CC}">
                    <c16:uniqueId val="{00000002-FEB4-4983-9616-AC9D60137947}"/>
                  </c:ext>
                </c:extLst>
              </c15:ser>
            </c15:filteredBarSeries>
            <c15:filteredBarSeries>
              <c15:ser>
                <c:idx val="3"/>
                <c:order val="3"/>
                <c:tx>
                  <c:strRef>
                    <c:extLst>
                      <c:ext xmlns:c15="http://schemas.microsoft.com/office/drawing/2012/chart" uri="{02D57815-91ED-43cb-92C2-25804820EDAC}">
                        <c15:formulaRef>
                          <c15:sqref>Sheet1!$E$1</c15:sqref>
                        </c15:formulaRef>
                      </c:ext>
                    </c:extLst>
                    <c:strCache>
                      <c:ptCount val="1"/>
                      <c:pt idx="0">
                        <c:v>Series 4</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Sheet1!$A$2:$A$7</c15:sqref>
                        </c15:fullRef>
                        <c15:formulaRef>
                          <c15:sqref>Sheet1!$A$2</c15:sqref>
                        </c15:formulaRef>
                      </c:ext>
                    </c:extLst>
                    <c:strCache>
                      <c:ptCount val="1"/>
                      <c:pt idx="0">
                        <c:v>Category 1</c:v>
                      </c:pt>
                    </c:strCache>
                  </c:strRef>
                </c:cat>
                <c:val>
                  <c:numRef>
                    <c:extLst>
                      <c:ext xmlns:c15="http://schemas.microsoft.com/office/drawing/2012/chart" uri="{02D57815-91ED-43cb-92C2-25804820EDAC}">
                        <c15:fullRef>
                          <c15:sqref>Sheet1!$E$2:$E$7</c15:sqref>
                        </c15:fullRef>
                        <c15:formulaRef>
                          <c15:sqref>Sheet1!$E$2</c15:sqref>
                        </c15:formulaRef>
                      </c:ext>
                    </c:extLst>
                    <c:numCache>
                      <c:formatCode>0%</c:formatCode>
                      <c:ptCount val="1"/>
                    </c:numCache>
                  </c:numRef>
                </c:val>
                <c:extLst>
                  <c:ext xmlns:c16="http://schemas.microsoft.com/office/drawing/2014/chart" uri="{C3380CC4-5D6E-409C-BE32-E72D297353CC}">
                    <c16:uniqueId val="{00000003-FEB4-4983-9616-AC9D60137947}"/>
                  </c:ext>
                </c:extLst>
              </c15:ser>
            </c15:filteredBarSeries>
          </c:ext>
        </c:extLst>
      </c:barChart>
      <c:catAx>
        <c:axId val="391733856"/>
        <c:scaling>
          <c:orientation val="maxMin"/>
        </c:scaling>
        <c:delete val="1"/>
        <c:axPos val="l"/>
        <c:numFmt formatCode="General" sourceLinked="1"/>
        <c:majorTickMark val="out"/>
        <c:minorTickMark val="none"/>
        <c:tickLblPos val="nextTo"/>
        <c:crossAx val="507568752"/>
        <c:crosses val="autoZero"/>
        <c:auto val="1"/>
        <c:lblAlgn val="ctr"/>
        <c:lblOffset val="100"/>
        <c:noMultiLvlLbl val="0"/>
      </c:catAx>
      <c:valAx>
        <c:axId val="507568752"/>
        <c:scaling>
          <c:orientation val="minMax"/>
          <c:max val="0.30000000000000004"/>
          <c:min val="0"/>
        </c:scaling>
        <c:delete val="1"/>
        <c:axPos val="t"/>
        <c:numFmt formatCode="0%" sourceLinked="1"/>
        <c:majorTickMark val="out"/>
        <c:minorTickMark val="none"/>
        <c:tickLblPos val="nextTo"/>
        <c:crossAx val="3917338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bg1"/>
          </a:solidFill>
          <a:latin typeface="DM Sans" pitchFamily="2"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4979893622471081"/>
          <c:y val="4.0527231137213834E-2"/>
          <c:w val="0.65020106377528919"/>
          <c:h val="0.9189455377255723"/>
        </c:manualLayout>
      </c:layout>
      <c:barChart>
        <c:barDir val="col"/>
        <c:grouping val="percentStacked"/>
        <c:varyColors val="0"/>
        <c:ser>
          <c:idx val="0"/>
          <c:order val="0"/>
          <c:tx>
            <c:strRef>
              <c:f>Sheet1!$B$1</c:f>
              <c:strCache>
                <c:ptCount val="1"/>
                <c:pt idx="0">
                  <c:v>Men's Email</c:v>
                </c:pt>
              </c:strCache>
            </c:strRef>
          </c:tx>
          <c:spPr>
            <a:solidFill>
              <a:srgbClr val="4F81BD"/>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Sheet1!$A$2:$A$7</c15:sqref>
                  </c15:fullRef>
                </c:ext>
              </c:extLst>
              <c:f>Sheet1!$A$6</c:f>
              <c:strCache>
                <c:ptCount val="1"/>
                <c:pt idx="0">
                  <c:v>Category 5</c:v>
                </c:pt>
              </c:strCache>
            </c:strRef>
          </c:cat>
          <c:val>
            <c:numRef>
              <c:extLst>
                <c:ext xmlns:c15="http://schemas.microsoft.com/office/drawing/2012/chart" uri="{02D57815-91ED-43cb-92C2-25804820EDAC}">
                  <c15:fullRef>
                    <c15:sqref>Sheet1!$B$2:$B$7</c15:sqref>
                  </c15:fullRef>
                </c:ext>
              </c:extLst>
              <c:f>Sheet1!$B$6</c:f>
              <c:numCache>
                <c:formatCode>0%</c:formatCode>
                <c:ptCount val="1"/>
                <c:pt idx="0">
                  <c:v>0.33292187499999998</c:v>
                </c:pt>
              </c:numCache>
            </c:numRef>
          </c:val>
          <c:extLst>
            <c:ext xmlns:c16="http://schemas.microsoft.com/office/drawing/2014/chart" uri="{C3380CC4-5D6E-409C-BE32-E72D297353CC}">
              <c16:uniqueId val="{00000000-32C8-4F60-A1C7-6AFA2B18E98E}"/>
            </c:ext>
          </c:extLst>
        </c:ser>
        <c:ser>
          <c:idx val="1"/>
          <c:order val="1"/>
          <c:tx>
            <c:strRef>
              <c:f>Sheet1!$C$1</c:f>
              <c:strCache>
                <c:ptCount val="1"/>
                <c:pt idx="0">
                  <c:v>Women's Email</c:v>
                </c:pt>
              </c:strCache>
            </c:strRef>
          </c:tx>
          <c:spPr>
            <a:solidFill>
              <a:srgbClr val="9BBB59"/>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Sheet1!$A$2:$A$7</c15:sqref>
                  </c15:fullRef>
                </c:ext>
              </c:extLst>
              <c:f>Sheet1!$A$6</c:f>
              <c:strCache>
                <c:ptCount val="1"/>
                <c:pt idx="0">
                  <c:v>Category 5</c:v>
                </c:pt>
              </c:strCache>
            </c:strRef>
          </c:cat>
          <c:val>
            <c:numRef>
              <c:extLst>
                <c:ext xmlns:c15="http://schemas.microsoft.com/office/drawing/2012/chart" uri="{02D57815-91ED-43cb-92C2-25804820EDAC}">
                  <c15:fullRef>
                    <c15:sqref>Sheet1!$C$2:$C$7</c15:sqref>
                  </c15:fullRef>
                </c:ext>
              </c:extLst>
              <c:f>Sheet1!$C$6</c:f>
              <c:numCache>
                <c:formatCode>0%</c:formatCode>
                <c:ptCount val="1"/>
                <c:pt idx="0">
                  <c:v>0.33417187500000001</c:v>
                </c:pt>
              </c:numCache>
            </c:numRef>
          </c:val>
          <c:extLst>
            <c:ext xmlns:c16="http://schemas.microsoft.com/office/drawing/2014/chart" uri="{C3380CC4-5D6E-409C-BE32-E72D297353CC}">
              <c16:uniqueId val="{00000001-32C8-4F60-A1C7-6AFA2B18E98E}"/>
            </c:ext>
          </c:extLst>
        </c:ser>
        <c:ser>
          <c:idx val="2"/>
          <c:order val="2"/>
          <c:tx>
            <c:strRef>
              <c:f>Sheet1!$D$1</c:f>
              <c:strCache>
                <c:ptCount val="1"/>
                <c:pt idx="0">
                  <c:v>No Email</c:v>
                </c:pt>
              </c:strCache>
            </c:strRef>
          </c:tx>
          <c:spPr>
            <a:solidFill>
              <a:srgbClr val="4BACC6"/>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xmlns:c15="http://schemas.microsoft.com/office/drawing/2012/chart" uri="{02D57815-91ED-43cb-92C2-25804820EDAC}">
                  <c15:fullRef>
                    <c15:sqref>Sheet1!$A$2:$A$7</c15:sqref>
                  </c15:fullRef>
                </c:ext>
              </c:extLst>
              <c:f>Sheet1!$A$6</c:f>
              <c:strCache>
                <c:ptCount val="1"/>
                <c:pt idx="0">
                  <c:v>Category 5</c:v>
                </c:pt>
              </c:strCache>
            </c:strRef>
          </c:cat>
          <c:val>
            <c:numRef>
              <c:extLst>
                <c:ext xmlns:c15="http://schemas.microsoft.com/office/drawing/2012/chart" uri="{02D57815-91ED-43cb-92C2-25804820EDAC}">
                  <c15:fullRef>
                    <c15:sqref>Sheet1!$D$2:$D$7</c15:sqref>
                  </c15:fullRef>
                </c:ext>
              </c:extLst>
              <c:f>Sheet1!$D$6</c:f>
              <c:numCache>
                <c:formatCode>0%</c:formatCode>
                <c:ptCount val="1"/>
                <c:pt idx="0">
                  <c:v>0.33290625000000001</c:v>
                </c:pt>
              </c:numCache>
            </c:numRef>
          </c:val>
          <c:extLst>
            <c:ext xmlns:c16="http://schemas.microsoft.com/office/drawing/2014/chart" uri="{C3380CC4-5D6E-409C-BE32-E72D297353CC}">
              <c16:uniqueId val="{00000002-32C8-4F60-A1C7-6AFA2B18E98E}"/>
            </c:ext>
          </c:extLst>
        </c:ser>
        <c:dLbls>
          <c:showLegendKey val="0"/>
          <c:showVal val="0"/>
          <c:showCatName val="0"/>
          <c:showSerName val="0"/>
          <c:showPercent val="0"/>
          <c:showBubbleSize val="0"/>
        </c:dLbls>
        <c:gapWidth val="360"/>
        <c:overlap val="100"/>
        <c:axId val="391733856"/>
        <c:axId val="507568752"/>
        <c:extLst>
          <c:ext xmlns:c15="http://schemas.microsoft.com/office/drawing/2012/chart" uri="{02D57815-91ED-43cb-92C2-25804820EDAC}">
            <c15:filteredBarSeries>
              <c15:ser>
                <c:idx val="3"/>
                <c:order val="3"/>
                <c:tx>
                  <c:strRef>
                    <c:extLst>
                      <c:ext uri="{02D57815-91ED-43cb-92C2-25804820EDAC}">
                        <c15:formulaRef>
                          <c15:sqref>Sheet1!$E$1</c15:sqref>
                        </c15:formulaRef>
                      </c:ext>
                    </c:extLst>
                    <c:strCache>
                      <c:ptCount val="1"/>
                      <c:pt idx="0">
                        <c:v>Recency Quartile 4</c:v>
                      </c:pt>
                    </c:strCache>
                  </c:strRef>
                </c:tx>
                <c:spPr>
                  <a:solidFill>
                    <a:srgbClr val="2C4D75"/>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DM Sans" pitchFamily="2" charset="0"/>
                          <a:ea typeface="+mn-ea"/>
                          <a:cs typeface="+mn-cs"/>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ullRef>
                          <c15:sqref>Sheet1!$A$2:$A$7</c15:sqref>
                        </c15:fullRef>
                        <c15:formulaRef>
                          <c15:sqref>Sheet1!$A$6</c15:sqref>
                        </c15:formulaRef>
                      </c:ext>
                    </c:extLst>
                    <c:strCache>
                      <c:ptCount val="1"/>
                      <c:pt idx="0">
                        <c:v>Category 5</c:v>
                      </c:pt>
                    </c:strCache>
                  </c:strRef>
                </c:cat>
                <c:val>
                  <c:numRef>
                    <c:extLst>
                      <c:ext uri="{02D57815-91ED-43cb-92C2-25804820EDAC}">
                        <c15:fullRef>
                          <c15:sqref>Sheet1!$E$2:$E$7</c15:sqref>
                        </c15:fullRef>
                        <c15:formulaRef>
                          <c15:sqref>Sheet1!$E$6</c15:sqref>
                        </c15:formulaRef>
                      </c:ext>
                    </c:extLst>
                    <c:numCache>
                      <c:formatCode>0%</c:formatCode>
                      <c:ptCount val="1"/>
                    </c:numCache>
                  </c:numRef>
                </c:val>
                <c:extLst>
                  <c:ext xmlns:c16="http://schemas.microsoft.com/office/drawing/2014/chart" uri="{C3380CC4-5D6E-409C-BE32-E72D297353CC}">
                    <c16:uniqueId val="{00000003-32C8-4F60-A1C7-6AFA2B18E98E}"/>
                  </c:ext>
                </c:extLst>
              </c15:ser>
            </c15:filteredBarSeries>
          </c:ext>
        </c:extLst>
      </c:barChart>
      <c:catAx>
        <c:axId val="391733856"/>
        <c:scaling>
          <c:orientation val="minMax"/>
        </c:scaling>
        <c:delete val="1"/>
        <c:axPos val="t"/>
        <c:numFmt formatCode="General" sourceLinked="1"/>
        <c:majorTickMark val="none"/>
        <c:minorTickMark val="none"/>
        <c:tickLblPos val="nextTo"/>
        <c:crossAx val="507568752"/>
        <c:crosses val="autoZero"/>
        <c:auto val="1"/>
        <c:lblAlgn val="ctr"/>
        <c:lblOffset val="100"/>
        <c:noMultiLvlLbl val="0"/>
      </c:catAx>
      <c:valAx>
        <c:axId val="507568752"/>
        <c:scaling>
          <c:orientation val="maxMin"/>
        </c:scaling>
        <c:delete val="1"/>
        <c:axPos val="l"/>
        <c:numFmt formatCode="0%" sourceLinked="1"/>
        <c:majorTickMark val="out"/>
        <c:minorTickMark val="none"/>
        <c:tickLblPos val="nextTo"/>
        <c:crossAx val="391733856"/>
        <c:crosses val="autoZero"/>
        <c:crossBetween val="between"/>
      </c:valAx>
      <c:spPr>
        <a:noFill/>
        <a:ln>
          <a:noFill/>
        </a:ln>
        <a:effectLst/>
      </c:spPr>
    </c:plotArea>
    <c:legend>
      <c:legendPos val="l"/>
      <c:layout>
        <c:manualLayout>
          <c:xMode val="edge"/>
          <c:yMode val="edge"/>
          <c:x val="0"/>
          <c:y val="0.29550937174970421"/>
          <c:w val="0.54455106281336252"/>
          <c:h val="0.40898125650059153"/>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DM Sans"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bg1"/>
          </a:solidFill>
          <a:latin typeface="DM Sans"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6312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97f9726fae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 name="Google Shape;308;g297f9726fae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4372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97f9726fae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 name="Google Shape;308;g297f9726fae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3489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2" name="Google Shape;46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9556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2" name="Google Shape;46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3716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76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20004"/>
              </a:lnSpc>
              <a:spcBef>
                <a:spcPts val="0"/>
              </a:spcBef>
              <a:spcAft>
                <a:spcPts val="0"/>
              </a:spcAft>
              <a:buNone/>
            </a:pPr>
            <a:r>
              <a:rPr lang="en-US" sz="3200">
                <a:solidFill>
                  <a:srgbClr val="E0B15E"/>
                </a:solidFill>
                <a:latin typeface="Bodoni"/>
                <a:ea typeface="Bodoni"/>
                <a:cs typeface="Bodoni"/>
                <a:sym typeface="Bodoni"/>
              </a:rPr>
              <a:t>Recency</a:t>
            </a:r>
          </a:p>
          <a:p>
            <a:pPr marL="0" lvl="0" indent="0" algn="l" rtl="0">
              <a:lnSpc>
                <a:spcPct val="150000"/>
              </a:lnSpc>
              <a:spcBef>
                <a:spcPts val="0"/>
              </a:spcBef>
              <a:spcAft>
                <a:spcPts val="0"/>
              </a:spcAft>
              <a:buSzPts val="1100"/>
              <a:buNone/>
            </a:pPr>
            <a:r>
              <a:rPr lang="en-US" sz="1100">
                <a:solidFill>
                  <a:srgbClr val="2B1511"/>
                </a:solidFill>
                <a:latin typeface="DM Sans"/>
                <a:ea typeface="DM Sans"/>
                <a:cs typeface="DM Sans"/>
                <a:sym typeface="DM Sans"/>
              </a:rPr>
              <a:t>How recent was the customer's last purchase?</a:t>
            </a:r>
          </a:p>
          <a:p>
            <a:pPr marL="0" lvl="0" indent="0" algn="l" rtl="0">
              <a:lnSpc>
                <a:spcPct val="150000"/>
              </a:lnSpc>
              <a:spcBef>
                <a:spcPts val="0"/>
              </a:spcBef>
              <a:spcAft>
                <a:spcPts val="0"/>
              </a:spcAft>
              <a:buSzPts val="1100"/>
              <a:buNone/>
            </a:pPr>
            <a:endParaRPr lang="en-US" sz="1100">
              <a:solidFill>
                <a:srgbClr val="2B1511"/>
              </a:solidFill>
              <a:latin typeface="DM Sans"/>
              <a:ea typeface="DM Sans"/>
              <a:cs typeface="DM Sans"/>
              <a:sym typeface="DM Sans"/>
            </a:endParaRPr>
          </a:p>
          <a:p>
            <a:pPr marL="0" lvl="0" indent="0" algn="l" rtl="0">
              <a:lnSpc>
                <a:spcPct val="120004"/>
              </a:lnSpc>
              <a:spcBef>
                <a:spcPts val="0"/>
              </a:spcBef>
              <a:spcAft>
                <a:spcPts val="0"/>
              </a:spcAft>
              <a:buNone/>
            </a:pPr>
            <a:r>
              <a:rPr lang="en-US" sz="3200">
                <a:solidFill>
                  <a:srgbClr val="E0B15E"/>
                </a:solidFill>
                <a:latin typeface="Bodoni"/>
                <a:ea typeface="Bodoni"/>
                <a:cs typeface="Bodoni"/>
                <a:sym typeface="Bodoni"/>
              </a:rPr>
              <a:t>Frequency</a:t>
            </a:r>
          </a:p>
          <a:p>
            <a:pPr marL="0" lvl="0" indent="0" algn="l" rtl="0">
              <a:lnSpc>
                <a:spcPct val="150000"/>
              </a:lnSpc>
              <a:spcBef>
                <a:spcPts val="0"/>
              </a:spcBef>
              <a:spcAft>
                <a:spcPts val="0"/>
              </a:spcAft>
              <a:buSzPts val="1100"/>
              <a:buNone/>
            </a:pPr>
            <a:r>
              <a:rPr lang="en-US" sz="1100">
                <a:solidFill>
                  <a:srgbClr val="2B1511"/>
                </a:solidFill>
                <a:latin typeface="DM Sans"/>
                <a:ea typeface="DM Sans"/>
                <a:cs typeface="DM Sans"/>
                <a:sym typeface="DM Sans"/>
              </a:rPr>
              <a:t>How often did the customer make a purchase in a given time period?</a:t>
            </a:r>
          </a:p>
          <a:p>
            <a:pPr marL="0" lvl="0" indent="0" algn="l" rtl="0">
              <a:lnSpc>
                <a:spcPct val="150000"/>
              </a:lnSpc>
              <a:spcBef>
                <a:spcPts val="0"/>
              </a:spcBef>
              <a:spcAft>
                <a:spcPts val="0"/>
              </a:spcAft>
              <a:buClr>
                <a:schemeClr val="dk1"/>
              </a:buClr>
              <a:buSzPts val="1100"/>
              <a:buFont typeface="Arial"/>
              <a:buNone/>
            </a:pPr>
            <a:endParaRPr lang="en-US" sz="1100">
              <a:solidFill>
                <a:srgbClr val="2B1511"/>
              </a:solidFill>
              <a:latin typeface="DM Sans"/>
              <a:ea typeface="DM Sans"/>
              <a:cs typeface="DM Sans"/>
              <a:sym typeface="DM Sans"/>
            </a:endParaRPr>
          </a:p>
          <a:p>
            <a:pPr marL="0" lvl="0" indent="0" algn="l" rtl="0">
              <a:lnSpc>
                <a:spcPct val="120004"/>
              </a:lnSpc>
              <a:spcBef>
                <a:spcPts val="0"/>
              </a:spcBef>
              <a:spcAft>
                <a:spcPts val="0"/>
              </a:spcAft>
              <a:buNone/>
            </a:pPr>
            <a:r>
              <a:rPr lang="en-US" sz="3200">
                <a:solidFill>
                  <a:srgbClr val="E0B15E"/>
                </a:solidFill>
                <a:latin typeface="Bodoni"/>
                <a:ea typeface="Bodoni"/>
                <a:cs typeface="Bodoni"/>
                <a:sym typeface="Bodoni"/>
              </a:rPr>
              <a:t>Monetary Value</a:t>
            </a:r>
          </a:p>
          <a:p>
            <a:pPr marL="0" lvl="0" indent="0" algn="l" rtl="0">
              <a:lnSpc>
                <a:spcPct val="150000"/>
              </a:lnSpc>
              <a:spcBef>
                <a:spcPts val="0"/>
              </a:spcBef>
              <a:spcAft>
                <a:spcPts val="0"/>
              </a:spcAft>
              <a:buSzPts val="1100"/>
              <a:buNone/>
            </a:pPr>
            <a:r>
              <a:rPr lang="en-US" sz="1100">
                <a:solidFill>
                  <a:srgbClr val="2B1511"/>
                </a:solidFill>
                <a:latin typeface="DM Sans"/>
                <a:ea typeface="DM Sans"/>
                <a:cs typeface="DM Sans"/>
                <a:sym typeface="DM Sans"/>
              </a:rPr>
              <a:t>How much money did the customer spend in a given time period?</a:t>
            </a:r>
            <a:endParaRPr lang="en-US" sz="3200">
              <a:solidFill>
                <a:srgbClr val="2B1511"/>
              </a:solidFill>
              <a:latin typeface="Bodoni"/>
              <a:ea typeface="Bodoni"/>
              <a:cs typeface="Bodoni"/>
              <a:sym typeface="Bodoni"/>
            </a:endParaRPr>
          </a:p>
          <a:p>
            <a:pPr marL="0" lvl="0" indent="0" algn="l" rtl="0">
              <a:spcBef>
                <a:spcPts val="0"/>
              </a:spcBef>
              <a:spcAft>
                <a:spcPts val="0"/>
              </a:spcAft>
              <a:buNone/>
            </a:pPr>
            <a:endParaRPr/>
          </a:p>
        </p:txBody>
      </p:sp>
      <p:sp>
        <p:nvSpPr>
          <p:cNvPr id="289" name="Google Shape;28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20004"/>
              </a:lnSpc>
              <a:spcBef>
                <a:spcPts val="0"/>
              </a:spcBef>
              <a:spcAft>
                <a:spcPts val="0"/>
              </a:spcAft>
              <a:buNone/>
            </a:pPr>
            <a:r>
              <a:rPr lang="en-US" sz="3200">
                <a:solidFill>
                  <a:srgbClr val="E0B15E"/>
                </a:solidFill>
                <a:latin typeface="Bodoni"/>
                <a:ea typeface="Bodoni"/>
                <a:cs typeface="Bodoni"/>
                <a:sym typeface="Bodoni"/>
              </a:rPr>
              <a:t>Recency</a:t>
            </a:r>
          </a:p>
          <a:p>
            <a:pPr marL="0" lvl="0" indent="0" algn="l" rtl="0">
              <a:lnSpc>
                <a:spcPct val="150000"/>
              </a:lnSpc>
              <a:spcBef>
                <a:spcPts val="0"/>
              </a:spcBef>
              <a:spcAft>
                <a:spcPts val="0"/>
              </a:spcAft>
              <a:buSzPts val="1100"/>
              <a:buNone/>
            </a:pPr>
            <a:r>
              <a:rPr lang="en-US" sz="1100">
                <a:solidFill>
                  <a:srgbClr val="2B1511"/>
                </a:solidFill>
                <a:latin typeface="DM Sans"/>
                <a:ea typeface="DM Sans"/>
                <a:cs typeface="DM Sans"/>
                <a:sym typeface="DM Sans"/>
              </a:rPr>
              <a:t>How recent was the customer's last purchase?</a:t>
            </a:r>
          </a:p>
          <a:p>
            <a:pPr marL="0" lvl="0" indent="0" algn="l" rtl="0">
              <a:lnSpc>
                <a:spcPct val="150000"/>
              </a:lnSpc>
              <a:spcBef>
                <a:spcPts val="0"/>
              </a:spcBef>
              <a:spcAft>
                <a:spcPts val="0"/>
              </a:spcAft>
              <a:buSzPts val="1100"/>
              <a:buNone/>
            </a:pPr>
            <a:endParaRPr lang="en-US" sz="1100">
              <a:solidFill>
                <a:srgbClr val="2B1511"/>
              </a:solidFill>
              <a:latin typeface="DM Sans"/>
              <a:ea typeface="DM Sans"/>
              <a:cs typeface="DM Sans"/>
              <a:sym typeface="DM Sans"/>
            </a:endParaRPr>
          </a:p>
          <a:p>
            <a:pPr marL="0" lvl="0" indent="0" algn="l" rtl="0">
              <a:lnSpc>
                <a:spcPct val="120004"/>
              </a:lnSpc>
              <a:spcBef>
                <a:spcPts val="0"/>
              </a:spcBef>
              <a:spcAft>
                <a:spcPts val="0"/>
              </a:spcAft>
              <a:buNone/>
            </a:pPr>
            <a:r>
              <a:rPr lang="en-US" sz="3200">
                <a:solidFill>
                  <a:srgbClr val="E0B15E"/>
                </a:solidFill>
                <a:latin typeface="Bodoni"/>
                <a:ea typeface="Bodoni"/>
                <a:cs typeface="Bodoni"/>
                <a:sym typeface="Bodoni"/>
              </a:rPr>
              <a:t>Frequency</a:t>
            </a:r>
          </a:p>
          <a:p>
            <a:pPr marL="0" lvl="0" indent="0" algn="l" rtl="0">
              <a:lnSpc>
                <a:spcPct val="150000"/>
              </a:lnSpc>
              <a:spcBef>
                <a:spcPts val="0"/>
              </a:spcBef>
              <a:spcAft>
                <a:spcPts val="0"/>
              </a:spcAft>
              <a:buSzPts val="1100"/>
              <a:buNone/>
            </a:pPr>
            <a:r>
              <a:rPr lang="en-US" sz="1100">
                <a:solidFill>
                  <a:srgbClr val="2B1511"/>
                </a:solidFill>
                <a:latin typeface="DM Sans"/>
                <a:ea typeface="DM Sans"/>
                <a:cs typeface="DM Sans"/>
                <a:sym typeface="DM Sans"/>
              </a:rPr>
              <a:t>How often did the customer make a purchase in a given time period?</a:t>
            </a:r>
          </a:p>
          <a:p>
            <a:pPr marL="0" lvl="0" indent="0" algn="l" rtl="0">
              <a:lnSpc>
                <a:spcPct val="150000"/>
              </a:lnSpc>
              <a:spcBef>
                <a:spcPts val="0"/>
              </a:spcBef>
              <a:spcAft>
                <a:spcPts val="0"/>
              </a:spcAft>
              <a:buClr>
                <a:schemeClr val="dk1"/>
              </a:buClr>
              <a:buSzPts val="1100"/>
              <a:buFont typeface="Arial"/>
              <a:buNone/>
            </a:pPr>
            <a:endParaRPr lang="en-US" sz="1100">
              <a:solidFill>
                <a:srgbClr val="2B1511"/>
              </a:solidFill>
              <a:latin typeface="DM Sans"/>
              <a:ea typeface="DM Sans"/>
              <a:cs typeface="DM Sans"/>
              <a:sym typeface="DM Sans"/>
            </a:endParaRPr>
          </a:p>
          <a:p>
            <a:pPr marL="0" lvl="0" indent="0" algn="l" rtl="0">
              <a:lnSpc>
                <a:spcPct val="120004"/>
              </a:lnSpc>
              <a:spcBef>
                <a:spcPts val="0"/>
              </a:spcBef>
              <a:spcAft>
                <a:spcPts val="0"/>
              </a:spcAft>
              <a:buNone/>
            </a:pPr>
            <a:r>
              <a:rPr lang="en-US" sz="3200">
                <a:solidFill>
                  <a:srgbClr val="E0B15E"/>
                </a:solidFill>
                <a:latin typeface="Bodoni"/>
                <a:ea typeface="Bodoni"/>
                <a:cs typeface="Bodoni"/>
                <a:sym typeface="Bodoni"/>
              </a:rPr>
              <a:t>Monetary Value</a:t>
            </a:r>
          </a:p>
          <a:p>
            <a:pPr marL="0" lvl="0" indent="0" algn="l" rtl="0">
              <a:lnSpc>
                <a:spcPct val="150000"/>
              </a:lnSpc>
              <a:spcBef>
                <a:spcPts val="0"/>
              </a:spcBef>
              <a:spcAft>
                <a:spcPts val="0"/>
              </a:spcAft>
              <a:buSzPts val="1100"/>
              <a:buNone/>
            </a:pPr>
            <a:r>
              <a:rPr lang="en-US" sz="1100">
                <a:solidFill>
                  <a:srgbClr val="2B1511"/>
                </a:solidFill>
                <a:latin typeface="DM Sans"/>
                <a:ea typeface="DM Sans"/>
                <a:cs typeface="DM Sans"/>
                <a:sym typeface="DM Sans"/>
              </a:rPr>
              <a:t>How much money did the customer spend in a given time period?</a:t>
            </a:r>
            <a:endParaRPr lang="en-US" sz="3200">
              <a:solidFill>
                <a:srgbClr val="2B1511"/>
              </a:solidFill>
              <a:latin typeface="Bodoni"/>
              <a:ea typeface="Bodoni"/>
              <a:cs typeface="Bodoni"/>
              <a:sym typeface="Bodoni"/>
            </a:endParaRPr>
          </a:p>
          <a:p>
            <a:pPr marL="0" lvl="0" indent="0" algn="l" rtl="0">
              <a:spcBef>
                <a:spcPts val="0"/>
              </a:spcBef>
              <a:spcAft>
                <a:spcPts val="0"/>
              </a:spcAft>
              <a:buNone/>
            </a:pPr>
            <a:endParaRPr/>
          </a:p>
        </p:txBody>
      </p:sp>
      <p:sp>
        <p:nvSpPr>
          <p:cNvPr id="289" name="Google Shape;28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8829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9429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9251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2" name="Google Shape;46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4306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8653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5337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0016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8826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48590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75862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 name="Google Shape;39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0685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4" name="Google Shape;4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2727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98054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46134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8" name="Google Shape;56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5643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97eea3d991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g297eea3d991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 name="Google Shape;39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8466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4152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97eea3d991_3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marR="0" lvl="0" indent="-285750" rtl="0">
              <a:lnSpc>
                <a:spcPct val="149971"/>
              </a:lnSpc>
              <a:spcBef>
                <a:spcPts val="0"/>
              </a:spcBef>
              <a:spcAft>
                <a:spcPts val="0"/>
              </a:spcAft>
              <a:buFont typeface="Arial" panose="020B0604020202020204" pitchFamily="34" charset="0"/>
              <a:buChar char="•"/>
            </a:pPr>
            <a:r>
              <a:rPr lang="en-US" sz="1100" dirty="0">
                <a:latin typeface="DM Sans"/>
              </a:rPr>
              <a:t>From the above table, it is evident that certain features hold significant importance in influencing customer behavior and outcomes in our project. </a:t>
            </a:r>
          </a:p>
          <a:p>
            <a:pPr marL="285750" marR="0" lvl="0" indent="-285750" rtl="0">
              <a:lnSpc>
                <a:spcPct val="149971"/>
              </a:lnSpc>
              <a:spcBef>
                <a:spcPts val="0"/>
              </a:spcBef>
              <a:spcAft>
                <a:spcPts val="0"/>
              </a:spcAft>
              <a:buFont typeface="Arial" panose="020B0604020202020204" pitchFamily="34" charset="0"/>
              <a:buChar char="•"/>
            </a:pPr>
            <a:r>
              <a:rPr lang="en-US" sz="1100" b="1" dirty="0">
                <a:solidFill>
                  <a:srgbClr val="00B050"/>
                </a:solidFill>
                <a:latin typeface="DM Sans"/>
              </a:rPr>
              <a:t>"History" </a:t>
            </a:r>
            <a:r>
              <a:rPr lang="en-US" sz="1100" dirty="0">
                <a:latin typeface="DM Sans"/>
              </a:rPr>
              <a:t>stands out as the most crucial feature with a 31% importance, emphasizing the pivotal role of a customer's spending history. </a:t>
            </a:r>
          </a:p>
          <a:p>
            <a:pPr marL="285750" marR="0" lvl="0" indent="-285750" rtl="0">
              <a:lnSpc>
                <a:spcPct val="149971"/>
              </a:lnSpc>
              <a:spcBef>
                <a:spcPts val="0"/>
              </a:spcBef>
              <a:spcAft>
                <a:spcPts val="0"/>
              </a:spcAft>
              <a:buFont typeface="Arial" panose="020B0604020202020204" pitchFamily="34" charset="0"/>
              <a:buChar char="•"/>
            </a:pPr>
            <a:r>
              <a:rPr lang="en-US" sz="1100" dirty="0">
                <a:latin typeface="DM Sans"/>
              </a:rPr>
              <a:t>Additionally</a:t>
            </a:r>
            <a:r>
              <a:rPr lang="en-US" sz="1100" b="1" dirty="0">
                <a:solidFill>
                  <a:srgbClr val="E0B15E"/>
                </a:solidFill>
                <a:latin typeface="DM Sans"/>
              </a:rPr>
              <a:t>, "</a:t>
            </a:r>
            <a:r>
              <a:rPr lang="en-US" sz="1100" b="1" dirty="0" err="1">
                <a:solidFill>
                  <a:srgbClr val="E0B15E"/>
                </a:solidFill>
                <a:latin typeface="DM Sans"/>
              </a:rPr>
              <a:t>Womens</a:t>
            </a:r>
            <a:r>
              <a:rPr lang="en-US" sz="1100" b="1" dirty="0">
                <a:solidFill>
                  <a:srgbClr val="E0B15E"/>
                </a:solidFill>
                <a:latin typeface="DM Sans"/>
              </a:rPr>
              <a:t>" </a:t>
            </a:r>
            <a:r>
              <a:rPr lang="en-US" sz="1100" dirty="0">
                <a:latin typeface="DM Sans"/>
              </a:rPr>
              <a:t>and </a:t>
            </a:r>
            <a:r>
              <a:rPr lang="en-US" sz="1100" b="1" dirty="0">
                <a:solidFill>
                  <a:srgbClr val="E0B15E"/>
                </a:solidFill>
                <a:latin typeface="DM Sans"/>
              </a:rPr>
              <a:t>"Segment"</a:t>
            </a:r>
            <a:r>
              <a:rPr lang="en-US" sz="1100" dirty="0">
                <a:latin typeface="DM Sans"/>
              </a:rPr>
              <a:t> contribute 14% and 12%, respectively, underlining the significance of gender preferences and customer segmentation in tailoring effective marketing strategies.</a:t>
            </a:r>
          </a:p>
          <a:p>
            <a:pPr marL="285750" marR="0" lvl="0" indent="-285750" rtl="0">
              <a:lnSpc>
                <a:spcPct val="149971"/>
              </a:lnSpc>
              <a:spcBef>
                <a:spcPts val="0"/>
              </a:spcBef>
              <a:spcAft>
                <a:spcPts val="0"/>
              </a:spcAft>
              <a:buFont typeface="Arial" panose="020B0604020202020204" pitchFamily="34" charset="0"/>
              <a:buChar char="•"/>
            </a:pPr>
            <a:r>
              <a:rPr lang="en-US" sz="1100" dirty="0">
                <a:latin typeface="DM Sans"/>
              </a:rPr>
              <a:t>However, </a:t>
            </a:r>
            <a:r>
              <a:rPr lang="en-US" sz="1100" b="1" dirty="0">
                <a:solidFill>
                  <a:srgbClr val="FF0000"/>
                </a:solidFill>
                <a:latin typeface="DM Sans"/>
              </a:rPr>
              <a:t>"Area"</a:t>
            </a:r>
            <a:r>
              <a:rPr lang="en-US" sz="1100" dirty="0">
                <a:latin typeface="DM Sans"/>
              </a:rPr>
              <a:t> and </a:t>
            </a:r>
            <a:r>
              <a:rPr lang="en-US" sz="1100" b="1" dirty="0">
                <a:solidFill>
                  <a:srgbClr val="FF0000"/>
                </a:solidFill>
                <a:latin typeface="DM Sans"/>
              </a:rPr>
              <a:t>"Channel" </a:t>
            </a:r>
            <a:r>
              <a:rPr lang="en-US" sz="1100" dirty="0">
                <a:latin typeface="DM Sans"/>
              </a:rPr>
              <a:t>exhibit relatively low feature importance, contributing only 7% and 5%, respectively, to the model's predictive power. Hence, we dropped them to simplify our model. </a:t>
            </a:r>
          </a:p>
          <a:p>
            <a:pPr marL="285750" marR="0" lvl="0" indent="-285750" rtl="0">
              <a:lnSpc>
                <a:spcPct val="149971"/>
              </a:lnSpc>
              <a:spcBef>
                <a:spcPts val="0"/>
              </a:spcBef>
              <a:spcAft>
                <a:spcPts val="0"/>
              </a:spcAft>
              <a:buFont typeface="Arial" panose="020B0604020202020204" pitchFamily="34" charset="0"/>
              <a:buChar char="•"/>
            </a:pPr>
            <a:r>
              <a:rPr lang="en-US" sz="1100" dirty="0">
                <a:latin typeface="DM Sans"/>
              </a:rPr>
              <a:t>This selective feature inclusion ensures that our model focuses on the most influential attributes, leading to a simpler, more efficient, and interpretable model.</a:t>
            </a:r>
          </a:p>
          <a:p>
            <a:pPr marL="0" lvl="0" indent="0" algn="l" rtl="0">
              <a:spcBef>
                <a:spcPts val="0"/>
              </a:spcBef>
              <a:spcAft>
                <a:spcPts val="0"/>
              </a:spcAft>
              <a:buNone/>
            </a:pPr>
            <a:endParaRPr dirty="0"/>
          </a:p>
        </p:txBody>
      </p:sp>
      <p:sp>
        <p:nvSpPr>
          <p:cNvPr id="207" name="Google Shape;207;g297eea3d991_3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chart" Target="../charts/chart6.xml"/><Relationship Id="rId13" Type="http://schemas.openxmlformats.org/officeDocument/2006/relationships/chart" Target="../charts/chart11.xml"/><Relationship Id="rId3" Type="http://schemas.openxmlformats.org/officeDocument/2006/relationships/chart" Target="../charts/chart1.xml"/><Relationship Id="rId7" Type="http://schemas.openxmlformats.org/officeDocument/2006/relationships/chart" Target="../charts/chart5.xml"/><Relationship Id="rId12" Type="http://schemas.openxmlformats.org/officeDocument/2006/relationships/chart" Target="../charts/chart10.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chart" Target="../charts/chart4.xml"/><Relationship Id="rId11" Type="http://schemas.openxmlformats.org/officeDocument/2006/relationships/chart" Target="../charts/chart9.xml"/><Relationship Id="rId5" Type="http://schemas.openxmlformats.org/officeDocument/2006/relationships/chart" Target="../charts/chart3.xml"/><Relationship Id="rId10" Type="http://schemas.openxmlformats.org/officeDocument/2006/relationships/chart" Target="../charts/chart8.xml"/><Relationship Id="rId4" Type="http://schemas.openxmlformats.org/officeDocument/2006/relationships/chart" Target="../charts/chart2.xml"/><Relationship Id="rId9" Type="http://schemas.openxmlformats.org/officeDocument/2006/relationships/chart" Target="../charts/chart7.xml"/><Relationship Id="rId14" Type="http://schemas.openxmlformats.org/officeDocument/2006/relationships/chart" Target="../charts/char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Shape 83"/>
        <p:cNvGrpSpPr/>
        <p:nvPr/>
      </p:nvGrpSpPr>
      <p:grpSpPr>
        <a:xfrm>
          <a:off x="0" y="0"/>
          <a:ext cx="0" cy="0"/>
          <a:chOff x="0" y="0"/>
          <a:chExt cx="0" cy="0"/>
        </a:xfrm>
      </p:grpSpPr>
      <p:sp>
        <p:nvSpPr>
          <p:cNvPr id="84" name="Google Shape;84;p13"/>
          <p:cNvSpPr txBox="1"/>
          <p:nvPr/>
        </p:nvSpPr>
        <p:spPr>
          <a:xfrm>
            <a:off x="1761163" y="6805735"/>
            <a:ext cx="8658000" cy="2077492"/>
          </a:xfrm>
          <a:prstGeom prst="rect">
            <a:avLst/>
          </a:prstGeom>
          <a:noFill/>
          <a:ln>
            <a:noFill/>
          </a:ln>
        </p:spPr>
        <p:txBody>
          <a:bodyPr spcFirstLastPara="1" wrap="square" lIns="0" tIns="0" rIns="0" bIns="0" anchor="t" anchorCtr="0">
            <a:spAutoFit/>
          </a:bodyPr>
          <a:lstStyle/>
          <a:p>
            <a:pPr>
              <a:lnSpc>
                <a:spcPct val="150000"/>
              </a:lnSpc>
            </a:pPr>
            <a:r>
              <a:rPr lang="en-US" sz="1800" b="0" i="0" u="none" strike="noStrike" cap="none" err="1">
                <a:solidFill>
                  <a:srgbClr val="000000"/>
                </a:solidFill>
                <a:latin typeface="DM Sans"/>
                <a:ea typeface="DM Sans"/>
                <a:cs typeface="DM Sans"/>
                <a:sym typeface="DM Sans"/>
              </a:rPr>
              <a:t>Bhuvana</a:t>
            </a:r>
            <a:r>
              <a:rPr lang="en-US" sz="1800" b="0" i="0" u="none" strike="noStrike" cap="none">
                <a:solidFill>
                  <a:srgbClr val="000000"/>
                </a:solidFill>
                <a:latin typeface="DM Sans"/>
                <a:ea typeface="DM Sans"/>
                <a:cs typeface="DM Sans"/>
                <a:sym typeface="DM Sans"/>
              </a:rPr>
              <a:t> Chandrika </a:t>
            </a:r>
            <a:r>
              <a:rPr lang="en-US" sz="1800" b="0" i="0" u="none" strike="noStrike" cap="none" err="1">
                <a:solidFill>
                  <a:srgbClr val="000000"/>
                </a:solidFill>
                <a:latin typeface="DM Sans"/>
                <a:ea typeface="DM Sans"/>
                <a:cs typeface="DM Sans"/>
                <a:sym typeface="DM Sans"/>
              </a:rPr>
              <a:t>Kothapalli</a:t>
            </a:r>
            <a:endParaRPr lang="en-US" sz="1800">
              <a:latin typeface="DM Sans"/>
              <a:ea typeface="DM Sans"/>
              <a:cs typeface="DM Sans"/>
              <a:sym typeface="DM Sans"/>
            </a:endParaRPr>
          </a:p>
          <a:p>
            <a:pPr>
              <a:lnSpc>
                <a:spcPct val="150000"/>
              </a:lnSpc>
            </a:pPr>
            <a:r>
              <a:rPr lang="en-US" sz="1800" b="0" i="0" u="none" strike="noStrike" cap="none">
                <a:solidFill>
                  <a:srgbClr val="000000"/>
                </a:solidFill>
                <a:latin typeface="DM Sans"/>
                <a:ea typeface="DM Sans"/>
                <a:cs typeface="DM Sans"/>
                <a:sym typeface="DM Sans"/>
              </a:rPr>
              <a:t>Rajkumar Rajavel</a:t>
            </a:r>
          </a:p>
          <a:p>
            <a:pPr>
              <a:lnSpc>
                <a:spcPct val="150000"/>
              </a:lnSpc>
            </a:pPr>
            <a:r>
              <a:rPr lang="en-US" sz="1800" b="0" i="0" u="none" strike="noStrike" cap="none">
                <a:solidFill>
                  <a:srgbClr val="000000"/>
                </a:solidFill>
                <a:latin typeface="DM Sans"/>
                <a:ea typeface="DM Sans"/>
                <a:cs typeface="DM Sans"/>
                <a:sym typeface="DM Sans"/>
              </a:rPr>
              <a:t>Sai Lakshmi </a:t>
            </a:r>
            <a:r>
              <a:rPr lang="en-US" sz="1800" b="0" i="0" u="none" strike="noStrike" cap="none" err="1">
                <a:solidFill>
                  <a:srgbClr val="000000"/>
                </a:solidFill>
                <a:latin typeface="DM Sans"/>
                <a:ea typeface="DM Sans"/>
                <a:cs typeface="DM Sans"/>
                <a:sym typeface="DM Sans"/>
              </a:rPr>
              <a:t>Appala</a:t>
            </a:r>
            <a:r>
              <a:rPr lang="en-US" sz="1800" b="0" i="0" u="none" strike="noStrike" cap="none">
                <a:solidFill>
                  <a:srgbClr val="000000"/>
                </a:solidFill>
                <a:latin typeface="DM Sans"/>
                <a:ea typeface="DM Sans"/>
                <a:cs typeface="DM Sans"/>
                <a:sym typeface="DM Sans"/>
              </a:rPr>
              <a:t> Naga</a:t>
            </a:r>
          </a:p>
          <a:p>
            <a:pPr>
              <a:lnSpc>
                <a:spcPct val="150000"/>
              </a:lnSpc>
            </a:pPr>
            <a:r>
              <a:rPr lang="en-US" sz="1800" b="0" i="0" u="none" strike="noStrike" cap="none">
                <a:solidFill>
                  <a:srgbClr val="000000"/>
                </a:solidFill>
                <a:latin typeface="DM Sans"/>
                <a:ea typeface="DM Sans"/>
                <a:cs typeface="DM Sans"/>
                <a:sym typeface="DM Sans"/>
              </a:rPr>
              <a:t>Sanjhana Rangaraj</a:t>
            </a:r>
            <a:endParaRPr lang="en-US" sz="1800">
              <a:latin typeface="DM Sans"/>
              <a:ea typeface="DM Sans"/>
              <a:cs typeface="DM Sans"/>
              <a:sym typeface="DM Sans"/>
            </a:endParaRPr>
          </a:p>
          <a:p>
            <a:pPr>
              <a:lnSpc>
                <a:spcPct val="150000"/>
              </a:lnSpc>
            </a:pPr>
            <a:r>
              <a:rPr lang="en-US" sz="1800" b="0" i="0" u="none" strike="noStrike" cap="none">
                <a:solidFill>
                  <a:srgbClr val="000000"/>
                </a:solidFill>
                <a:latin typeface="DM Sans"/>
                <a:ea typeface="DM Sans"/>
                <a:cs typeface="DM Sans"/>
                <a:sym typeface="DM Sans"/>
              </a:rPr>
              <a:t>Santhosh Kumar Ramkumar</a:t>
            </a:r>
            <a:endParaRPr lang="en-IN" sz="2970" b="0" i="0" u="none" strike="noStrike" cap="none">
              <a:solidFill>
                <a:srgbClr val="000000"/>
              </a:solidFill>
              <a:latin typeface="DM Sans"/>
              <a:ea typeface="DM Sans"/>
              <a:cs typeface="DM Sans"/>
              <a:sym typeface="DM Sans"/>
            </a:endParaRPr>
          </a:p>
        </p:txBody>
      </p:sp>
      <p:grpSp>
        <p:nvGrpSpPr>
          <p:cNvPr id="85" name="Google Shape;85;p13"/>
          <p:cNvGrpSpPr/>
          <p:nvPr/>
        </p:nvGrpSpPr>
        <p:grpSpPr>
          <a:xfrm rot="-1844908">
            <a:off x="12395032" y="1204893"/>
            <a:ext cx="7087456" cy="12470359"/>
            <a:chOff x="0" y="0"/>
            <a:chExt cx="660400" cy="1161972"/>
          </a:xfrm>
        </p:grpSpPr>
        <p:sp>
          <p:nvSpPr>
            <p:cNvPr id="86" name="Google Shape;86;p13"/>
            <p:cNvSpPr/>
            <p:nvPr/>
          </p:nvSpPr>
          <p:spPr>
            <a:xfrm>
              <a:off x="0" y="0"/>
              <a:ext cx="660400" cy="1161972"/>
            </a:xfrm>
            <a:custGeom>
              <a:avLst/>
              <a:gdLst/>
              <a:ahLst/>
              <a:cxnLst/>
              <a:rect l="l" t="t" r="r" b="b"/>
              <a:pathLst>
                <a:path w="660400" h="1161972"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6258"/>
                  </a:cubicBezTo>
                  <a:lnTo>
                    <a:pt x="660400" y="1161972"/>
                  </a:lnTo>
                  <a:lnTo>
                    <a:pt x="0" y="1161972"/>
                  </a:lnTo>
                  <a:lnTo>
                    <a:pt x="0" y="336871"/>
                  </a:lnTo>
                  <a:cubicBezTo>
                    <a:pt x="1782" y="185660"/>
                    <a:pt x="93019" y="64045"/>
                    <a:pt x="220252" y="1907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 name="Google Shape;87;p13"/>
            <p:cNvSpPr txBox="1"/>
            <p:nvPr/>
          </p:nvSpPr>
          <p:spPr>
            <a:xfrm>
              <a:off x="0" y="98425"/>
              <a:ext cx="660400" cy="1063547"/>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88" name="Google Shape;88;p13"/>
          <p:cNvGrpSpPr/>
          <p:nvPr/>
        </p:nvGrpSpPr>
        <p:grpSpPr>
          <a:xfrm>
            <a:off x="11396859" y="1991036"/>
            <a:ext cx="6304927" cy="6304927"/>
            <a:chOff x="0" y="0"/>
            <a:chExt cx="6350000" cy="6350000"/>
          </a:xfrm>
        </p:grpSpPr>
        <p:sp>
          <p:nvSpPr>
            <p:cNvPr id="89" name="Google Shape;89;p13"/>
            <p:cNvSpPr/>
            <p:nvPr/>
          </p:nvSpPr>
          <p:spPr>
            <a:xfrm>
              <a:off x="655320" y="655320"/>
              <a:ext cx="5039360" cy="5039360"/>
            </a:xfrm>
            <a:custGeom>
              <a:avLst/>
              <a:gdLst/>
              <a:ahLst/>
              <a:cxnLst/>
              <a:rect l="l" t="t" r="r" b="b"/>
              <a:pathLst>
                <a:path w="5039360" h="5039360" extrusionOk="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rotWithShape="1">
              <a:blip r:embed="rId3">
                <a:alphaModFix/>
              </a:blip>
              <a:stretch>
                <a:fillRect l="-67462" t="-32248" r="-73327" b="-2847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 name="Google Shape;90;p13"/>
            <p:cNvSpPr/>
            <p:nvPr/>
          </p:nvSpPr>
          <p:spPr>
            <a:xfrm>
              <a:off x="0" y="0"/>
              <a:ext cx="6350000" cy="6350000"/>
            </a:xfrm>
            <a:custGeom>
              <a:avLst/>
              <a:gdLst/>
              <a:ahLst/>
              <a:cxnLst/>
              <a:rect l="l" t="t" r="r" b="b"/>
              <a:pathLst>
                <a:path w="6350000" h="6350000" extrusionOk="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AE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1" name="Google Shape;91;p13"/>
          <p:cNvGrpSpPr/>
          <p:nvPr/>
        </p:nvGrpSpPr>
        <p:grpSpPr>
          <a:xfrm>
            <a:off x="-808019" y="8563205"/>
            <a:ext cx="3086100" cy="3086100"/>
            <a:chOff x="0" y="0"/>
            <a:chExt cx="812800" cy="812800"/>
          </a:xfrm>
        </p:grpSpPr>
        <p:sp>
          <p:nvSpPr>
            <p:cNvPr id="92" name="Google Shape;92;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13"/>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5" name="Google Shape;95;p13"/>
          <p:cNvGrpSpPr/>
          <p:nvPr/>
        </p:nvGrpSpPr>
        <p:grpSpPr>
          <a:xfrm>
            <a:off x="5146139" y="-572397"/>
            <a:ext cx="1144795" cy="1144795"/>
            <a:chOff x="0" y="0"/>
            <a:chExt cx="812800" cy="812800"/>
          </a:xfrm>
        </p:grpSpPr>
        <p:sp>
          <p:nvSpPr>
            <p:cNvPr id="96" name="Google Shape;96;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 name="Google Shape;97;p13"/>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8" name="Google Shape;98;p13"/>
          <p:cNvGrpSpPr/>
          <p:nvPr/>
        </p:nvGrpSpPr>
        <p:grpSpPr>
          <a:xfrm>
            <a:off x="16708850" y="281599"/>
            <a:ext cx="1144829" cy="1144829"/>
            <a:chOff x="0" y="0"/>
            <a:chExt cx="812800" cy="812800"/>
          </a:xfrm>
        </p:grpSpPr>
        <p:sp>
          <p:nvSpPr>
            <p:cNvPr id="99" name="Google Shape;99;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13"/>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sp>
        <p:nvSpPr>
          <p:cNvPr id="94" name="Google Shape;94;p13"/>
          <p:cNvSpPr txBox="1">
            <a:spLocks/>
          </p:cNvSpPr>
          <p:nvPr/>
        </p:nvSpPr>
        <p:spPr>
          <a:xfrm>
            <a:off x="1761163" y="2810833"/>
            <a:ext cx="8658000" cy="332398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5400" dirty="0">
                <a:solidFill>
                  <a:srgbClr val="E0B15E"/>
                </a:solidFill>
                <a:latin typeface="DM Sans Medium" pitchFamily="2" charset="0"/>
                <a:ea typeface="Bodoni"/>
                <a:cs typeface="Bodoni"/>
                <a:sym typeface="Bodoni"/>
              </a:rPr>
              <a:t>FASHI    N F    RESIGHT: </a:t>
            </a:r>
            <a:r>
              <a:rPr lang="en-US" sz="5400" dirty="0">
                <a:solidFill>
                  <a:srgbClr val="2B1511"/>
                </a:solidFill>
                <a:latin typeface="DM Sans Medium" pitchFamily="2" charset="0"/>
                <a:ea typeface="Bodoni"/>
                <a:cs typeface="Bodoni"/>
                <a:sym typeface="Bodoni"/>
              </a:rPr>
              <a:t>PREDICTING CUSTOMER ENGAGEMENT THROUGH BEHAVIOR</a:t>
            </a:r>
            <a:endParaRPr dirty="0">
              <a:latin typeface="DM Sans Medium" pitchFamily="2" charset="0"/>
            </a:endParaRPr>
          </a:p>
        </p:txBody>
      </p:sp>
      <p:grpSp>
        <p:nvGrpSpPr>
          <p:cNvPr id="102" name="Google Shape;102;p13"/>
          <p:cNvGrpSpPr>
            <a:grpSpLocks/>
          </p:cNvGrpSpPr>
          <p:nvPr/>
        </p:nvGrpSpPr>
        <p:grpSpPr>
          <a:xfrm>
            <a:off x="3572201" y="2810833"/>
            <a:ext cx="769953" cy="748703"/>
            <a:chOff x="76200" y="47625"/>
            <a:chExt cx="914232" cy="888999"/>
          </a:xfrm>
        </p:grpSpPr>
        <p:sp>
          <p:nvSpPr>
            <p:cNvPr id="103" name="Google Shape;103;p13"/>
            <p:cNvSpPr>
              <a:spLocks/>
            </p:cNvSpPr>
            <p:nvPr/>
          </p:nvSpPr>
          <p:spPr>
            <a:xfrm>
              <a:off x="177632" y="123824"/>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13"/>
            <p:cNvSpPr txBox="1">
              <a:spLocks/>
            </p:cNvSpPr>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pic>
        <p:nvPicPr>
          <p:cNvPr id="105" name="Google Shape;105;p13" descr="Shopping bag with solid fill"/>
          <p:cNvPicPr preferRelativeResize="0">
            <a:picLocks/>
          </p:cNvPicPr>
          <p:nvPr/>
        </p:nvPicPr>
        <p:blipFill rotWithShape="1">
          <a:blip r:embed="rId4">
            <a:alphaModFix/>
          </a:blip>
          <a:srcRect/>
          <a:stretch/>
        </p:blipFill>
        <p:spPr>
          <a:xfrm>
            <a:off x="3742742" y="2927804"/>
            <a:ext cx="492006" cy="492006"/>
          </a:xfrm>
          <a:prstGeom prst="rect">
            <a:avLst/>
          </a:prstGeom>
          <a:noFill/>
          <a:ln>
            <a:noFill/>
          </a:ln>
        </p:spPr>
      </p:pic>
      <p:sp>
        <p:nvSpPr>
          <p:cNvPr id="108" name="Google Shape;108;p13"/>
          <p:cNvSpPr>
            <a:spLocks/>
          </p:cNvSpPr>
          <p:nvPr/>
        </p:nvSpPr>
        <p:spPr>
          <a:xfrm>
            <a:off x="5380254" y="2875007"/>
            <a:ext cx="684528" cy="684529"/>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109" name="Google Shape;109;p13"/>
          <p:cNvSpPr txBox="1">
            <a:spLocks/>
          </p:cNvSpPr>
          <p:nvPr/>
        </p:nvSpPr>
        <p:spPr>
          <a:xfrm>
            <a:off x="5521521" y="4241698"/>
            <a:ext cx="556179" cy="580245"/>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pic>
        <p:nvPicPr>
          <p:cNvPr id="110" name="Google Shape;110;p13" descr="Long sleeve shirt outline"/>
          <p:cNvPicPr preferRelativeResize="0">
            <a:picLocks/>
          </p:cNvPicPr>
          <p:nvPr/>
        </p:nvPicPr>
        <p:blipFill rotWithShape="1">
          <a:blip r:embed="rId5">
            <a:alphaModFix/>
          </a:blip>
          <a:srcRect/>
          <a:stretch/>
        </p:blipFill>
        <p:spPr>
          <a:xfrm>
            <a:off x="5429980" y="2924731"/>
            <a:ext cx="585083" cy="585083"/>
          </a:xfrm>
          <a:prstGeom prst="rect">
            <a:avLst/>
          </a:prstGeom>
          <a:noFill/>
          <a:ln>
            <a:noFill/>
          </a:ln>
        </p:spPr>
      </p:pic>
      <p:pic>
        <p:nvPicPr>
          <p:cNvPr id="3074" name="Picture 2" descr="New Orleans Saints Logo PNG Transparent &amp; SVG Vector - Freebie Supply">
            <a:extLst>
              <a:ext uri="{FF2B5EF4-FFF2-40B4-BE49-F238E27FC236}">
                <a16:creationId xmlns:a16="http://schemas.microsoft.com/office/drawing/2014/main" id="{0C95617A-3BFD-6F78-3A20-11C0EB377452}"/>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rot="20113276">
            <a:off x="13276284" y="4702699"/>
            <a:ext cx="827955" cy="9659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New Orleans Saints Logo PNG Transparent &amp; SVG Vector - Freebie Supply">
            <a:extLst>
              <a:ext uri="{FF2B5EF4-FFF2-40B4-BE49-F238E27FC236}">
                <a16:creationId xmlns:a16="http://schemas.microsoft.com/office/drawing/2014/main" id="{44CF07D9-C4A8-218B-9614-4D8FE5511AEF}"/>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rot="1251842">
            <a:off x="14385464" y="6331764"/>
            <a:ext cx="668107" cy="7794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New Orleans Saints Logo PNG Transparent &amp; SVG Vector - Freebie Supply">
            <a:extLst>
              <a:ext uri="{FF2B5EF4-FFF2-40B4-BE49-F238E27FC236}">
                <a16:creationId xmlns:a16="http://schemas.microsoft.com/office/drawing/2014/main" id="{44CA5458-F27F-4FE0-A3BD-12CABC14F085}"/>
              </a:ext>
            </a:extLst>
          </p:cNvPr>
          <p:cNvPicPr>
            <a:picLocks noChangeAspect="1" noChangeArrowheads="1"/>
          </p:cNvPicPr>
          <p:nvPr/>
        </p:nvPicPr>
        <p:blipFill>
          <a:blip r:embed="rId6">
            <a:alphaModFix amt="50000"/>
            <a:extLst>
              <a:ext uri="{28A0092B-C50C-407E-A947-70E740481C1C}">
                <a14:useLocalDpi xmlns:a14="http://schemas.microsoft.com/office/drawing/2010/main" val="0"/>
              </a:ext>
            </a:extLst>
          </a:blip>
          <a:srcRect/>
          <a:stretch>
            <a:fillRect/>
          </a:stretch>
        </p:blipFill>
        <p:spPr bwMode="auto">
          <a:xfrm rot="20113276">
            <a:off x="16870182" y="379794"/>
            <a:ext cx="812906" cy="9484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F7E784-E060-F169-3D5F-023E02DC0815}"/>
              </a:ext>
            </a:extLst>
          </p:cNvPr>
          <p:cNvSpPr txBox="1"/>
          <p:nvPr/>
        </p:nvSpPr>
        <p:spPr>
          <a:xfrm>
            <a:off x="14522450" y="9763780"/>
            <a:ext cx="3765550" cy="400110"/>
          </a:xfrm>
          <a:prstGeom prst="rect">
            <a:avLst/>
          </a:prstGeom>
          <a:noFill/>
        </p:spPr>
        <p:txBody>
          <a:bodyPr wrap="square">
            <a:spAutoFit/>
          </a:bodyPr>
          <a:lstStyle/>
          <a:p>
            <a:pPr algn="r"/>
            <a:r>
              <a:rPr lang="en-US" sz="1000" b="1" u="sng" dirty="0">
                <a:solidFill>
                  <a:schemeClr val="bg1"/>
                </a:solidFill>
                <a:latin typeface="DM Sans" pitchFamily="2" charset="0"/>
              </a:rPr>
              <a:t>Note:</a:t>
            </a:r>
            <a:r>
              <a:rPr lang="en-US" sz="1000" dirty="0">
                <a:solidFill>
                  <a:schemeClr val="bg1"/>
                </a:solidFill>
                <a:latin typeface="DM Sans" pitchFamily="2" charset="0"/>
              </a:rPr>
              <a:t> Due to usage of certain design elements, navigating through presentation is easier using full screen mode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Shape 114"/>
        <p:cNvGrpSpPr/>
        <p:nvPr/>
      </p:nvGrpSpPr>
      <p:grpSpPr>
        <a:xfrm>
          <a:off x="0" y="0"/>
          <a:ext cx="0" cy="0"/>
          <a:chOff x="0" y="0"/>
          <a:chExt cx="0" cy="0"/>
        </a:xfrm>
      </p:grpSpPr>
      <p:sp>
        <p:nvSpPr>
          <p:cNvPr id="116" name="Google Shape;116;p14"/>
          <p:cNvSpPr/>
          <p:nvPr/>
        </p:nvSpPr>
        <p:spPr>
          <a:xfrm>
            <a:off x="3957477" y="4098430"/>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7" name="Google Shape;117;p14"/>
          <p:cNvSpPr txBox="1"/>
          <p:nvPr/>
        </p:nvSpPr>
        <p:spPr>
          <a:xfrm>
            <a:off x="4036459" y="4118176"/>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119;p14"/>
          <p:cNvSpPr/>
          <p:nvPr/>
        </p:nvSpPr>
        <p:spPr>
          <a:xfrm>
            <a:off x="7134333" y="4098430"/>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0" name="Google Shape;120;p14"/>
          <p:cNvSpPr txBox="1"/>
          <p:nvPr/>
        </p:nvSpPr>
        <p:spPr>
          <a:xfrm>
            <a:off x="7213315" y="4118176"/>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122;p14"/>
          <p:cNvSpPr/>
          <p:nvPr/>
        </p:nvSpPr>
        <p:spPr>
          <a:xfrm>
            <a:off x="3957477" y="6120403"/>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3" name="Google Shape;123;p14"/>
          <p:cNvSpPr txBox="1"/>
          <p:nvPr/>
        </p:nvSpPr>
        <p:spPr>
          <a:xfrm>
            <a:off x="4036459" y="6140149"/>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05</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125;p14"/>
          <p:cNvSpPr/>
          <p:nvPr/>
        </p:nvSpPr>
        <p:spPr>
          <a:xfrm>
            <a:off x="7134333" y="6120403"/>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6" name="Google Shape;126;p14"/>
          <p:cNvSpPr txBox="1"/>
          <p:nvPr/>
        </p:nvSpPr>
        <p:spPr>
          <a:xfrm>
            <a:off x="7213315" y="6140149"/>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06</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127;p14"/>
          <p:cNvSpPr/>
          <p:nvPr/>
        </p:nvSpPr>
        <p:spPr>
          <a:xfrm rot="1095156">
            <a:off x="-4098793" y="-4550300"/>
            <a:ext cx="7891968" cy="7891968"/>
          </a:xfrm>
          <a:custGeom>
            <a:avLst/>
            <a:gdLst/>
            <a:ahLst/>
            <a:cxnLst/>
            <a:rect l="l" t="t" r="r" b="b"/>
            <a:pathLst>
              <a:path w="7891968" h="7891968" extrusionOk="0">
                <a:moveTo>
                  <a:pt x="0" y="0"/>
                </a:moveTo>
                <a:lnTo>
                  <a:pt x="7891967" y="0"/>
                </a:lnTo>
                <a:lnTo>
                  <a:pt x="7891967" y="7891967"/>
                </a:lnTo>
                <a:lnTo>
                  <a:pt x="0" y="789196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9" name="Google Shape;129;p14"/>
          <p:cNvSpPr/>
          <p:nvPr/>
        </p:nvSpPr>
        <p:spPr>
          <a:xfrm>
            <a:off x="10311190" y="4098430"/>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0" name="Google Shape;130;p14"/>
          <p:cNvSpPr txBox="1"/>
          <p:nvPr/>
        </p:nvSpPr>
        <p:spPr>
          <a:xfrm>
            <a:off x="10390172" y="4118176"/>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03</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31" name="Google Shape;131;p14"/>
          <p:cNvGrpSpPr/>
          <p:nvPr/>
        </p:nvGrpSpPr>
        <p:grpSpPr>
          <a:xfrm>
            <a:off x="13454332" y="4101144"/>
            <a:ext cx="842477" cy="842477"/>
            <a:chOff x="0" y="0"/>
            <a:chExt cx="812800" cy="812800"/>
          </a:xfrm>
        </p:grpSpPr>
        <p:sp>
          <p:nvSpPr>
            <p:cNvPr id="132" name="Google Shape;132;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3" name="Google Shape;133;p14"/>
            <p:cNvSpPr txBox="1"/>
            <p:nvPr/>
          </p:nvSpPr>
          <p:spPr>
            <a:xfrm>
              <a:off x="76200" y="19050"/>
              <a:ext cx="660400" cy="71755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04</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35" name="Google Shape;135;p14"/>
          <p:cNvSpPr/>
          <p:nvPr/>
        </p:nvSpPr>
        <p:spPr>
          <a:xfrm>
            <a:off x="10311190" y="6120403"/>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6" name="Google Shape;136;p14"/>
          <p:cNvSpPr txBox="1"/>
          <p:nvPr/>
        </p:nvSpPr>
        <p:spPr>
          <a:xfrm>
            <a:off x="10390172" y="6140149"/>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07</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138;p14"/>
          <p:cNvSpPr/>
          <p:nvPr/>
        </p:nvSpPr>
        <p:spPr>
          <a:xfrm>
            <a:off x="13454332" y="6123117"/>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9" name="Google Shape;139;p14"/>
          <p:cNvSpPr txBox="1"/>
          <p:nvPr/>
        </p:nvSpPr>
        <p:spPr>
          <a:xfrm>
            <a:off x="13533314" y="6142863"/>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08</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14"/>
          <p:cNvSpPr txBox="1"/>
          <p:nvPr/>
        </p:nvSpPr>
        <p:spPr>
          <a:xfrm>
            <a:off x="12320857" y="7098975"/>
            <a:ext cx="3176857"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Appendix</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grpSp>
        <p:nvGrpSpPr>
          <p:cNvPr id="141" name="Google Shape;141;p14"/>
          <p:cNvGrpSpPr/>
          <p:nvPr/>
        </p:nvGrpSpPr>
        <p:grpSpPr>
          <a:xfrm>
            <a:off x="6625268" y="1791775"/>
            <a:ext cx="5037464" cy="1268429"/>
            <a:chOff x="0" y="0"/>
            <a:chExt cx="1326739" cy="334072"/>
          </a:xfrm>
        </p:grpSpPr>
        <p:sp>
          <p:nvSpPr>
            <p:cNvPr id="142" name="Google Shape;142;p14"/>
            <p:cNvSpPr/>
            <p:nvPr/>
          </p:nvSpPr>
          <p:spPr>
            <a:xfrm>
              <a:off x="0" y="0"/>
              <a:ext cx="1326739" cy="334072"/>
            </a:xfrm>
            <a:custGeom>
              <a:avLst/>
              <a:gdLst/>
              <a:ahLst/>
              <a:cxnLst/>
              <a:rect l="l" t="t" r="r" b="b"/>
              <a:pathLst>
                <a:path w="1326739" h="334072" extrusionOk="0">
                  <a:moveTo>
                    <a:pt x="52254" y="0"/>
                  </a:moveTo>
                  <a:lnTo>
                    <a:pt x="1274486" y="0"/>
                  </a:lnTo>
                  <a:cubicBezTo>
                    <a:pt x="1288344" y="0"/>
                    <a:pt x="1301635" y="5505"/>
                    <a:pt x="1311435" y="15305"/>
                  </a:cubicBezTo>
                  <a:cubicBezTo>
                    <a:pt x="1321234" y="25104"/>
                    <a:pt x="1326739" y="38395"/>
                    <a:pt x="1326739" y="52254"/>
                  </a:cubicBezTo>
                  <a:lnTo>
                    <a:pt x="1326739" y="281818"/>
                  </a:lnTo>
                  <a:cubicBezTo>
                    <a:pt x="1326739" y="310677"/>
                    <a:pt x="1303345" y="334072"/>
                    <a:pt x="1274486" y="334072"/>
                  </a:cubicBezTo>
                  <a:lnTo>
                    <a:pt x="52254" y="334072"/>
                  </a:lnTo>
                  <a:cubicBezTo>
                    <a:pt x="23395" y="334072"/>
                    <a:pt x="0" y="310677"/>
                    <a:pt x="0" y="281818"/>
                  </a:cubicBezTo>
                  <a:lnTo>
                    <a:pt x="0" y="52254"/>
                  </a:lnTo>
                  <a:cubicBezTo>
                    <a:pt x="0" y="23395"/>
                    <a:pt x="23395" y="0"/>
                    <a:pt x="52254"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3" name="Google Shape;143;p14"/>
            <p:cNvSpPr txBox="1"/>
            <p:nvPr/>
          </p:nvSpPr>
          <p:spPr>
            <a:xfrm>
              <a:off x="0" y="0"/>
              <a:ext cx="1326739" cy="334072"/>
            </a:xfrm>
            <a:prstGeom prst="rect">
              <a:avLst/>
            </a:prstGeom>
            <a:solidFill>
              <a:srgbClr val="E0B15E"/>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19996"/>
                </a:lnSpc>
                <a:spcBef>
                  <a:spcPts val="0"/>
                </a:spcBef>
                <a:spcAft>
                  <a:spcPts val="0"/>
                </a:spcAft>
                <a:buClr>
                  <a:srgbClr val="000000"/>
                </a:buClr>
                <a:buSzTx/>
                <a:buFont typeface="Arial"/>
                <a:buNone/>
                <a:tabLst/>
                <a:defRPr/>
              </a:pPr>
              <a:r>
                <a:rPr kumimoji="0" lang="en-US" sz="5400" b="0" i="0" u="none" strike="noStrike" kern="0" cap="none" spc="0" normalizeH="0" baseline="0" noProof="0" dirty="0">
                  <a:ln>
                    <a:noFill/>
                  </a:ln>
                  <a:solidFill>
                    <a:srgbClr val="FFFFFF"/>
                  </a:solidFill>
                  <a:effectLst/>
                  <a:uLnTx/>
                  <a:uFillTx/>
                  <a:latin typeface="DM Sans Medium" pitchFamily="2" charset="0"/>
                  <a:cs typeface="Arial"/>
                  <a:sym typeface="Arial"/>
                </a:rPr>
                <a:t>AGENDA</a:t>
              </a:r>
              <a:endParaRPr kumimoji="0" sz="1100" b="0" i="0" u="none" strike="noStrike" kern="0" cap="none" spc="0" normalizeH="0" baseline="0" noProof="0" dirty="0">
                <a:ln>
                  <a:noFill/>
                </a:ln>
                <a:solidFill>
                  <a:srgbClr val="000000"/>
                </a:solidFill>
                <a:effectLst/>
                <a:uLnTx/>
                <a:uFillTx/>
                <a:latin typeface="DM Sans Medium" pitchFamily="2" charset="0"/>
                <a:cs typeface="Arial"/>
                <a:sym typeface="Arial"/>
              </a:endParaRPr>
            </a:p>
          </p:txBody>
        </p:sp>
      </p:grpSp>
      <p:sp>
        <p:nvSpPr>
          <p:cNvPr id="144" name="Google Shape;144;p14"/>
          <p:cNvSpPr/>
          <p:nvPr/>
        </p:nvSpPr>
        <p:spPr>
          <a:xfrm rot="1095156">
            <a:off x="14074237" y="7160484"/>
            <a:ext cx="7891968" cy="7891968"/>
          </a:xfrm>
          <a:custGeom>
            <a:avLst/>
            <a:gdLst/>
            <a:ahLst/>
            <a:cxnLst/>
            <a:rect l="l" t="t" r="r" b="b"/>
            <a:pathLst>
              <a:path w="7891968" h="7891968" extrusionOk="0">
                <a:moveTo>
                  <a:pt x="0" y="0"/>
                </a:moveTo>
                <a:lnTo>
                  <a:pt x="7891967" y="0"/>
                </a:lnTo>
                <a:lnTo>
                  <a:pt x="7891967" y="7891967"/>
                </a:lnTo>
                <a:lnTo>
                  <a:pt x="0" y="789196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5" name="Google Shape;145;p14"/>
          <p:cNvSpPr txBox="1"/>
          <p:nvPr/>
        </p:nvSpPr>
        <p:spPr>
          <a:xfrm>
            <a:off x="2790287" y="5077003"/>
            <a:ext cx="3177000" cy="92102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Problem Statement &amp; Objective</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46" name="Google Shape;146;p14"/>
          <p:cNvSpPr txBox="1"/>
          <p:nvPr/>
        </p:nvSpPr>
        <p:spPr>
          <a:xfrm>
            <a:off x="5967143" y="5077003"/>
            <a:ext cx="3176857"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Data Description</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47" name="Google Shape;147;p14"/>
          <p:cNvSpPr txBox="1"/>
          <p:nvPr/>
        </p:nvSpPr>
        <p:spPr>
          <a:xfrm>
            <a:off x="2790287" y="7098975"/>
            <a:ext cx="3177000"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RFM Segmentation</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48" name="Google Shape;148;p14"/>
          <p:cNvSpPr txBox="1"/>
          <p:nvPr/>
        </p:nvSpPr>
        <p:spPr>
          <a:xfrm>
            <a:off x="5967143" y="7098975"/>
            <a:ext cx="3177000" cy="92102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Clustering &amp; </a:t>
            </a:r>
          </a:p>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Targeting Strategy</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49" name="Google Shape;149;p14"/>
          <p:cNvSpPr txBox="1"/>
          <p:nvPr/>
        </p:nvSpPr>
        <p:spPr>
          <a:xfrm>
            <a:off x="9144000" y="5077003"/>
            <a:ext cx="3177000"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Feature Importance</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50" name="Google Shape;150;p14"/>
          <p:cNvSpPr txBox="1"/>
          <p:nvPr/>
        </p:nvSpPr>
        <p:spPr>
          <a:xfrm>
            <a:off x="12320857" y="5077003"/>
            <a:ext cx="3177000" cy="331500"/>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rgbClr val="000000"/>
                </a:solidFill>
                <a:effectLst/>
                <a:uLnTx/>
                <a:uFillTx/>
                <a:latin typeface="DM Sans"/>
                <a:ea typeface="DM Sans"/>
                <a:cs typeface="DM Sans"/>
                <a:sym typeface="DM Sans"/>
              </a:rPr>
              <a:t>Uplift Modelling</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151;p14"/>
          <p:cNvSpPr txBox="1"/>
          <p:nvPr/>
        </p:nvSpPr>
        <p:spPr>
          <a:xfrm>
            <a:off x="9144000" y="7098975"/>
            <a:ext cx="3177000" cy="92102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Summary &amp; </a:t>
            </a:r>
          </a:p>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Scope</a:t>
            </a:r>
          </a:p>
        </p:txBody>
      </p:sp>
      <p:grpSp>
        <p:nvGrpSpPr>
          <p:cNvPr id="152" name="Google Shape;152;p14"/>
          <p:cNvGrpSpPr/>
          <p:nvPr/>
        </p:nvGrpSpPr>
        <p:grpSpPr>
          <a:xfrm>
            <a:off x="13036870" y="-1312917"/>
            <a:ext cx="2625834" cy="2625834"/>
            <a:chOff x="0" y="0"/>
            <a:chExt cx="812800" cy="812800"/>
          </a:xfrm>
        </p:grpSpPr>
        <p:sp>
          <p:nvSpPr>
            <p:cNvPr id="153" name="Google Shape;153;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4" name="Google Shape;154;p14"/>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3888"/>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155" name="Google Shape;155;p14"/>
          <p:cNvGrpSpPr/>
          <p:nvPr/>
        </p:nvGrpSpPr>
        <p:grpSpPr>
          <a:xfrm>
            <a:off x="1752881" y="9161550"/>
            <a:ext cx="2625834" cy="2625834"/>
            <a:chOff x="0" y="0"/>
            <a:chExt cx="812800" cy="812800"/>
          </a:xfrm>
        </p:grpSpPr>
        <p:sp>
          <p:nvSpPr>
            <p:cNvPr id="156" name="Google Shape;156;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7" name="Google Shape;157;p14"/>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3888"/>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Tree>
    <p:extLst>
      <p:ext uri="{BB962C8B-B14F-4D97-AF65-F5344CB8AC3E}">
        <p14:creationId xmlns:p14="http://schemas.microsoft.com/office/powerpoint/2010/main" val="1738816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Shape 309"/>
        <p:cNvGrpSpPr/>
        <p:nvPr/>
      </p:nvGrpSpPr>
      <p:grpSpPr>
        <a:xfrm>
          <a:off x="0" y="0"/>
          <a:ext cx="0" cy="0"/>
          <a:chOff x="0" y="0"/>
          <a:chExt cx="0" cy="0"/>
        </a:xfrm>
      </p:grpSpPr>
      <p:sp>
        <p:nvSpPr>
          <p:cNvPr id="313" name="Google Shape;313;p19"/>
          <p:cNvSpPr txBox="1"/>
          <p:nvPr/>
        </p:nvSpPr>
        <p:spPr>
          <a:xfrm>
            <a:off x="1543851" y="338963"/>
            <a:ext cx="6818688" cy="1157674"/>
          </a:xfrm>
          <a:prstGeom prst="rect">
            <a:avLst/>
          </a:prstGeom>
          <a:solidFill>
            <a:srgbClr val="E0B15E"/>
          </a:solidFill>
          <a:ln>
            <a:noFill/>
          </a:ln>
        </p:spPr>
        <p:txBody>
          <a:bodyPr spcFirstLastPara="1" wrap="square" lIns="50800" tIns="50800" rIns="50800" bIns="50800" anchor="ctr" anchorCtr="0">
            <a:noAutofit/>
          </a:bodyPr>
          <a:lstStyle/>
          <a:p>
            <a:pPr marL="0" lvl="0" indent="0" algn="ctr" rtl="0">
              <a:lnSpc>
                <a:spcPct val="139991"/>
              </a:lnSpc>
              <a:spcBef>
                <a:spcPts val="0"/>
              </a:spcBef>
              <a:spcAft>
                <a:spcPts val="0"/>
              </a:spcAft>
              <a:buClr>
                <a:schemeClr val="dk1"/>
              </a:buClr>
              <a:buFont typeface="Arial"/>
              <a:buNone/>
            </a:pPr>
            <a:r>
              <a:rPr lang="en-US" sz="4446">
                <a:solidFill>
                  <a:srgbClr val="F7F7F8"/>
                </a:solidFill>
                <a:latin typeface="DM Sans Medium" pitchFamily="2" charset="0"/>
              </a:rPr>
              <a:t>UPLIFT MODEL</a:t>
            </a:r>
            <a:endParaRPr lang="en-US">
              <a:solidFill>
                <a:srgbClr val="F7F7F8"/>
              </a:solidFill>
              <a:latin typeface="DM Sans Medium" pitchFamily="2" charset="0"/>
            </a:endParaRPr>
          </a:p>
        </p:txBody>
      </p:sp>
      <p:sp>
        <p:nvSpPr>
          <p:cNvPr id="324" name="Google Shape;324;p19"/>
          <p:cNvSpPr txBox="1"/>
          <p:nvPr/>
        </p:nvSpPr>
        <p:spPr>
          <a:xfrm>
            <a:off x="392700" y="2054834"/>
            <a:ext cx="10792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dirty="0">
                <a:solidFill>
                  <a:srgbClr val="A44F30"/>
                </a:solidFill>
                <a:latin typeface="DM Sans"/>
                <a:ea typeface="DM Sans"/>
                <a:cs typeface="DM Sans"/>
                <a:sym typeface="DM Sans"/>
              </a:rPr>
              <a:t>An uplift model is a predictive technique used to determine the impact of a marketing campaign or intervention on customer behavior</a:t>
            </a:r>
            <a:endParaRPr dirty="0"/>
          </a:p>
        </p:txBody>
      </p:sp>
      <p:grpSp>
        <p:nvGrpSpPr>
          <p:cNvPr id="28" name="Group 27">
            <a:extLst>
              <a:ext uri="{FF2B5EF4-FFF2-40B4-BE49-F238E27FC236}">
                <a16:creationId xmlns:a16="http://schemas.microsoft.com/office/drawing/2014/main" id="{41465D7C-FEA8-F638-8200-DA5748B1FD6F}"/>
              </a:ext>
            </a:extLst>
          </p:cNvPr>
          <p:cNvGrpSpPr/>
          <p:nvPr/>
        </p:nvGrpSpPr>
        <p:grpSpPr>
          <a:xfrm>
            <a:off x="387972" y="3085336"/>
            <a:ext cx="11106832" cy="5654579"/>
            <a:chOff x="387972" y="3085336"/>
            <a:chExt cx="11106832" cy="5654579"/>
          </a:xfrm>
        </p:grpSpPr>
        <p:grpSp>
          <p:nvGrpSpPr>
            <p:cNvPr id="325" name="Google Shape;325;p19"/>
            <p:cNvGrpSpPr/>
            <p:nvPr/>
          </p:nvGrpSpPr>
          <p:grpSpPr>
            <a:xfrm>
              <a:off x="394104" y="3085336"/>
              <a:ext cx="5420477" cy="2330927"/>
              <a:chOff x="0" y="-28575"/>
              <a:chExt cx="789363" cy="480954"/>
            </a:xfrm>
          </p:grpSpPr>
          <p:sp>
            <p:nvSpPr>
              <p:cNvPr id="326" name="Google Shape;326;p19"/>
              <p:cNvSpPr/>
              <p:nvPr/>
            </p:nvSpPr>
            <p:spPr>
              <a:xfrm>
                <a:off x="0" y="0"/>
                <a:ext cx="789363" cy="428291"/>
              </a:xfrm>
              <a:custGeom>
                <a:avLst/>
                <a:gdLst/>
                <a:ahLst/>
                <a:cxnLst/>
                <a:rect l="l" t="t" r="r" b="b"/>
                <a:pathLst>
                  <a:path w="789363" h="428291" extrusionOk="0">
                    <a:moveTo>
                      <a:pt x="0" y="0"/>
                    </a:moveTo>
                    <a:lnTo>
                      <a:pt x="789363" y="0"/>
                    </a:lnTo>
                    <a:lnTo>
                      <a:pt x="789363" y="428291"/>
                    </a:lnTo>
                    <a:lnTo>
                      <a:pt x="0" y="428291"/>
                    </a:lnTo>
                    <a:close/>
                  </a:path>
                </a:pathLst>
              </a:custGeom>
              <a:solidFill>
                <a:srgbClr val="FFF0A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DM Sans" pitchFamily="2" charset="0"/>
                  <a:ea typeface="Calibri"/>
                  <a:cs typeface="Calibri"/>
                  <a:sym typeface="Calibri"/>
                </a:endParaRPr>
              </a:p>
            </p:txBody>
          </p:sp>
          <p:sp>
            <p:nvSpPr>
              <p:cNvPr id="327" name="Google Shape;327;p19"/>
              <p:cNvSpPr txBox="1"/>
              <p:nvPr/>
            </p:nvSpPr>
            <p:spPr>
              <a:xfrm>
                <a:off x="0" y="-28575"/>
                <a:ext cx="789300" cy="480954"/>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DM Sans" pitchFamily="2" charset="0"/>
                  <a:ea typeface="Calibri"/>
                  <a:cs typeface="Calibri"/>
                  <a:sym typeface="Calibri"/>
                </a:endParaRPr>
              </a:p>
            </p:txBody>
          </p:sp>
        </p:grpSp>
        <p:grpSp>
          <p:nvGrpSpPr>
            <p:cNvPr id="328" name="Google Shape;328;p19"/>
            <p:cNvGrpSpPr/>
            <p:nvPr/>
          </p:nvGrpSpPr>
          <p:grpSpPr>
            <a:xfrm>
              <a:off x="6074229" y="3215507"/>
              <a:ext cx="5420477" cy="2083601"/>
              <a:chOff x="0" y="-28575"/>
              <a:chExt cx="789363" cy="456900"/>
            </a:xfrm>
          </p:grpSpPr>
          <p:sp>
            <p:nvSpPr>
              <p:cNvPr id="329" name="Google Shape;329;p19"/>
              <p:cNvSpPr/>
              <p:nvPr/>
            </p:nvSpPr>
            <p:spPr>
              <a:xfrm>
                <a:off x="0" y="0"/>
                <a:ext cx="789363" cy="428291"/>
              </a:xfrm>
              <a:custGeom>
                <a:avLst/>
                <a:gdLst/>
                <a:ahLst/>
                <a:cxnLst/>
                <a:rect l="l" t="t" r="r" b="b"/>
                <a:pathLst>
                  <a:path w="789363" h="428291" extrusionOk="0">
                    <a:moveTo>
                      <a:pt x="0" y="0"/>
                    </a:moveTo>
                    <a:lnTo>
                      <a:pt x="789363" y="0"/>
                    </a:lnTo>
                    <a:lnTo>
                      <a:pt x="789363" y="428291"/>
                    </a:lnTo>
                    <a:lnTo>
                      <a:pt x="0" y="428291"/>
                    </a:lnTo>
                    <a:close/>
                  </a:path>
                </a:pathLst>
              </a:custGeom>
              <a:solidFill>
                <a:srgbClr val="E0B15E"/>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DM Sans" pitchFamily="2" charset="0"/>
                  <a:ea typeface="Calibri"/>
                  <a:cs typeface="Calibri"/>
                  <a:sym typeface="Calibri"/>
                </a:endParaRPr>
              </a:p>
            </p:txBody>
          </p:sp>
          <p:sp>
            <p:nvSpPr>
              <p:cNvPr id="330" name="Google Shape;330;p19"/>
              <p:cNvSpPr txBox="1"/>
              <p:nvPr/>
            </p:nvSpPr>
            <p:spPr>
              <a:xfrm>
                <a:off x="0" y="-28575"/>
                <a:ext cx="789300" cy="456900"/>
              </a:xfrm>
              <a:prstGeom prst="rect">
                <a:avLst/>
              </a:prstGeom>
              <a:solidFill>
                <a:srgbClr val="E0B15E"/>
              </a:solid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DM Sans" pitchFamily="2" charset="0"/>
                  <a:ea typeface="Calibri"/>
                  <a:cs typeface="Calibri"/>
                  <a:sym typeface="Calibri"/>
                </a:endParaRPr>
              </a:p>
            </p:txBody>
          </p:sp>
        </p:grpSp>
        <p:grpSp>
          <p:nvGrpSpPr>
            <p:cNvPr id="331" name="Google Shape;331;p19"/>
            <p:cNvGrpSpPr/>
            <p:nvPr/>
          </p:nvGrpSpPr>
          <p:grpSpPr>
            <a:xfrm>
              <a:off x="394104" y="5584690"/>
              <a:ext cx="5420477" cy="2083601"/>
              <a:chOff x="0" y="-28470"/>
              <a:chExt cx="789363" cy="456900"/>
            </a:xfrm>
          </p:grpSpPr>
          <p:sp>
            <p:nvSpPr>
              <p:cNvPr id="332" name="Google Shape;332;p19"/>
              <p:cNvSpPr/>
              <p:nvPr/>
            </p:nvSpPr>
            <p:spPr>
              <a:xfrm>
                <a:off x="0" y="0"/>
                <a:ext cx="789363" cy="428291"/>
              </a:xfrm>
              <a:custGeom>
                <a:avLst/>
                <a:gdLst/>
                <a:ahLst/>
                <a:cxnLst/>
                <a:rect l="l" t="t" r="r" b="b"/>
                <a:pathLst>
                  <a:path w="789363" h="428291" extrusionOk="0">
                    <a:moveTo>
                      <a:pt x="0" y="0"/>
                    </a:moveTo>
                    <a:lnTo>
                      <a:pt x="789363" y="0"/>
                    </a:lnTo>
                    <a:lnTo>
                      <a:pt x="789363" y="428291"/>
                    </a:lnTo>
                    <a:lnTo>
                      <a:pt x="0" y="428291"/>
                    </a:lnTo>
                    <a:close/>
                  </a:path>
                </a:pathLst>
              </a:custGeom>
              <a:solidFill>
                <a:srgbClr val="E0B15E"/>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DM Sans" pitchFamily="2" charset="0"/>
                  <a:ea typeface="Calibri"/>
                  <a:cs typeface="Calibri"/>
                  <a:sym typeface="Calibri"/>
                </a:endParaRPr>
              </a:p>
            </p:txBody>
          </p:sp>
          <p:sp>
            <p:nvSpPr>
              <p:cNvPr id="333" name="Google Shape;333;p19"/>
              <p:cNvSpPr txBox="1"/>
              <p:nvPr/>
            </p:nvSpPr>
            <p:spPr>
              <a:xfrm>
                <a:off x="0" y="-28470"/>
                <a:ext cx="789300" cy="456900"/>
              </a:xfrm>
              <a:prstGeom prst="rect">
                <a:avLst/>
              </a:prstGeom>
              <a:solidFill>
                <a:srgbClr val="E0B15E"/>
              </a:solidFill>
              <a:ln>
                <a:noFill/>
              </a:ln>
            </p:spPr>
            <p:txBody>
              <a:bodyPr spcFirstLastPara="1" wrap="square" lIns="50800" tIns="50800" rIns="50800" bIns="50800" anchor="ctr" anchorCtr="0">
                <a:noAutofit/>
              </a:bodyPr>
              <a:lstStyle/>
              <a:p>
                <a:pPr marL="0" lvl="0" indent="0" algn="ctr" rtl="0">
                  <a:lnSpc>
                    <a:spcPct val="140016"/>
                  </a:lnSpc>
                  <a:spcBef>
                    <a:spcPts val="0"/>
                  </a:spcBef>
                  <a:spcAft>
                    <a:spcPts val="0"/>
                  </a:spcAft>
                  <a:buClr>
                    <a:schemeClr val="dk1"/>
                  </a:buClr>
                  <a:buFont typeface="Arial"/>
                  <a:buNone/>
                </a:pPr>
                <a:endParaRPr>
                  <a:solidFill>
                    <a:schemeClr val="dk1"/>
                  </a:solidFill>
                  <a:latin typeface="DM Sans" pitchFamily="2" charset="0"/>
                </a:endParaRPr>
              </a:p>
            </p:txBody>
          </p:sp>
        </p:grpSp>
        <p:grpSp>
          <p:nvGrpSpPr>
            <p:cNvPr id="334" name="Google Shape;334;p19"/>
            <p:cNvGrpSpPr/>
            <p:nvPr/>
          </p:nvGrpSpPr>
          <p:grpSpPr>
            <a:xfrm>
              <a:off x="6074229" y="5431279"/>
              <a:ext cx="5420477" cy="2407166"/>
              <a:chOff x="0" y="-28575"/>
              <a:chExt cx="789363" cy="494400"/>
            </a:xfrm>
          </p:grpSpPr>
          <p:sp>
            <p:nvSpPr>
              <p:cNvPr id="335" name="Google Shape;335;p19"/>
              <p:cNvSpPr/>
              <p:nvPr/>
            </p:nvSpPr>
            <p:spPr>
              <a:xfrm>
                <a:off x="0" y="0"/>
                <a:ext cx="789363" cy="428291"/>
              </a:xfrm>
              <a:custGeom>
                <a:avLst/>
                <a:gdLst/>
                <a:ahLst/>
                <a:cxnLst/>
                <a:rect l="l" t="t" r="r" b="b"/>
                <a:pathLst>
                  <a:path w="789363" h="428291" extrusionOk="0">
                    <a:moveTo>
                      <a:pt x="0" y="0"/>
                    </a:moveTo>
                    <a:lnTo>
                      <a:pt x="789363" y="0"/>
                    </a:lnTo>
                    <a:lnTo>
                      <a:pt x="789363" y="428291"/>
                    </a:lnTo>
                    <a:lnTo>
                      <a:pt x="0" y="428291"/>
                    </a:lnTo>
                    <a:close/>
                  </a:path>
                </a:pathLst>
              </a:custGeom>
              <a:solidFill>
                <a:srgbClr val="FFF0A2"/>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DM Sans" pitchFamily="2" charset="0"/>
                  <a:ea typeface="Calibri"/>
                  <a:cs typeface="Calibri"/>
                  <a:sym typeface="Calibri"/>
                </a:endParaRPr>
              </a:p>
            </p:txBody>
          </p:sp>
          <p:sp>
            <p:nvSpPr>
              <p:cNvPr id="336" name="Google Shape;336;p19"/>
              <p:cNvSpPr txBox="1"/>
              <p:nvPr/>
            </p:nvSpPr>
            <p:spPr>
              <a:xfrm>
                <a:off x="0" y="-28575"/>
                <a:ext cx="789300" cy="494400"/>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DM Sans" pitchFamily="2" charset="0"/>
                  <a:ea typeface="Calibri"/>
                  <a:cs typeface="Calibri"/>
                  <a:sym typeface="Calibri"/>
                </a:endParaRPr>
              </a:p>
            </p:txBody>
          </p:sp>
        </p:grpSp>
        <p:sp>
          <p:nvSpPr>
            <p:cNvPr id="337" name="Google Shape;337;p19"/>
            <p:cNvSpPr txBox="1"/>
            <p:nvPr/>
          </p:nvSpPr>
          <p:spPr>
            <a:xfrm>
              <a:off x="999754" y="3419115"/>
              <a:ext cx="4586100" cy="713370"/>
            </a:xfrm>
            <a:prstGeom prst="rect">
              <a:avLst/>
            </a:prstGeom>
            <a:noFill/>
            <a:ln>
              <a:noFill/>
            </a:ln>
          </p:spPr>
          <p:txBody>
            <a:bodyPr spcFirstLastPara="1" wrap="square" lIns="91425" tIns="91425" rIns="91425" bIns="91425" anchor="t" anchorCtr="0">
              <a:spAutoFit/>
            </a:bodyPr>
            <a:lstStyle/>
            <a:p>
              <a:pPr marL="0" lvl="0" indent="0" algn="ctr" rtl="0">
                <a:lnSpc>
                  <a:spcPct val="140016"/>
                </a:lnSpc>
                <a:spcBef>
                  <a:spcPts val="0"/>
                </a:spcBef>
                <a:spcAft>
                  <a:spcPts val="0"/>
                </a:spcAft>
                <a:buNone/>
              </a:pPr>
              <a:r>
                <a:rPr lang="en-US" sz="2454" b="1">
                  <a:solidFill>
                    <a:srgbClr val="A44F30"/>
                  </a:solidFill>
                  <a:latin typeface="DM Sans" pitchFamily="2" charset="0"/>
                  <a:ea typeface="DM Sans"/>
                  <a:cs typeface="DM Sans"/>
                  <a:sym typeface="DM Sans"/>
                </a:rPr>
                <a:t>Treatment Responders (TR)</a:t>
              </a:r>
              <a:endParaRPr>
                <a:solidFill>
                  <a:schemeClr val="dk1"/>
                </a:solidFill>
                <a:latin typeface="DM Sans" pitchFamily="2" charset="0"/>
              </a:endParaRPr>
            </a:p>
          </p:txBody>
        </p:sp>
        <p:sp>
          <p:nvSpPr>
            <p:cNvPr id="338" name="Google Shape;338;p19"/>
            <p:cNvSpPr txBox="1"/>
            <p:nvPr/>
          </p:nvSpPr>
          <p:spPr>
            <a:xfrm>
              <a:off x="508142" y="4058265"/>
              <a:ext cx="5192400" cy="1027174"/>
            </a:xfrm>
            <a:prstGeom prst="rect">
              <a:avLst/>
            </a:prstGeom>
            <a:noFill/>
            <a:ln>
              <a:noFill/>
            </a:ln>
          </p:spPr>
          <p:txBody>
            <a:bodyPr spcFirstLastPara="1" wrap="square" lIns="91425" tIns="91425" rIns="91425" bIns="91425" anchor="t" anchorCtr="0">
              <a:spAutoFit/>
            </a:bodyPr>
            <a:lstStyle/>
            <a:p>
              <a:pPr marL="0" lvl="0" indent="0" algn="ctr" rtl="0">
                <a:lnSpc>
                  <a:spcPct val="149972"/>
                </a:lnSpc>
                <a:spcBef>
                  <a:spcPts val="0"/>
                </a:spcBef>
                <a:spcAft>
                  <a:spcPts val="0"/>
                </a:spcAft>
                <a:buNone/>
              </a:pPr>
              <a:r>
                <a:rPr lang="en-US" sz="1825">
                  <a:solidFill>
                    <a:schemeClr val="dk1"/>
                  </a:solidFill>
                  <a:latin typeface="DM Sans" pitchFamily="2" charset="0"/>
                  <a:ea typeface="DM Sans"/>
                  <a:cs typeface="DM Sans"/>
                  <a:sym typeface="DM Sans"/>
                </a:rPr>
                <a:t>Customers that will purchase only if they have an offer</a:t>
              </a:r>
              <a:endParaRPr>
                <a:solidFill>
                  <a:schemeClr val="dk1"/>
                </a:solidFill>
                <a:latin typeface="DM Sans" pitchFamily="2" charset="0"/>
              </a:endParaRPr>
            </a:p>
          </p:txBody>
        </p:sp>
        <p:sp>
          <p:nvSpPr>
            <p:cNvPr id="339" name="Google Shape;339;p19"/>
            <p:cNvSpPr txBox="1"/>
            <p:nvPr/>
          </p:nvSpPr>
          <p:spPr>
            <a:xfrm>
              <a:off x="6199453" y="3362715"/>
              <a:ext cx="5181800" cy="713370"/>
            </a:xfrm>
            <a:prstGeom prst="rect">
              <a:avLst/>
            </a:prstGeom>
            <a:noFill/>
            <a:ln>
              <a:noFill/>
            </a:ln>
          </p:spPr>
          <p:txBody>
            <a:bodyPr spcFirstLastPara="1" wrap="square" lIns="91425" tIns="91425" rIns="91425" bIns="91425" anchor="t" anchorCtr="0">
              <a:spAutoFit/>
            </a:bodyPr>
            <a:lstStyle/>
            <a:p>
              <a:pPr marL="0" lvl="0" indent="0" algn="ctr" rtl="0">
                <a:lnSpc>
                  <a:spcPct val="140016"/>
                </a:lnSpc>
                <a:spcBef>
                  <a:spcPts val="0"/>
                </a:spcBef>
                <a:spcAft>
                  <a:spcPts val="0"/>
                </a:spcAft>
                <a:buNone/>
              </a:pPr>
              <a:r>
                <a:rPr lang="en-US" sz="2454" b="1" dirty="0">
                  <a:solidFill>
                    <a:schemeClr val="lt2"/>
                  </a:solidFill>
                  <a:latin typeface="DM Sans" pitchFamily="2" charset="0"/>
                  <a:ea typeface="DM Sans"/>
                  <a:cs typeface="DM Sans"/>
                  <a:sym typeface="DM Sans"/>
                </a:rPr>
                <a:t>Treatment Non-Responders (TN)</a:t>
              </a:r>
              <a:endParaRPr dirty="0">
                <a:solidFill>
                  <a:schemeClr val="lt2"/>
                </a:solidFill>
                <a:latin typeface="DM Sans" pitchFamily="2" charset="0"/>
              </a:endParaRPr>
            </a:p>
          </p:txBody>
        </p:sp>
        <p:sp>
          <p:nvSpPr>
            <p:cNvPr id="340" name="Google Shape;340;p19"/>
            <p:cNvSpPr txBox="1"/>
            <p:nvPr/>
          </p:nvSpPr>
          <p:spPr>
            <a:xfrm>
              <a:off x="6466979" y="4084665"/>
              <a:ext cx="4778100" cy="1027174"/>
            </a:xfrm>
            <a:prstGeom prst="rect">
              <a:avLst/>
            </a:prstGeom>
            <a:noFill/>
            <a:ln>
              <a:noFill/>
            </a:ln>
          </p:spPr>
          <p:txBody>
            <a:bodyPr spcFirstLastPara="1" wrap="square" lIns="91425" tIns="91425" rIns="91425" bIns="91425" anchor="t" anchorCtr="0">
              <a:spAutoFit/>
            </a:bodyPr>
            <a:lstStyle/>
            <a:p>
              <a:pPr marL="0" lvl="0" indent="0" algn="ctr" rtl="0">
                <a:lnSpc>
                  <a:spcPct val="149972"/>
                </a:lnSpc>
                <a:spcBef>
                  <a:spcPts val="0"/>
                </a:spcBef>
                <a:spcAft>
                  <a:spcPts val="0"/>
                </a:spcAft>
                <a:buNone/>
              </a:pPr>
              <a:r>
                <a:rPr lang="en-US" sz="1825" dirty="0">
                  <a:solidFill>
                    <a:schemeClr val="dk1"/>
                  </a:solidFill>
                  <a:latin typeface="DM Sans" pitchFamily="2" charset="0"/>
                  <a:ea typeface="DM Sans"/>
                  <a:cs typeface="DM Sans"/>
                  <a:sym typeface="DM Sans"/>
                </a:rPr>
                <a:t>Customers that will not purchase despite targeting</a:t>
              </a:r>
              <a:endParaRPr dirty="0">
                <a:solidFill>
                  <a:schemeClr val="dk1"/>
                </a:solidFill>
                <a:latin typeface="DM Sans" pitchFamily="2" charset="0"/>
              </a:endParaRPr>
            </a:p>
          </p:txBody>
        </p:sp>
        <p:sp>
          <p:nvSpPr>
            <p:cNvPr id="341" name="Google Shape;341;p19"/>
            <p:cNvSpPr txBox="1"/>
            <p:nvPr/>
          </p:nvSpPr>
          <p:spPr>
            <a:xfrm>
              <a:off x="604104" y="5745415"/>
              <a:ext cx="5002500" cy="713370"/>
            </a:xfrm>
            <a:prstGeom prst="rect">
              <a:avLst/>
            </a:prstGeom>
            <a:noFill/>
            <a:ln>
              <a:noFill/>
            </a:ln>
          </p:spPr>
          <p:txBody>
            <a:bodyPr spcFirstLastPara="1" wrap="square" lIns="91425" tIns="91425" rIns="91425" bIns="91425" anchor="t" anchorCtr="0">
              <a:spAutoFit/>
            </a:bodyPr>
            <a:lstStyle/>
            <a:p>
              <a:pPr marL="0" lvl="0" indent="0" algn="ctr" rtl="0">
                <a:lnSpc>
                  <a:spcPct val="140016"/>
                </a:lnSpc>
                <a:spcBef>
                  <a:spcPts val="0"/>
                </a:spcBef>
                <a:spcAft>
                  <a:spcPts val="0"/>
                </a:spcAft>
                <a:buNone/>
              </a:pPr>
              <a:r>
                <a:rPr lang="en-US" sz="2454" b="1">
                  <a:solidFill>
                    <a:schemeClr val="lt2"/>
                  </a:solidFill>
                  <a:latin typeface="DM Sans" pitchFamily="2" charset="0"/>
                  <a:ea typeface="DM Sans"/>
                  <a:cs typeface="DM Sans"/>
                  <a:sym typeface="DM Sans"/>
                </a:rPr>
                <a:t>Control Responders (CR)</a:t>
              </a:r>
              <a:endParaRPr>
                <a:solidFill>
                  <a:schemeClr val="lt2"/>
                </a:solidFill>
                <a:latin typeface="DM Sans" pitchFamily="2" charset="0"/>
              </a:endParaRPr>
            </a:p>
          </p:txBody>
        </p:sp>
        <p:sp>
          <p:nvSpPr>
            <p:cNvPr id="342" name="Google Shape;342;p19"/>
            <p:cNvSpPr txBox="1"/>
            <p:nvPr/>
          </p:nvSpPr>
          <p:spPr>
            <a:xfrm>
              <a:off x="557154" y="6512990"/>
              <a:ext cx="5096400" cy="605905"/>
            </a:xfrm>
            <a:prstGeom prst="rect">
              <a:avLst/>
            </a:prstGeom>
            <a:noFill/>
            <a:ln>
              <a:noFill/>
            </a:ln>
          </p:spPr>
          <p:txBody>
            <a:bodyPr spcFirstLastPara="1" wrap="square" lIns="91425" tIns="91425" rIns="91425" bIns="91425" anchor="t" anchorCtr="0">
              <a:spAutoFit/>
            </a:bodyPr>
            <a:lstStyle/>
            <a:p>
              <a:pPr marL="0" lvl="0" indent="0" algn="ctr" rtl="0">
                <a:lnSpc>
                  <a:spcPct val="149972"/>
                </a:lnSpc>
                <a:spcBef>
                  <a:spcPts val="0"/>
                </a:spcBef>
                <a:spcAft>
                  <a:spcPts val="0"/>
                </a:spcAft>
                <a:buNone/>
              </a:pPr>
              <a:r>
                <a:rPr lang="en-US" sz="1825">
                  <a:solidFill>
                    <a:schemeClr val="dk1"/>
                  </a:solidFill>
                  <a:latin typeface="DM Sans" pitchFamily="2" charset="0"/>
                  <a:ea typeface="DM Sans"/>
                  <a:cs typeface="DM Sans"/>
                  <a:sym typeface="DM Sans"/>
                </a:rPr>
                <a:t>Customer that will purchase without an offer</a:t>
              </a:r>
              <a:endParaRPr>
                <a:solidFill>
                  <a:schemeClr val="dk1"/>
                </a:solidFill>
                <a:latin typeface="DM Sans" pitchFamily="2" charset="0"/>
              </a:endParaRPr>
            </a:p>
          </p:txBody>
        </p:sp>
        <p:sp>
          <p:nvSpPr>
            <p:cNvPr id="343" name="Google Shape;343;p19"/>
            <p:cNvSpPr txBox="1"/>
            <p:nvPr/>
          </p:nvSpPr>
          <p:spPr>
            <a:xfrm>
              <a:off x="6283228" y="5887190"/>
              <a:ext cx="5192400" cy="713370"/>
            </a:xfrm>
            <a:prstGeom prst="rect">
              <a:avLst/>
            </a:prstGeom>
            <a:noFill/>
            <a:ln>
              <a:noFill/>
            </a:ln>
          </p:spPr>
          <p:txBody>
            <a:bodyPr spcFirstLastPara="1" wrap="square" lIns="91425" tIns="91425" rIns="91425" bIns="91425" anchor="t" anchorCtr="0">
              <a:spAutoFit/>
            </a:bodyPr>
            <a:lstStyle/>
            <a:p>
              <a:pPr marL="0" lvl="0" indent="0" algn="ctr" rtl="0">
                <a:lnSpc>
                  <a:spcPct val="140016"/>
                </a:lnSpc>
                <a:spcBef>
                  <a:spcPts val="0"/>
                </a:spcBef>
                <a:spcAft>
                  <a:spcPts val="0"/>
                </a:spcAft>
                <a:buNone/>
              </a:pPr>
              <a:r>
                <a:rPr lang="en-US" sz="2454" b="1">
                  <a:solidFill>
                    <a:srgbClr val="A44F30"/>
                  </a:solidFill>
                  <a:latin typeface="DM Sans" pitchFamily="2" charset="0"/>
                  <a:ea typeface="DM Sans"/>
                  <a:cs typeface="DM Sans"/>
                  <a:sym typeface="DM Sans"/>
                </a:rPr>
                <a:t>Control Non-Responders</a:t>
              </a:r>
              <a:endParaRPr>
                <a:solidFill>
                  <a:schemeClr val="dk1"/>
                </a:solidFill>
                <a:latin typeface="DM Sans" pitchFamily="2" charset="0"/>
              </a:endParaRPr>
            </a:p>
          </p:txBody>
        </p:sp>
        <p:sp>
          <p:nvSpPr>
            <p:cNvPr id="344" name="Google Shape;344;p19"/>
            <p:cNvSpPr txBox="1"/>
            <p:nvPr/>
          </p:nvSpPr>
          <p:spPr>
            <a:xfrm>
              <a:off x="6283229" y="6449690"/>
              <a:ext cx="5096400" cy="1027174"/>
            </a:xfrm>
            <a:prstGeom prst="rect">
              <a:avLst/>
            </a:prstGeom>
            <a:noFill/>
            <a:ln>
              <a:noFill/>
            </a:ln>
          </p:spPr>
          <p:txBody>
            <a:bodyPr spcFirstLastPara="1" wrap="square" lIns="91425" tIns="91425" rIns="91425" bIns="91425" anchor="t" anchorCtr="0">
              <a:spAutoFit/>
            </a:bodyPr>
            <a:lstStyle/>
            <a:p>
              <a:pPr marL="0" lvl="0" indent="0" algn="ctr" rtl="0">
                <a:lnSpc>
                  <a:spcPct val="149972"/>
                </a:lnSpc>
                <a:spcBef>
                  <a:spcPts val="0"/>
                </a:spcBef>
                <a:spcAft>
                  <a:spcPts val="0"/>
                </a:spcAft>
                <a:buNone/>
              </a:pPr>
              <a:r>
                <a:rPr lang="en-US" sz="1825" dirty="0">
                  <a:solidFill>
                    <a:schemeClr val="dk1"/>
                  </a:solidFill>
                  <a:latin typeface="DM Sans" pitchFamily="2" charset="0"/>
                  <a:ea typeface="DM Sans"/>
                  <a:cs typeface="DM Sans"/>
                  <a:sym typeface="DM Sans"/>
                </a:rPr>
                <a:t>Customers that will not purchase if they do not receive an offer</a:t>
              </a:r>
              <a:endParaRPr dirty="0">
                <a:solidFill>
                  <a:schemeClr val="dk1"/>
                </a:solidFill>
                <a:latin typeface="DM Sans" pitchFamily="2" charset="0"/>
              </a:endParaRPr>
            </a:p>
          </p:txBody>
        </p:sp>
        <p:sp>
          <p:nvSpPr>
            <p:cNvPr id="345" name="Google Shape;345;p19"/>
            <p:cNvSpPr txBox="1"/>
            <p:nvPr/>
          </p:nvSpPr>
          <p:spPr>
            <a:xfrm>
              <a:off x="392700" y="7965915"/>
              <a:ext cx="11102104" cy="774000"/>
            </a:xfrm>
            <a:prstGeom prst="rect">
              <a:avLst/>
            </a:prstGeom>
            <a:solidFill>
              <a:srgbClr val="E0B15E">
                <a:alpha val="43920"/>
              </a:srgbClr>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2900" b="1" i="1" dirty="0">
                  <a:solidFill>
                    <a:srgbClr val="A44F30"/>
                  </a:solidFill>
                  <a:latin typeface="DM Sans" pitchFamily="2" charset="0"/>
                  <a:ea typeface="DM Sans"/>
                  <a:cs typeface="DM Sans"/>
                  <a:sym typeface="DM Sans"/>
                </a:rPr>
                <a:t>Uplift Score = P</a:t>
              </a:r>
              <a:r>
                <a:rPr lang="en-US" sz="2900" b="1" i="1" baseline="-25000" dirty="0">
                  <a:solidFill>
                    <a:srgbClr val="A44F30"/>
                  </a:solidFill>
                  <a:latin typeface="DM Sans" pitchFamily="2" charset="0"/>
                  <a:ea typeface="DM Sans"/>
                  <a:cs typeface="DM Sans"/>
                  <a:sym typeface="DM Sans"/>
                </a:rPr>
                <a:t>TR</a:t>
              </a:r>
              <a:r>
                <a:rPr lang="en-US" sz="2900" b="1" i="1" dirty="0">
                  <a:solidFill>
                    <a:srgbClr val="A44F30"/>
                  </a:solidFill>
                  <a:latin typeface="DM Sans" pitchFamily="2" charset="0"/>
                  <a:ea typeface="DM Sans"/>
                  <a:cs typeface="DM Sans"/>
                  <a:sym typeface="DM Sans"/>
                </a:rPr>
                <a:t> + P</a:t>
              </a:r>
              <a:r>
                <a:rPr lang="en-US" sz="2900" b="1" i="1" baseline="-25000" dirty="0">
                  <a:solidFill>
                    <a:srgbClr val="A44F30"/>
                  </a:solidFill>
                  <a:latin typeface="DM Sans" pitchFamily="2" charset="0"/>
                  <a:ea typeface="DM Sans"/>
                  <a:cs typeface="DM Sans"/>
                  <a:sym typeface="DM Sans"/>
                </a:rPr>
                <a:t>CN </a:t>
              </a:r>
              <a:r>
                <a:rPr lang="en-US" sz="2900" b="1" i="1" dirty="0">
                  <a:solidFill>
                    <a:srgbClr val="A44F30"/>
                  </a:solidFill>
                  <a:latin typeface="DM Sans" pitchFamily="2" charset="0"/>
                  <a:ea typeface="DM Sans"/>
                  <a:cs typeface="DM Sans"/>
                  <a:sym typeface="DM Sans"/>
                </a:rPr>
                <a:t>- P</a:t>
              </a:r>
              <a:r>
                <a:rPr lang="en-US" sz="2900" b="1" i="1" baseline="-25000" dirty="0">
                  <a:solidFill>
                    <a:srgbClr val="A44F30"/>
                  </a:solidFill>
                  <a:latin typeface="DM Sans" pitchFamily="2" charset="0"/>
                  <a:ea typeface="DM Sans"/>
                  <a:cs typeface="DM Sans"/>
                  <a:sym typeface="DM Sans"/>
                </a:rPr>
                <a:t>TN</a:t>
              </a:r>
              <a:r>
                <a:rPr lang="en-US" sz="2900" b="1" i="1" dirty="0">
                  <a:solidFill>
                    <a:srgbClr val="A44F30"/>
                  </a:solidFill>
                  <a:latin typeface="DM Sans" pitchFamily="2" charset="0"/>
                  <a:ea typeface="DM Sans"/>
                  <a:cs typeface="DM Sans"/>
                  <a:sym typeface="DM Sans"/>
                </a:rPr>
                <a:t> - P</a:t>
              </a:r>
              <a:r>
                <a:rPr lang="en-US" sz="2900" b="1" i="1" baseline="-25000" dirty="0">
                  <a:solidFill>
                    <a:srgbClr val="A44F30"/>
                  </a:solidFill>
                  <a:latin typeface="DM Sans" pitchFamily="2" charset="0"/>
                  <a:ea typeface="DM Sans"/>
                  <a:cs typeface="DM Sans"/>
                  <a:sym typeface="DM Sans"/>
                </a:rPr>
                <a:t>CR</a:t>
              </a:r>
              <a:endParaRPr sz="2900" b="1" i="1" baseline="-25000" dirty="0">
                <a:solidFill>
                  <a:srgbClr val="A44F30"/>
                </a:solidFill>
                <a:latin typeface="DM Sans" pitchFamily="2" charset="0"/>
                <a:ea typeface="DM Sans"/>
                <a:cs typeface="DM Sans"/>
                <a:sym typeface="DM Sans"/>
              </a:endParaRPr>
            </a:p>
            <a:p>
              <a:pPr marL="0" lvl="0" indent="0" algn="ctr" rtl="0">
                <a:spcBef>
                  <a:spcPts val="0"/>
                </a:spcBef>
                <a:spcAft>
                  <a:spcPts val="0"/>
                </a:spcAft>
                <a:buNone/>
              </a:pPr>
              <a:endParaRPr sz="3200" b="1" i="1" dirty="0">
                <a:solidFill>
                  <a:schemeClr val="dk1"/>
                </a:solidFill>
                <a:latin typeface="DM Sans" pitchFamily="2" charset="0"/>
                <a:ea typeface="Calibri"/>
                <a:cs typeface="Calibri"/>
                <a:sym typeface="Calibri"/>
              </a:endParaRPr>
            </a:p>
          </p:txBody>
        </p:sp>
        <p:pic>
          <p:nvPicPr>
            <p:cNvPr id="5" name="Graphic 4" descr="Bullseye with solid fill">
              <a:extLst>
                <a:ext uri="{FF2B5EF4-FFF2-40B4-BE49-F238E27FC236}">
                  <a16:creationId xmlns:a16="http://schemas.microsoft.com/office/drawing/2014/main" id="{881AC91F-7140-D374-70FF-E784ADD9DB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72594" y="5551991"/>
              <a:ext cx="562500" cy="562500"/>
            </a:xfrm>
            <a:prstGeom prst="rect">
              <a:avLst/>
            </a:prstGeom>
          </p:spPr>
        </p:pic>
        <p:pic>
          <p:nvPicPr>
            <p:cNvPr id="9" name="Graphic 8" descr="Bullseye with solid fill">
              <a:extLst>
                <a:ext uri="{FF2B5EF4-FFF2-40B4-BE49-F238E27FC236}">
                  <a16:creationId xmlns:a16="http://schemas.microsoft.com/office/drawing/2014/main" id="{89133286-A965-92AA-4B67-27A7F10413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7972" y="3202533"/>
              <a:ext cx="562500" cy="562500"/>
            </a:xfrm>
            <a:prstGeom prst="rect">
              <a:avLst/>
            </a:prstGeom>
          </p:spPr>
        </p:pic>
        <p:pic>
          <p:nvPicPr>
            <p:cNvPr id="10" name="Graphic 9" descr="Close with solid fill">
              <a:extLst>
                <a:ext uri="{FF2B5EF4-FFF2-40B4-BE49-F238E27FC236}">
                  <a16:creationId xmlns:a16="http://schemas.microsoft.com/office/drawing/2014/main" id="{EE6A6E76-9ACD-1121-3100-1C6D8C81F5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98456" y="4834067"/>
              <a:ext cx="363131" cy="399936"/>
            </a:xfrm>
            <a:prstGeom prst="rect">
              <a:avLst/>
            </a:prstGeom>
          </p:spPr>
        </p:pic>
        <p:pic>
          <p:nvPicPr>
            <p:cNvPr id="3" name="Graphic 2" descr="Close with solid fill">
              <a:extLst>
                <a:ext uri="{FF2B5EF4-FFF2-40B4-BE49-F238E27FC236}">
                  <a16:creationId xmlns:a16="http://schemas.microsoft.com/office/drawing/2014/main" id="{5824BBC8-A9C2-EC5B-BF16-1DE91ABDF6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32751" y="7216715"/>
              <a:ext cx="363131" cy="399936"/>
            </a:xfrm>
            <a:prstGeom prst="rect">
              <a:avLst/>
            </a:prstGeom>
          </p:spPr>
        </p:pic>
      </p:grpSp>
      <p:grpSp>
        <p:nvGrpSpPr>
          <p:cNvPr id="11" name="Google Shape;631;p27">
            <a:extLst>
              <a:ext uri="{FF2B5EF4-FFF2-40B4-BE49-F238E27FC236}">
                <a16:creationId xmlns:a16="http://schemas.microsoft.com/office/drawing/2014/main" id="{4B87C269-BF90-AED8-49C7-B3798FB9BC1D}"/>
              </a:ext>
            </a:extLst>
          </p:cNvPr>
          <p:cNvGrpSpPr/>
          <p:nvPr/>
        </p:nvGrpSpPr>
        <p:grpSpPr>
          <a:xfrm rot="16200000">
            <a:off x="13729438" y="547473"/>
            <a:ext cx="5517683" cy="9767612"/>
            <a:chOff x="0" y="0"/>
            <a:chExt cx="660400" cy="910133"/>
          </a:xfrm>
        </p:grpSpPr>
        <p:sp>
          <p:nvSpPr>
            <p:cNvPr id="12" name="Google Shape;632;p27">
              <a:extLst>
                <a:ext uri="{FF2B5EF4-FFF2-40B4-BE49-F238E27FC236}">
                  <a16:creationId xmlns:a16="http://schemas.microsoft.com/office/drawing/2014/main" id="{28890E4B-549E-3030-EFCD-6F3AB3F65611}"/>
                </a:ext>
              </a:extLst>
            </p:cNvPr>
            <p:cNvSpPr/>
            <p:nvPr/>
          </p:nvSpPr>
          <p:spPr>
            <a:xfrm>
              <a:off x="0" y="0"/>
              <a:ext cx="660400" cy="910133"/>
            </a:xfrm>
            <a:prstGeom prst="roundRect">
              <a:avLst/>
            </a:pr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633;p27">
              <a:extLst>
                <a:ext uri="{FF2B5EF4-FFF2-40B4-BE49-F238E27FC236}">
                  <a16:creationId xmlns:a16="http://schemas.microsoft.com/office/drawing/2014/main" id="{3315A0EF-0ABA-E34D-82CF-A95FA1FEB600}"/>
                </a:ext>
              </a:extLst>
            </p:cNvPr>
            <p:cNvSpPr txBox="1"/>
            <p:nvPr/>
          </p:nvSpPr>
          <p:spPr>
            <a:xfrm>
              <a:off x="0" y="98425"/>
              <a:ext cx="660400" cy="811708"/>
            </a:xfrm>
            <a:prstGeom prst="round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9" name="Group 18">
            <a:extLst>
              <a:ext uri="{FF2B5EF4-FFF2-40B4-BE49-F238E27FC236}">
                <a16:creationId xmlns:a16="http://schemas.microsoft.com/office/drawing/2014/main" id="{ADE222A1-31F2-AD88-663C-4DC111710108}"/>
              </a:ext>
            </a:extLst>
          </p:cNvPr>
          <p:cNvGrpSpPr/>
          <p:nvPr/>
        </p:nvGrpSpPr>
        <p:grpSpPr>
          <a:xfrm>
            <a:off x="12337357" y="3605737"/>
            <a:ext cx="5986126" cy="3651084"/>
            <a:chOff x="2952201" y="8059511"/>
            <a:chExt cx="5986126" cy="3651084"/>
          </a:xfrm>
        </p:grpSpPr>
        <p:pic>
          <p:nvPicPr>
            <p:cNvPr id="4" name="Picture 3">
              <a:extLst>
                <a:ext uri="{FF2B5EF4-FFF2-40B4-BE49-F238E27FC236}">
                  <a16:creationId xmlns:a16="http://schemas.microsoft.com/office/drawing/2014/main" id="{64325368-EA7A-1838-740C-459D9BDA50E2}"/>
                </a:ext>
              </a:extLst>
            </p:cNvPr>
            <p:cNvPicPr>
              <a:picLocks noChangeAspect="1"/>
            </p:cNvPicPr>
            <p:nvPr/>
          </p:nvPicPr>
          <p:blipFill>
            <a:blip r:embed="rId7">
              <a:duotone>
                <a:prstClr val="black"/>
                <a:schemeClr val="tx2">
                  <a:tint val="45000"/>
                  <a:satMod val="400000"/>
                </a:schemeClr>
              </a:duotone>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2952201" y="8059511"/>
              <a:ext cx="5986126" cy="3651084"/>
            </a:xfrm>
            <a:prstGeom prst="roundRect">
              <a:avLst/>
            </a:prstGeom>
            <a:ln>
              <a:noFill/>
            </a:ln>
            <a:effectLst/>
          </p:spPr>
        </p:pic>
        <p:sp>
          <p:nvSpPr>
            <p:cNvPr id="6" name="TextBox 5">
              <a:extLst>
                <a:ext uri="{FF2B5EF4-FFF2-40B4-BE49-F238E27FC236}">
                  <a16:creationId xmlns:a16="http://schemas.microsoft.com/office/drawing/2014/main" id="{6C9E2EF2-09F8-70AB-22B2-EC04A90F86F9}"/>
                </a:ext>
              </a:extLst>
            </p:cNvPr>
            <p:cNvSpPr txBox="1"/>
            <p:nvPr/>
          </p:nvSpPr>
          <p:spPr>
            <a:xfrm>
              <a:off x="4836701" y="9472813"/>
              <a:ext cx="749154" cy="459700"/>
            </a:xfrm>
            <a:prstGeom prst="roundRect">
              <a:avLst/>
            </a:prstGeom>
            <a:solidFill>
              <a:srgbClr val="312F2C"/>
            </a:solidFill>
          </p:spPr>
          <p:txBody>
            <a:bodyPr wrap="square" rtlCol="0" anchor="ctr">
              <a:spAutoFit/>
            </a:bodyPr>
            <a:lstStyle/>
            <a:p>
              <a:pPr algn="ctr"/>
              <a:r>
                <a:rPr lang="en-US" sz="1050" b="1" dirty="0">
                  <a:solidFill>
                    <a:schemeClr val="bg1">
                      <a:lumMod val="85000"/>
                    </a:schemeClr>
                  </a:solidFill>
                  <a:latin typeface="Arial Narrow" panose="020B0606020202030204" pitchFamily="34" charset="0"/>
                </a:rPr>
                <a:t>Ad </a:t>
              </a:r>
              <a:r>
                <a:rPr lang="en-US" sz="1000" b="1" dirty="0">
                  <a:solidFill>
                    <a:schemeClr val="bg1">
                      <a:lumMod val="85000"/>
                    </a:schemeClr>
                  </a:solidFill>
                  <a:latin typeface="Arial Narrow" panose="020B0606020202030204" pitchFamily="34" charset="0"/>
                </a:rPr>
                <a:t>Campaign</a:t>
              </a:r>
              <a:r>
                <a:rPr lang="en-US" sz="1050" b="1" dirty="0">
                  <a:solidFill>
                    <a:schemeClr val="bg1">
                      <a:lumMod val="85000"/>
                    </a:schemeClr>
                  </a:solidFill>
                  <a:latin typeface="Arial Narrow" panose="020B0606020202030204" pitchFamily="34" charset="0"/>
                </a:rPr>
                <a:t>       </a:t>
              </a:r>
            </a:p>
          </p:txBody>
        </p:sp>
        <p:sp>
          <p:nvSpPr>
            <p:cNvPr id="7" name="TextBox 6">
              <a:extLst>
                <a:ext uri="{FF2B5EF4-FFF2-40B4-BE49-F238E27FC236}">
                  <a16:creationId xmlns:a16="http://schemas.microsoft.com/office/drawing/2014/main" id="{8EFCD7A1-4F21-C96E-D2F6-059A97F5A091}"/>
                </a:ext>
              </a:extLst>
            </p:cNvPr>
            <p:cNvSpPr txBox="1"/>
            <p:nvPr/>
          </p:nvSpPr>
          <p:spPr>
            <a:xfrm>
              <a:off x="4860973" y="10918143"/>
              <a:ext cx="749154" cy="442674"/>
            </a:xfrm>
            <a:prstGeom prst="roundRect">
              <a:avLst/>
            </a:prstGeom>
            <a:solidFill>
              <a:srgbClr val="8F8D84"/>
            </a:solidFill>
          </p:spPr>
          <p:txBody>
            <a:bodyPr wrap="square" rtlCol="0" anchor="ctr">
              <a:spAutoFit/>
            </a:bodyPr>
            <a:lstStyle/>
            <a:p>
              <a:pPr algn="ctr"/>
              <a:r>
                <a:rPr lang="en-US" sz="1000" b="1" dirty="0">
                  <a:solidFill>
                    <a:schemeClr val="bg1"/>
                  </a:solidFill>
                  <a:latin typeface="Arial Narrow" panose="020B0606020202030204" pitchFamily="34" charset="0"/>
                </a:rPr>
                <a:t>No Ad Campaign</a:t>
              </a:r>
            </a:p>
          </p:txBody>
        </p:sp>
      </p:grpSp>
      <p:grpSp>
        <p:nvGrpSpPr>
          <p:cNvPr id="21" name="Google Shape;284;p17">
            <a:extLst>
              <a:ext uri="{FF2B5EF4-FFF2-40B4-BE49-F238E27FC236}">
                <a16:creationId xmlns:a16="http://schemas.microsoft.com/office/drawing/2014/main" id="{70220A05-EBDE-ACF1-E848-4AC6D7ED8A8B}"/>
              </a:ext>
            </a:extLst>
          </p:cNvPr>
          <p:cNvGrpSpPr/>
          <p:nvPr/>
        </p:nvGrpSpPr>
        <p:grpSpPr>
          <a:xfrm>
            <a:off x="-944380" y="-1204596"/>
            <a:ext cx="3258583" cy="3205225"/>
            <a:chOff x="0" y="0"/>
            <a:chExt cx="812800" cy="812800"/>
          </a:xfrm>
        </p:grpSpPr>
        <p:sp>
          <p:nvSpPr>
            <p:cNvPr id="22" name="Google Shape;285;p17">
              <a:extLst>
                <a:ext uri="{FF2B5EF4-FFF2-40B4-BE49-F238E27FC236}">
                  <a16:creationId xmlns:a16="http://schemas.microsoft.com/office/drawing/2014/main" id="{79601CB1-EDC3-3238-77F8-BE990C4920A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 name="Google Shape;286;p17">
              <a:extLst>
                <a:ext uri="{FF2B5EF4-FFF2-40B4-BE49-F238E27FC236}">
                  <a16:creationId xmlns:a16="http://schemas.microsoft.com/office/drawing/2014/main" id="{417DEB35-ADB8-F22F-A91B-F2CD58BB1F0F}"/>
                </a:ext>
              </a:extLst>
            </p:cNvPr>
            <p:cNvSpPr txBox="1"/>
            <p:nvPr/>
          </p:nvSpPr>
          <p:spPr>
            <a:xfrm>
              <a:off x="76200" y="47625"/>
              <a:ext cx="660300" cy="689100"/>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sp>
        <p:nvSpPr>
          <p:cNvPr id="29" name="TextBox 28">
            <a:extLst>
              <a:ext uri="{FF2B5EF4-FFF2-40B4-BE49-F238E27FC236}">
                <a16:creationId xmlns:a16="http://schemas.microsoft.com/office/drawing/2014/main" id="{954F851E-182E-5317-47B4-9ACEDBB88AD0}"/>
              </a:ext>
            </a:extLst>
          </p:cNvPr>
          <p:cNvSpPr txBox="1"/>
          <p:nvPr/>
        </p:nvSpPr>
        <p:spPr>
          <a:xfrm>
            <a:off x="16208477" y="0"/>
            <a:ext cx="6253315" cy="1938992"/>
          </a:xfrm>
          <a:prstGeom prst="rect">
            <a:avLst/>
          </a:prstGeom>
          <a:noFill/>
        </p:spPr>
        <p:txBody>
          <a:bodyPr wrap="square" rtlCol="0">
            <a:spAutoFit/>
          </a:bodyPr>
          <a:lstStyle/>
          <a:p>
            <a:r>
              <a:rPr lang="en-US" sz="4000">
                <a:solidFill>
                  <a:srgbClr val="E0B15E"/>
                </a:solidFill>
              </a:rPr>
              <a:t>.  .  .  .  .  .</a:t>
            </a:r>
          </a:p>
          <a:p>
            <a:r>
              <a:rPr lang="en-US" sz="4000">
                <a:solidFill>
                  <a:srgbClr val="E0B15E"/>
                </a:solidFill>
              </a:rPr>
              <a:t>.  .  .  .  .  .</a:t>
            </a:r>
          </a:p>
          <a:p>
            <a:r>
              <a:rPr lang="en-US" sz="4000">
                <a:solidFill>
                  <a:srgbClr val="E0B15E"/>
                </a:solidFill>
              </a:rPr>
              <a:t>.  .  .  .  .  .</a:t>
            </a:r>
          </a:p>
        </p:txBody>
      </p:sp>
    </p:spTree>
    <p:extLst>
      <p:ext uri="{BB962C8B-B14F-4D97-AF65-F5344CB8AC3E}">
        <p14:creationId xmlns:p14="http://schemas.microsoft.com/office/powerpoint/2010/main" val="1560277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Shape 309"/>
        <p:cNvGrpSpPr/>
        <p:nvPr/>
      </p:nvGrpSpPr>
      <p:grpSpPr>
        <a:xfrm>
          <a:off x="0" y="0"/>
          <a:ext cx="0" cy="0"/>
          <a:chOff x="0" y="0"/>
          <a:chExt cx="0" cy="0"/>
        </a:xfrm>
      </p:grpSpPr>
      <p:grpSp>
        <p:nvGrpSpPr>
          <p:cNvPr id="2" name="Google Shape;284;p17">
            <a:extLst>
              <a:ext uri="{FF2B5EF4-FFF2-40B4-BE49-F238E27FC236}">
                <a16:creationId xmlns:a16="http://schemas.microsoft.com/office/drawing/2014/main" id="{6FA6EF4F-F3F0-3C70-F8F4-12B0E8F686BD}"/>
              </a:ext>
            </a:extLst>
          </p:cNvPr>
          <p:cNvGrpSpPr/>
          <p:nvPr/>
        </p:nvGrpSpPr>
        <p:grpSpPr>
          <a:xfrm>
            <a:off x="-944380" y="-1204596"/>
            <a:ext cx="3258583" cy="3205225"/>
            <a:chOff x="0" y="0"/>
            <a:chExt cx="812800" cy="812800"/>
          </a:xfrm>
        </p:grpSpPr>
        <p:sp>
          <p:nvSpPr>
            <p:cNvPr id="3" name="Google Shape;285;p17">
              <a:extLst>
                <a:ext uri="{FF2B5EF4-FFF2-40B4-BE49-F238E27FC236}">
                  <a16:creationId xmlns:a16="http://schemas.microsoft.com/office/drawing/2014/main" id="{2A14AD20-479E-FC04-B86A-FA9E71F142DE}"/>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 name="Google Shape;286;p17">
              <a:extLst>
                <a:ext uri="{FF2B5EF4-FFF2-40B4-BE49-F238E27FC236}">
                  <a16:creationId xmlns:a16="http://schemas.microsoft.com/office/drawing/2014/main" id="{929CCDF7-8B03-412D-12C4-DA8AB59F141E}"/>
                </a:ext>
              </a:extLst>
            </p:cNvPr>
            <p:cNvSpPr txBox="1"/>
            <p:nvPr/>
          </p:nvSpPr>
          <p:spPr>
            <a:xfrm>
              <a:off x="76200" y="47625"/>
              <a:ext cx="660300" cy="689100"/>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sp>
        <p:nvSpPr>
          <p:cNvPr id="313" name="Google Shape;313;p19"/>
          <p:cNvSpPr txBox="1"/>
          <p:nvPr/>
        </p:nvSpPr>
        <p:spPr>
          <a:xfrm>
            <a:off x="374072" y="444686"/>
            <a:ext cx="13549745" cy="1157674"/>
          </a:xfrm>
          <a:prstGeom prst="rect">
            <a:avLst/>
          </a:prstGeom>
          <a:solidFill>
            <a:srgbClr val="E0B15E"/>
          </a:solidFill>
          <a:ln>
            <a:noFill/>
          </a:ln>
        </p:spPr>
        <p:txBody>
          <a:bodyPr spcFirstLastPara="1" wrap="square" lIns="50800" tIns="50800" rIns="50800" bIns="50800" anchor="ctr" anchorCtr="0">
            <a:noAutofit/>
          </a:bodyPr>
          <a:lstStyle/>
          <a:p>
            <a:pPr marL="0" lvl="0" indent="0" algn="ctr" rtl="0">
              <a:lnSpc>
                <a:spcPct val="139991"/>
              </a:lnSpc>
              <a:spcBef>
                <a:spcPts val="0"/>
              </a:spcBef>
              <a:spcAft>
                <a:spcPts val="0"/>
              </a:spcAft>
              <a:buClr>
                <a:schemeClr val="dk1"/>
              </a:buClr>
              <a:buFont typeface="Arial"/>
              <a:buNone/>
            </a:pPr>
            <a:r>
              <a:rPr lang="en-US" sz="4000" dirty="0">
                <a:solidFill>
                  <a:srgbClr val="F7F7F8"/>
                </a:solidFill>
                <a:latin typeface="DM Sans Medium" pitchFamily="2" charset="0"/>
              </a:rPr>
              <a:t>UPLIFT MODELING USING PREDICTIVE ANALYTICS</a:t>
            </a:r>
            <a:endParaRPr lang="en-US" sz="1100" dirty="0">
              <a:solidFill>
                <a:srgbClr val="F7F7F8"/>
              </a:solidFill>
              <a:latin typeface="DM Sans Medium" pitchFamily="2" charset="0"/>
            </a:endParaRPr>
          </a:p>
        </p:txBody>
      </p:sp>
      <p:grpSp>
        <p:nvGrpSpPr>
          <p:cNvPr id="314" name="Google Shape;314;p19"/>
          <p:cNvGrpSpPr/>
          <p:nvPr/>
        </p:nvGrpSpPr>
        <p:grpSpPr>
          <a:xfrm rot="-8419142">
            <a:off x="16781988" y="-3913872"/>
            <a:ext cx="2842097" cy="7253393"/>
            <a:chOff x="0" y="0"/>
            <a:chExt cx="660400" cy="1685425"/>
          </a:xfrm>
        </p:grpSpPr>
        <p:sp>
          <p:nvSpPr>
            <p:cNvPr id="315" name="Google Shape;315;p19"/>
            <p:cNvSpPr/>
            <p:nvPr/>
          </p:nvSpPr>
          <p:spPr>
            <a:xfrm>
              <a:off x="0" y="0"/>
              <a:ext cx="660400" cy="1685423"/>
            </a:xfrm>
            <a:custGeom>
              <a:avLst/>
              <a:gdLst/>
              <a:ahLst/>
              <a:cxnLst/>
              <a:rect l="l" t="t" r="r" b="b"/>
              <a:pathLst>
                <a:path w="660400" h="1685423"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7885"/>
                  </a:cubicBezTo>
                  <a:lnTo>
                    <a:pt x="660400" y="1685423"/>
                  </a:lnTo>
                  <a:lnTo>
                    <a:pt x="0" y="1685423"/>
                  </a:lnTo>
                  <a:lnTo>
                    <a:pt x="0" y="348878"/>
                  </a:lnTo>
                  <a:cubicBezTo>
                    <a:pt x="1782" y="185660"/>
                    <a:pt x="93019" y="64045"/>
                    <a:pt x="220252" y="19070"/>
                  </a:cubicBezTo>
                  <a:close/>
                </a:path>
              </a:pathLst>
            </a:custGeom>
            <a:solidFill>
              <a:srgbClr val="E0B15E">
                <a:alpha val="439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316;p19"/>
            <p:cNvSpPr txBox="1"/>
            <p:nvPr/>
          </p:nvSpPr>
          <p:spPr>
            <a:xfrm>
              <a:off x="0" y="98425"/>
              <a:ext cx="660300" cy="1587000"/>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20" name="Google Shape;320;p19"/>
          <p:cNvGrpSpPr/>
          <p:nvPr/>
        </p:nvGrpSpPr>
        <p:grpSpPr>
          <a:xfrm rot="-8422904">
            <a:off x="14997508" y="-557990"/>
            <a:ext cx="411255" cy="1644422"/>
            <a:chOff x="0" y="0"/>
            <a:chExt cx="660400" cy="2640639"/>
          </a:xfrm>
        </p:grpSpPr>
        <p:sp>
          <p:nvSpPr>
            <p:cNvPr id="321" name="Google Shape;321;p19"/>
            <p:cNvSpPr/>
            <p:nvPr/>
          </p:nvSpPr>
          <p:spPr>
            <a:xfrm>
              <a:off x="0" y="0"/>
              <a:ext cx="660400" cy="2640639"/>
            </a:xfrm>
            <a:custGeom>
              <a:avLst/>
              <a:gdLst/>
              <a:ahLst/>
              <a:cxnLst/>
              <a:rect l="l" t="t" r="r" b="b"/>
              <a:pathLst>
                <a:path w="660400" h="2640639"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69104"/>
                  </a:cubicBezTo>
                  <a:lnTo>
                    <a:pt x="660400" y="2640639"/>
                  </a:lnTo>
                  <a:lnTo>
                    <a:pt x="0" y="2640639"/>
                  </a:lnTo>
                  <a:lnTo>
                    <a:pt x="0" y="370789"/>
                  </a:lnTo>
                  <a:cubicBezTo>
                    <a:pt x="1782" y="185660"/>
                    <a:pt x="93019" y="64045"/>
                    <a:pt x="220252" y="1907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19"/>
            <p:cNvSpPr txBox="1"/>
            <p:nvPr/>
          </p:nvSpPr>
          <p:spPr>
            <a:xfrm>
              <a:off x="0" y="98425"/>
              <a:ext cx="660300" cy="2542200"/>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44" name="Google Shape;492;p24">
            <a:extLst>
              <a:ext uri="{FF2B5EF4-FFF2-40B4-BE49-F238E27FC236}">
                <a16:creationId xmlns:a16="http://schemas.microsoft.com/office/drawing/2014/main" id="{5EA796DE-8E5D-3E0C-E5CE-FFC33918079F}"/>
              </a:ext>
            </a:extLst>
          </p:cNvPr>
          <p:cNvGrpSpPr/>
          <p:nvPr/>
        </p:nvGrpSpPr>
        <p:grpSpPr>
          <a:xfrm>
            <a:off x="1620066" y="2630769"/>
            <a:ext cx="6635008" cy="7378977"/>
            <a:chOff x="0" y="-28575"/>
            <a:chExt cx="1168681" cy="926566"/>
          </a:xfrm>
        </p:grpSpPr>
        <p:sp>
          <p:nvSpPr>
            <p:cNvPr id="45" name="Google Shape;493;p24">
              <a:extLst>
                <a:ext uri="{FF2B5EF4-FFF2-40B4-BE49-F238E27FC236}">
                  <a16:creationId xmlns:a16="http://schemas.microsoft.com/office/drawing/2014/main" id="{DD69AC7C-35F3-38C9-DB20-7E4A7BDAF5E9}"/>
                </a:ext>
              </a:extLst>
            </p:cNvPr>
            <p:cNvSpPr/>
            <p:nvPr/>
          </p:nvSpPr>
          <p:spPr>
            <a:xfrm>
              <a:off x="0" y="0"/>
              <a:ext cx="1168681" cy="817786"/>
            </a:xfrm>
            <a:custGeom>
              <a:avLst/>
              <a:gdLst/>
              <a:ahLst/>
              <a:cxnLst/>
              <a:rect l="l" t="t" r="r" b="b"/>
              <a:pathLst>
                <a:path w="1168681" h="817786" extrusionOk="0">
                  <a:moveTo>
                    <a:pt x="54756" y="0"/>
                  </a:moveTo>
                  <a:lnTo>
                    <a:pt x="1113925" y="0"/>
                  </a:lnTo>
                  <a:cubicBezTo>
                    <a:pt x="1144165" y="0"/>
                    <a:pt x="1168681" y="24515"/>
                    <a:pt x="1168681" y="54756"/>
                  </a:cubicBezTo>
                  <a:lnTo>
                    <a:pt x="1168681" y="763030"/>
                  </a:lnTo>
                  <a:cubicBezTo>
                    <a:pt x="1168681" y="793271"/>
                    <a:pt x="1144165" y="817786"/>
                    <a:pt x="1113925" y="817786"/>
                  </a:cubicBezTo>
                  <a:lnTo>
                    <a:pt x="54756" y="817786"/>
                  </a:lnTo>
                  <a:cubicBezTo>
                    <a:pt x="24515" y="817786"/>
                    <a:pt x="0" y="793271"/>
                    <a:pt x="0" y="763030"/>
                  </a:cubicBezTo>
                  <a:lnTo>
                    <a:pt x="0" y="54756"/>
                  </a:lnTo>
                  <a:cubicBezTo>
                    <a:pt x="0" y="24515"/>
                    <a:pt x="24515" y="0"/>
                    <a:pt x="54756" y="0"/>
                  </a:cubicBezTo>
                  <a:close/>
                </a:path>
              </a:pathLst>
            </a:custGeom>
            <a:solidFill>
              <a:srgbClr val="FFF0A2"/>
            </a:solidFill>
            <a:ln w="19050" cap="sq" cmpd="sng">
              <a:solidFill>
                <a:srgbClr val="E0B15E"/>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 name="Google Shape;494;p24">
              <a:extLst>
                <a:ext uri="{FF2B5EF4-FFF2-40B4-BE49-F238E27FC236}">
                  <a16:creationId xmlns:a16="http://schemas.microsoft.com/office/drawing/2014/main" id="{C80E5AFA-314A-9462-536B-3E9E43E3E1F4}"/>
                </a:ext>
              </a:extLst>
            </p:cNvPr>
            <p:cNvSpPr txBox="1"/>
            <p:nvPr/>
          </p:nvSpPr>
          <p:spPr>
            <a:xfrm>
              <a:off x="0" y="-28575"/>
              <a:ext cx="1168680" cy="926566"/>
            </a:xfrm>
            <a:prstGeom prst="rect">
              <a:avLst/>
            </a:prstGeom>
            <a:noFill/>
            <a:ln>
              <a:noFill/>
            </a:ln>
          </p:spPr>
          <p:txBody>
            <a:bodyPr spcFirstLastPara="1" wrap="square" lIns="254000" tIns="254000" rIns="254000" bIns="254000" anchor="ctr" anchorCtr="0">
              <a:noAutofit/>
            </a:bodyPr>
            <a:lstStyle/>
            <a:p>
              <a:pPr marL="171450" marR="0" lvl="0" indent="-171450" rtl="0">
                <a:lnSpc>
                  <a:spcPct val="150000"/>
                </a:lnSpc>
                <a:spcBef>
                  <a:spcPts val="0"/>
                </a:spcBef>
                <a:spcAft>
                  <a:spcPts val="600"/>
                </a:spcAft>
                <a:buFont typeface="Wingdings" panose="05000000000000000000" pitchFamily="2" charset="2"/>
                <a:buChar char="Ø"/>
              </a:pPr>
              <a:r>
                <a:rPr lang="en-US" sz="1600" dirty="0">
                  <a:solidFill>
                    <a:srgbClr val="000000"/>
                  </a:solidFill>
                  <a:latin typeface="DM Sans"/>
                  <a:ea typeface="DM Sans"/>
                  <a:cs typeface="DM Sans"/>
                  <a:sym typeface="DM Sans"/>
                </a:rPr>
                <a:t> From the raw data, we know the customers who were part of the 2-week ad campaign (Treatment group) and who were not sent any ads (Control group)</a:t>
              </a:r>
            </a:p>
            <a:p>
              <a:pPr marL="171450" marR="0" lvl="0" indent="-171450" rtl="0">
                <a:lnSpc>
                  <a:spcPct val="150000"/>
                </a:lnSpc>
                <a:spcBef>
                  <a:spcPts val="0"/>
                </a:spcBef>
                <a:spcAft>
                  <a:spcPts val="600"/>
                </a:spcAft>
                <a:buFont typeface="Wingdings" panose="05000000000000000000" pitchFamily="2" charset="2"/>
                <a:buChar char="Ø"/>
              </a:pPr>
              <a:r>
                <a:rPr lang="en-US" sz="1600" dirty="0">
                  <a:latin typeface="DM Sans"/>
                  <a:ea typeface="DM Sans"/>
                  <a:cs typeface="DM Sans"/>
                  <a:sym typeface="DM Sans"/>
                </a:rPr>
                <a:t> We further classified these customers into </a:t>
              </a:r>
            </a:p>
            <a:p>
              <a:pPr marL="540000" marR="0" lvl="0" indent="-171450" rtl="0">
                <a:lnSpc>
                  <a:spcPct val="150000"/>
                </a:lnSpc>
                <a:spcBef>
                  <a:spcPts val="0"/>
                </a:spcBef>
                <a:spcAft>
                  <a:spcPts val="600"/>
                </a:spcAft>
                <a:buFont typeface="Arial" panose="020B0604020202020204" pitchFamily="34" charset="0"/>
                <a:buChar char="•"/>
              </a:pPr>
              <a:r>
                <a:rPr lang="en-US" sz="1600" dirty="0">
                  <a:latin typeface="DM Sans"/>
                  <a:ea typeface="DM Sans"/>
                  <a:cs typeface="DM Sans"/>
                  <a:sym typeface="DM Sans"/>
                </a:rPr>
                <a:t>Treatment responders: Received ad and visited our website (within 2 weeks)</a:t>
              </a:r>
            </a:p>
            <a:p>
              <a:pPr marL="540000" marR="0" lvl="0" indent="-171450" rtl="0">
                <a:lnSpc>
                  <a:spcPct val="150000"/>
                </a:lnSpc>
                <a:spcBef>
                  <a:spcPts val="0"/>
                </a:spcBef>
                <a:spcAft>
                  <a:spcPts val="600"/>
                </a:spcAft>
                <a:buFont typeface="Arial" panose="020B0604020202020204" pitchFamily="34" charset="0"/>
                <a:buChar char="•"/>
              </a:pPr>
              <a:r>
                <a:rPr lang="en-US" sz="1600" dirty="0">
                  <a:latin typeface="DM Sans"/>
                  <a:ea typeface="DM Sans"/>
                  <a:cs typeface="DM Sans"/>
                  <a:sym typeface="DM Sans"/>
                </a:rPr>
                <a:t>Treatment Non-responders: Received ad and did not visit our website</a:t>
              </a:r>
            </a:p>
            <a:p>
              <a:pPr marL="540000" marR="0" lvl="0" indent="-171450" rtl="0">
                <a:lnSpc>
                  <a:spcPct val="150000"/>
                </a:lnSpc>
                <a:spcBef>
                  <a:spcPts val="0"/>
                </a:spcBef>
                <a:spcAft>
                  <a:spcPts val="600"/>
                </a:spcAft>
                <a:buFont typeface="Arial" panose="020B0604020202020204" pitchFamily="34" charset="0"/>
                <a:buChar char="•"/>
              </a:pPr>
              <a:r>
                <a:rPr lang="en-US" sz="1600" dirty="0">
                  <a:latin typeface="DM Sans"/>
                  <a:ea typeface="DM Sans"/>
                  <a:cs typeface="DM Sans"/>
                  <a:sym typeface="DM Sans"/>
                </a:rPr>
                <a:t>Control Responders: Did not receive ad but still visited our website</a:t>
              </a:r>
            </a:p>
            <a:p>
              <a:pPr marL="540000" marR="0" lvl="0" indent="-171450" rtl="0">
                <a:lnSpc>
                  <a:spcPct val="150000"/>
                </a:lnSpc>
                <a:spcBef>
                  <a:spcPts val="0"/>
                </a:spcBef>
                <a:spcAft>
                  <a:spcPts val="600"/>
                </a:spcAft>
                <a:buFont typeface="Arial" panose="020B0604020202020204" pitchFamily="34" charset="0"/>
                <a:buChar char="•"/>
              </a:pPr>
              <a:r>
                <a:rPr lang="en-US" sz="1600" dirty="0">
                  <a:latin typeface="DM Sans"/>
                  <a:ea typeface="DM Sans"/>
                  <a:cs typeface="DM Sans"/>
                  <a:sym typeface="DM Sans"/>
                </a:rPr>
                <a:t>Control Non-responders: Did not receive ad and did not visit the website</a:t>
              </a:r>
            </a:p>
            <a:p>
              <a:pPr marL="172800" marR="0" lvl="0" indent="-171450" rtl="0">
                <a:lnSpc>
                  <a:spcPct val="150000"/>
                </a:lnSpc>
                <a:spcBef>
                  <a:spcPts val="0"/>
                </a:spcBef>
                <a:spcAft>
                  <a:spcPts val="600"/>
                </a:spcAft>
                <a:buFont typeface="Wingdings" panose="05000000000000000000" pitchFamily="2" charset="2"/>
                <a:buChar char="Ø"/>
              </a:pPr>
              <a:r>
                <a:rPr lang="en-US" sz="1600" dirty="0">
                  <a:latin typeface="DM Sans"/>
                  <a:ea typeface="DM Sans"/>
                  <a:cs typeface="DM Sans"/>
                  <a:sym typeface="DM Sans"/>
                </a:rPr>
                <a:t> This is our 4-class target variable that needs to be estimated using predictive modeling</a:t>
              </a:r>
            </a:p>
          </p:txBody>
        </p:sp>
      </p:grpSp>
      <p:grpSp>
        <p:nvGrpSpPr>
          <p:cNvPr id="52" name="Google Shape;507;p24">
            <a:extLst>
              <a:ext uri="{FF2B5EF4-FFF2-40B4-BE49-F238E27FC236}">
                <a16:creationId xmlns:a16="http://schemas.microsoft.com/office/drawing/2014/main" id="{3CE2B745-0656-6691-B1A2-1EAF190F7112}"/>
              </a:ext>
            </a:extLst>
          </p:cNvPr>
          <p:cNvGrpSpPr/>
          <p:nvPr/>
        </p:nvGrpSpPr>
        <p:grpSpPr>
          <a:xfrm>
            <a:off x="2673446" y="2391319"/>
            <a:ext cx="4413790" cy="907312"/>
            <a:chOff x="0" y="-28575"/>
            <a:chExt cx="2151936" cy="453147"/>
          </a:xfrm>
        </p:grpSpPr>
        <p:sp>
          <p:nvSpPr>
            <p:cNvPr id="53" name="Google Shape;508;p24">
              <a:extLst>
                <a:ext uri="{FF2B5EF4-FFF2-40B4-BE49-F238E27FC236}">
                  <a16:creationId xmlns:a16="http://schemas.microsoft.com/office/drawing/2014/main" id="{A206C0B3-131C-1E39-C02D-73AB251463EB}"/>
                </a:ext>
              </a:extLst>
            </p:cNvPr>
            <p:cNvSpPr/>
            <p:nvPr/>
          </p:nvSpPr>
          <p:spPr>
            <a:xfrm>
              <a:off x="0" y="0"/>
              <a:ext cx="2151936" cy="424572"/>
            </a:xfrm>
            <a:custGeom>
              <a:avLst/>
              <a:gdLst/>
              <a:ahLst/>
              <a:cxnLst/>
              <a:rect l="l" t="t" r="r" b="b"/>
              <a:pathLst>
                <a:path w="2151936" h="424572" extrusionOk="0">
                  <a:moveTo>
                    <a:pt x="47969" y="0"/>
                  </a:moveTo>
                  <a:lnTo>
                    <a:pt x="2103968" y="0"/>
                  </a:lnTo>
                  <a:cubicBezTo>
                    <a:pt x="2116690" y="0"/>
                    <a:pt x="2128891" y="5054"/>
                    <a:pt x="2137887" y="14050"/>
                  </a:cubicBezTo>
                  <a:cubicBezTo>
                    <a:pt x="2146883" y="23046"/>
                    <a:pt x="2151936" y="35247"/>
                    <a:pt x="2151936" y="47969"/>
                  </a:cubicBezTo>
                  <a:lnTo>
                    <a:pt x="2151936" y="376603"/>
                  </a:lnTo>
                  <a:cubicBezTo>
                    <a:pt x="2151936" y="389325"/>
                    <a:pt x="2146883" y="401526"/>
                    <a:pt x="2137887" y="410522"/>
                  </a:cubicBezTo>
                  <a:cubicBezTo>
                    <a:pt x="2128891" y="419518"/>
                    <a:pt x="2116690" y="424572"/>
                    <a:pt x="2103968" y="424572"/>
                  </a:cubicBezTo>
                  <a:lnTo>
                    <a:pt x="47969" y="424572"/>
                  </a:lnTo>
                  <a:cubicBezTo>
                    <a:pt x="35247" y="424572"/>
                    <a:pt x="23046" y="419518"/>
                    <a:pt x="14050" y="410522"/>
                  </a:cubicBezTo>
                  <a:cubicBezTo>
                    <a:pt x="5054" y="401526"/>
                    <a:pt x="0" y="389325"/>
                    <a:pt x="0" y="376603"/>
                  </a:cubicBezTo>
                  <a:lnTo>
                    <a:pt x="0" y="47969"/>
                  </a:lnTo>
                  <a:cubicBezTo>
                    <a:pt x="0" y="35247"/>
                    <a:pt x="5054" y="23046"/>
                    <a:pt x="14050" y="14050"/>
                  </a:cubicBezTo>
                  <a:cubicBezTo>
                    <a:pt x="23046" y="5054"/>
                    <a:pt x="35247" y="0"/>
                    <a:pt x="47969"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54" name="Google Shape;509;p24">
              <a:extLst>
                <a:ext uri="{FF2B5EF4-FFF2-40B4-BE49-F238E27FC236}">
                  <a16:creationId xmlns:a16="http://schemas.microsoft.com/office/drawing/2014/main" id="{8F4BD73D-1851-7CC4-65DA-083B73BBFC5E}"/>
                </a:ext>
              </a:extLst>
            </p:cNvPr>
            <p:cNvSpPr txBox="1"/>
            <p:nvPr/>
          </p:nvSpPr>
          <p:spPr>
            <a:xfrm>
              <a:off x="0" y="-28575"/>
              <a:ext cx="2151936" cy="453147"/>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2000" b="1" dirty="0">
                  <a:solidFill>
                    <a:srgbClr val="FFFAEB"/>
                  </a:solidFill>
                  <a:latin typeface="DM Sans"/>
                  <a:sym typeface="DM Sans"/>
                </a:rPr>
                <a:t>Feature Engineering</a:t>
              </a:r>
              <a:endParaRPr sz="1800" dirty="0"/>
            </a:p>
          </p:txBody>
        </p:sp>
      </p:grpSp>
      <p:grpSp>
        <p:nvGrpSpPr>
          <p:cNvPr id="55" name="Google Shape;492;p24">
            <a:extLst>
              <a:ext uri="{FF2B5EF4-FFF2-40B4-BE49-F238E27FC236}">
                <a16:creationId xmlns:a16="http://schemas.microsoft.com/office/drawing/2014/main" id="{16847ABD-3A0A-26B9-DD82-E899F6472125}"/>
              </a:ext>
            </a:extLst>
          </p:cNvPr>
          <p:cNvGrpSpPr/>
          <p:nvPr/>
        </p:nvGrpSpPr>
        <p:grpSpPr>
          <a:xfrm>
            <a:off x="9601023" y="2630768"/>
            <a:ext cx="6635002" cy="6740239"/>
            <a:chOff x="0" y="-28575"/>
            <a:chExt cx="1168681" cy="846361"/>
          </a:xfrm>
        </p:grpSpPr>
        <p:sp>
          <p:nvSpPr>
            <p:cNvPr id="56" name="Google Shape;493;p24">
              <a:extLst>
                <a:ext uri="{FF2B5EF4-FFF2-40B4-BE49-F238E27FC236}">
                  <a16:creationId xmlns:a16="http://schemas.microsoft.com/office/drawing/2014/main" id="{F8B001B4-786B-58E4-368E-EADF029F706B}"/>
                </a:ext>
              </a:extLst>
            </p:cNvPr>
            <p:cNvSpPr/>
            <p:nvPr/>
          </p:nvSpPr>
          <p:spPr>
            <a:xfrm>
              <a:off x="0" y="0"/>
              <a:ext cx="1168681" cy="817786"/>
            </a:xfrm>
            <a:custGeom>
              <a:avLst/>
              <a:gdLst/>
              <a:ahLst/>
              <a:cxnLst/>
              <a:rect l="l" t="t" r="r" b="b"/>
              <a:pathLst>
                <a:path w="1168681" h="817786" extrusionOk="0">
                  <a:moveTo>
                    <a:pt x="54756" y="0"/>
                  </a:moveTo>
                  <a:lnTo>
                    <a:pt x="1113925" y="0"/>
                  </a:lnTo>
                  <a:cubicBezTo>
                    <a:pt x="1144165" y="0"/>
                    <a:pt x="1168681" y="24515"/>
                    <a:pt x="1168681" y="54756"/>
                  </a:cubicBezTo>
                  <a:lnTo>
                    <a:pt x="1168681" y="763030"/>
                  </a:lnTo>
                  <a:cubicBezTo>
                    <a:pt x="1168681" y="793271"/>
                    <a:pt x="1144165" y="817786"/>
                    <a:pt x="1113925" y="817786"/>
                  </a:cubicBezTo>
                  <a:lnTo>
                    <a:pt x="54756" y="817786"/>
                  </a:lnTo>
                  <a:cubicBezTo>
                    <a:pt x="24515" y="817786"/>
                    <a:pt x="0" y="793271"/>
                    <a:pt x="0" y="763030"/>
                  </a:cubicBezTo>
                  <a:lnTo>
                    <a:pt x="0" y="54756"/>
                  </a:lnTo>
                  <a:cubicBezTo>
                    <a:pt x="0" y="24515"/>
                    <a:pt x="24515" y="0"/>
                    <a:pt x="54756" y="0"/>
                  </a:cubicBezTo>
                  <a:close/>
                </a:path>
              </a:pathLst>
            </a:custGeom>
            <a:solidFill>
              <a:srgbClr val="FFF0A2"/>
            </a:solidFill>
            <a:ln w="19050" cap="sq" cmpd="sng">
              <a:solidFill>
                <a:srgbClr val="E0B15E"/>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 name="Google Shape;494;p24">
              <a:extLst>
                <a:ext uri="{FF2B5EF4-FFF2-40B4-BE49-F238E27FC236}">
                  <a16:creationId xmlns:a16="http://schemas.microsoft.com/office/drawing/2014/main" id="{61ACB50C-4435-15A7-5210-6D15A66BD2EE}"/>
                </a:ext>
              </a:extLst>
            </p:cNvPr>
            <p:cNvSpPr txBox="1"/>
            <p:nvPr/>
          </p:nvSpPr>
          <p:spPr>
            <a:xfrm>
              <a:off x="0" y="-28575"/>
              <a:ext cx="1168680" cy="846361"/>
            </a:xfrm>
            <a:prstGeom prst="rect">
              <a:avLst/>
            </a:prstGeom>
            <a:noFill/>
            <a:ln>
              <a:noFill/>
            </a:ln>
          </p:spPr>
          <p:txBody>
            <a:bodyPr spcFirstLastPara="1" wrap="square" lIns="254000" tIns="254000" rIns="254000" bIns="254000" anchor="ctr" anchorCtr="0">
              <a:noAutofit/>
            </a:bodyPr>
            <a:lstStyle/>
            <a:p>
              <a:pPr marL="171450" marR="0" lvl="0" indent="-171450" rtl="0">
                <a:lnSpc>
                  <a:spcPct val="150000"/>
                </a:lnSpc>
                <a:spcBef>
                  <a:spcPts val="0"/>
                </a:spcBef>
                <a:spcAft>
                  <a:spcPts val="600"/>
                </a:spcAft>
                <a:buFont typeface="Wingdings" panose="05000000000000000000" pitchFamily="2" charset="2"/>
                <a:buChar char="Ø"/>
              </a:pPr>
              <a:r>
                <a:rPr lang="en-US" sz="1600" dirty="0">
                  <a:latin typeface="DM Sans"/>
                  <a:ea typeface="DM Sans"/>
                  <a:cs typeface="DM Sans"/>
                  <a:sym typeface="DM Sans"/>
                </a:rPr>
                <a:t> All the features in our dataset (even the least important metrics Area and Channel) were considered for modeling</a:t>
              </a:r>
            </a:p>
            <a:p>
              <a:pPr marL="171450" marR="0" lvl="0" indent="-171450" rtl="0">
                <a:lnSpc>
                  <a:spcPct val="150000"/>
                </a:lnSpc>
                <a:spcBef>
                  <a:spcPts val="0"/>
                </a:spcBef>
                <a:spcAft>
                  <a:spcPts val="600"/>
                </a:spcAft>
                <a:buFont typeface="Wingdings" panose="05000000000000000000" pitchFamily="2" charset="2"/>
                <a:buChar char="Ø"/>
              </a:pPr>
              <a:r>
                <a:rPr lang="en-US" sz="1600" dirty="0">
                  <a:latin typeface="DM Sans"/>
                  <a:ea typeface="DM Sans"/>
                  <a:cs typeface="DM Sans"/>
                  <a:sym typeface="DM Sans"/>
                </a:rPr>
                <a:t> The features were encoded appropriately before being fed into the model</a:t>
              </a:r>
            </a:p>
            <a:p>
              <a:pPr marL="171450" marR="0" lvl="0" indent="-171450" rtl="0">
                <a:lnSpc>
                  <a:spcPct val="150000"/>
                </a:lnSpc>
                <a:spcBef>
                  <a:spcPts val="0"/>
                </a:spcBef>
                <a:spcAft>
                  <a:spcPts val="600"/>
                </a:spcAft>
                <a:buFont typeface="Wingdings" panose="05000000000000000000" pitchFamily="2" charset="2"/>
                <a:buChar char="Ø"/>
              </a:pPr>
              <a:r>
                <a:rPr lang="en-US" sz="1600" dirty="0">
                  <a:latin typeface="DM Sans"/>
                  <a:ea typeface="DM Sans"/>
                  <a:cs typeface="DM Sans"/>
                  <a:sym typeface="DM Sans"/>
                </a:rPr>
                <a:t> As this is a multi-class classification problem, we ran logistic regression and XGBoost models to predict the class probabilities</a:t>
              </a:r>
            </a:p>
            <a:p>
              <a:pPr marL="171450" marR="0" lvl="0" indent="-171450" rtl="0">
                <a:lnSpc>
                  <a:spcPct val="150000"/>
                </a:lnSpc>
                <a:spcBef>
                  <a:spcPts val="0"/>
                </a:spcBef>
                <a:spcAft>
                  <a:spcPts val="600"/>
                </a:spcAft>
                <a:buFont typeface="Wingdings" panose="05000000000000000000" pitchFamily="2" charset="2"/>
                <a:buChar char="Ø"/>
              </a:pPr>
              <a:r>
                <a:rPr lang="en-US" sz="1600" dirty="0">
                  <a:latin typeface="DM Sans"/>
                  <a:ea typeface="DM Sans"/>
                  <a:cs typeface="DM Sans"/>
                  <a:sym typeface="DM Sans"/>
                </a:rPr>
                <a:t> Results from the XGBoost model was picked due to lower prediction error</a:t>
              </a:r>
            </a:p>
          </p:txBody>
        </p:sp>
      </p:grpSp>
      <p:grpSp>
        <p:nvGrpSpPr>
          <p:cNvPr id="5" name="Google Shape;507;p24">
            <a:extLst>
              <a:ext uri="{FF2B5EF4-FFF2-40B4-BE49-F238E27FC236}">
                <a16:creationId xmlns:a16="http://schemas.microsoft.com/office/drawing/2014/main" id="{6C7469F5-8ED9-090E-AB91-C54A31F4F7B7}"/>
              </a:ext>
            </a:extLst>
          </p:cNvPr>
          <p:cNvGrpSpPr/>
          <p:nvPr/>
        </p:nvGrpSpPr>
        <p:grpSpPr>
          <a:xfrm>
            <a:off x="10711626" y="2391319"/>
            <a:ext cx="4413790" cy="907312"/>
            <a:chOff x="0" y="-28575"/>
            <a:chExt cx="2151936" cy="453147"/>
          </a:xfrm>
        </p:grpSpPr>
        <p:sp>
          <p:nvSpPr>
            <p:cNvPr id="6" name="Google Shape;508;p24">
              <a:extLst>
                <a:ext uri="{FF2B5EF4-FFF2-40B4-BE49-F238E27FC236}">
                  <a16:creationId xmlns:a16="http://schemas.microsoft.com/office/drawing/2014/main" id="{B107431A-C0AE-DBE4-4B89-A2D66D1B9A28}"/>
                </a:ext>
              </a:extLst>
            </p:cNvPr>
            <p:cNvSpPr/>
            <p:nvPr/>
          </p:nvSpPr>
          <p:spPr>
            <a:xfrm>
              <a:off x="0" y="0"/>
              <a:ext cx="2151936" cy="424572"/>
            </a:xfrm>
            <a:custGeom>
              <a:avLst/>
              <a:gdLst/>
              <a:ahLst/>
              <a:cxnLst/>
              <a:rect l="l" t="t" r="r" b="b"/>
              <a:pathLst>
                <a:path w="2151936" h="424572" extrusionOk="0">
                  <a:moveTo>
                    <a:pt x="47969" y="0"/>
                  </a:moveTo>
                  <a:lnTo>
                    <a:pt x="2103968" y="0"/>
                  </a:lnTo>
                  <a:cubicBezTo>
                    <a:pt x="2116690" y="0"/>
                    <a:pt x="2128891" y="5054"/>
                    <a:pt x="2137887" y="14050"/>
                  </a:cubicBezTo>
                  <a:cubicBezTo>
                    <a:pt x="2146883" y="23046"/>
                    <a:pt x="2151936" y="35247"/>
                    <a:pt x="2151936" y="47969"/>
                  </a:cubicBezTo>
                  <a:lnTo>
                    <a:pt x="2151936" y="376603"/>
                  </a:lnTo>
                  <a:cubicBezTo>
                    <a:pt x="2151936" y="389325"/>
                    <a:pt x="2146883" y="401526"/>
                    <a:pt x="2137887" y="410522"/>
                  </a:cubicBezTo>
                  <a:cubicBezTo>
                    <a:pt x="2128891" y="419518"/>
                    <a:pt x="2116690" y="424572"/>
                    <a:pt x="2103968" y="424572"/>
                  </a:cubicBezTo>
                  <a:lnTo>
                    <a:pt x="47969" y="424572"/>
                  </a:lnTo>
                  <a:cubicBezTo>
                    <a:pt x="35247" y="424572"/>
                    <a:pt x="23046" y="419518"/>
                    <a:pt x="14050" y="410522"/>
                  </a:cubicBezTo>
                  <a:cubicBezTo>
                    <a:pt x="5054" y="401526"/>
                    <a:pt x="0" y="389325"/>
                    <a:pt x="0" y="376603"/>
                  </a:cubicBezTo>
                  <a:lnTo>
                    <a:pt x="0" y="47969"/>
                  </a:lnTo>
                  <a:cubicBezTo>
                    <a:pt x="0" y="35247"/>
                    <a:pt x="5054" y="23046"/>
                    <a:pt x="14050" y="14050"/>
                  </a:cubicBezTo>
                  <a:cubicBezTo>
                    <a:pt x="23046" y="5054"/>
                    <a:pt x="35247" y="0"/>
                    <a:pt x="47969"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7" name="Google Shape;509;p24">
              <a:extLst>
                <a:ext uri="{FF2B5EF4-FFF2-40B4-BE49-F238E27FC236}">
                  <a16:creationId xmlns:a16="http://schemas.microsoft.com/office/drawing/2014/main" id="{2D216E90-8B09-4F37-C919-1C9D270C9C2D}"/>
                </a:ext>
              </a:extLst>
            </p:cNvPr>
            <p:cNvSpPr txBox="1"/>
            <p:nvPr/>
          </p:nvSpPr>
          <p:spPr>
            <a:xfrm>
              <a:off x="0" y="-28575"/>
              <a:ext cx="2151936" cy="453147"/>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en-US" sz="2000" b="1">
                  <a:solidFill>
                    <a:srgbClr val="FFFAEB"/>
                  </a:solidFill>
                  <a:latin typeface="DM Sans"/>
                  <a:sym typeface="DM Sans"/>
                </a:rPr>
                <a:t>Modeling</a:t>
              </a:r>
              <a:endParaRPr sz="1800"/>
            </a:p>
          </p:txBody>
        </p:sp>
      </p:grpSp>
      <p:sp>
        <p:nvSpPr>
          <p:cNvPr id="61" name="Isosceles Triangle 60">
            <a:extLst>
              <a:ext uri="{FF2B5EF4-FFF2-40B4-BE49-F238E27FC236}">
                <a16:creationId xmlns:a16="http://schemas.microsoft.com/office/drawing/2014/main" id="{1B07E9A3-C8AA-284E-AC44-25D49CAAC6FB}"/>
              </a:ext>
            </a:extLst>
          </p:cNvPr>
          <p:cNvSpPr/>
          <p:nvPr/>
        </p:nvSpPr>
        <p:spPr>
          <a:xfrm rot="5400000">
            <a:off x="8601476" y="5746887"/>
            <a:ext cx="653143" cy="508000"/>
          </a:xfrm>
          <a:prstGeom prst="triangle">
            <a:avLst/>
          </a:prstGeom>
          <a:solidFill>
            <a:srgbClr val="E0B1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2433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Shape 463"/>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DD1E1D9B-D06C-DC64-D222-9DA5971606C8}"/>
              </a:ext>
            </a:extLst>
          </p:cNvPr>
          <p:cNvSpPr/>
          <p:nvPr/>
        </p:nvSpPr>
        <p:spPr>
          <a:xfrm>
            <a:off x="5456073" y="2867095"/>
            <a:ext cx="6373493" cy="860458"/>
          </a:xfrm>
          <a:prstGeom prst="roundRect">
            <a:avLst/>
          </a:prstGeom>
          <a:solidFill>
            <a:srgbClr val="FFFAEB"/>
          </a:solidFill>
          <a:ln w="28575">
            <a:solidFill>
              <a:srgbClr val="E0B15E"/>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rtl="0">
              <a:lnSpc>
                <a:spcPct val="115000"/>
              </a:lnSpc>
              <a:spcBef>
                <a:spcPts val="0"/>
              </a:spcBef>
              <a:spcAft>
                <a:spcPts val="0"/>
              </a:spcAft>
              <a:buClr>
                <a:schemeClr val="dk1"/>
              </a:buClr>
              <a:buSzPts val="1100"/>
              <a:buFont typeface="Arial"/>
              <a:buNone/>
            </a:pPr>
            <a:r>
              <a:rPr lang="en-US" sz="2000" b="1" dirty="0">
                <a:solidFill>
                  <a:srgbClr val="C88E26"/>
                </a:solidFill>
                <a:latin typeface="DM Sans" pitchFamily="2" charset="0"/>
                <a:ea typeface="DM Sans"/>
                <a:cs typeface="DM Sans"/>
                <a:sym typeface="DM Sans"/>
              </a:rPr>
              <a:t>Uplift Score = P</a:t>
            </a:r>
            <a:r>
              <a:rPr lang="en-US" sz="2000" b="1" baseline="-25000" dirty="0">
                <a:solidFill>
                  <a:srgbClr val="C88E26"/>
                </a:solidFill>
                <a:latin typeface="DM Sans" pitchFamily="2" charset="0"/>
                <a:ea typeface="DM Sans"/>
                <a:cs typeface="DM Sans"/>
                <a:sym typeface="DM Sans"/>
              </a:rPr>
              <a:t>TR</a:t>
            </a:r>
            <a:r>
              <a:rPr lang="en-US" sz="2000" b="1" dirty="0">
                <a:solidFill>
                  <a:srgbClr val="C88E26"/>
                </a:solidFill>
                <a:latin typeface="DM Sans" pitchFamily="2" charset="0"/>
                <a:ea typeface="DM Sans"/>
                <a:cs typeface="DM Sans"/>
                <a:sym typeface="DM Sans"/>
              </a:rPr>
              <a:t> + P</a:t>
            </a:r>
            <a:r>
              <a:rPr lang="en-US" sz="2000" b="1" baseline="-25000" dirty="0">
                <a:solidFill>
                  <a:srgbClr val="C88E26"/>
                </a:solidFill>
                <a:latin typeface="DM Sans" pitchFamily="2" charset="0"/>
                <a:ea typeface="DM Sans"/>
                <a:cs typeface="DM Sans"/>
                <a:sym typeface="DM Sans"/>
              </a:rPr>
              <a:t>CN </a:t>
            </a:r>
            <a:r>
              <a:rPr lang="en-US" sz="2000" b="1" dirty="0">
                <a:solidFill>
                  <a:srgbClr val="C88E26"/>
                </a:solidFill>
                <a:latin typeface="DM Sans" pitchFamily="2" charset="0"/>
                <a:ea typeface="DM Sans"/>
                <a:cs typeface="DM Sans"/>
                <a:sym typeface="DM Sans"/>
              </a:rPr>
              <a:t>- P</a:t>
            </a:r>
            <a:r>
              <a:rPr lang="en-US" sz="2000" b="1" baseline="-25000" dirty="0">
                <a:solidFill>
                  <a:srgbClr val="C88E26"/>
                </a:solidFill>
                <a:latin typeface="DM Sans" pitchFamily="2" charset="0"/>
                <a:ea typeface="DM Sans"/>
                <a:cs typeface="DM Sans"/>
                <a:sym typeface="DM Sans"/>
              </a:rPr>
              <a:t>TN</a:t>
            </a:r>
            <a:r>
              <a:rPr lang="en-US" sz="2000" b="1" dirty="0">
                <a:solidFill>
                  <a:srgbClr val="C88E26"/>
                </a:solidFill>
                <a:latin typeface="DM Sans" pitchFamily="2" charset="0"/>
                <a:ea typeface="DM Sans"/>
                <a:cs typeface="DM Sans"/>
                <a:sym typeface="DM Sans"/>
              </a:rPr>
              <a:t> - P</a:t>
            </a:r>
            <a:r>
              <a:rPr lang="en-US" sz="2000" b="1" baseline="-25000" dirty="0">
                <a:solidFill>
                  <a:srgbClr val="C88E26"/>
                </a:solidFill>
                <a:latin typeface="DM Sans" pitchFamily="2" charset="0"/>
                <a:ea typeface="DM Sans"/>
                <a:cs typeface="DM Sans"/>
                <a:sym typeface="DM Sans"/>
              </a:rPr>
              <a:t>CR</a:t>
            </a:r>
          </a:p>
        </p:txBody>
      </p:sp>
      <p:sp>
        <p:nvSpPr>
          <p:cNvPr id="464" name="Google Shape;464;p23"/>
          <p:cNvSpPr/>
          <p:nvPr/>
        </p:nvSpPr>
        <p:spPr>
          <a:xfrm>
            <a:off x="1541217" y="4924522"/>
            <a:ext cx="3336616" cy="2919652"/>
          </a:xfrm>
          <a:custGeom>
            <a:avLst/>
            <a:gdLst/>
            <a:ahLst/>
            <a:cxnLst/>
            <a:rect l="l" t="t" r="r" b="b"/>
            <a:pathLst>
              <a:path w="3778231" h="3443231" extrusionOk="0">
                <a:moveTo>
                  <a:pt x="3778231" y="3049712"/>
                </a:moveTo>
                <a:cubicBezTo>
                  <a:pt x="3778231" y="3279226"/>
                  <a:pt x="3698817" y="3443231"/>
                  <a:pt x="3603560" y="3443231"/>
                </a:cubicBezTo>
                <a:cubicBezTo>
                  <a:pt x="174577" y="3443231"/>
                  <a:pt x="174577" y="3443231"/>
                  <a:pt x="174577" y="3443231"/>
                </a:cubicBezTo>
                <a:cubicBezTo>
                  <a:pt x="79411" y="3443084"/>
                  <a:pt x="0" y="3279226"/>
                  <a:pt x="0" y="3049712"/>
                </a:cubicBezTo>
                <a:cubicBezTo>
                  <a:pt x="0" y="360638"/>
                  <a:pt x="0" y="360638"/>
                  <a:pt x="0" y="360638"/>
                </a:cubicBezTo>
                <a:cubicBezTo>
                  <a:pt x="0" y="164046"/>
                  <a:pt x="79411" y="0"/>
                  <a:pt x="174668" y="0"/>
                </a:cubicBezTo>
                <a:cubicBezTo>
                  <a:pt x="3603560" y="0"/>
                  <a:pt x="3603560" y="0"/>
                  <a:pt x="3603560" y="0"/>
                </a:cubicBezTo>
                <a:cubicBezTo>
                  <a:pt x="3698817" y="0"/>
                  <a:pt x="3778231" y="164046"/>
                  <a:pt x="3778231" y="360638"/>
                </a:cubicBezTo>
                <a:lnTo>
                  <a:pt x="3778231" y="3049712"/>
                </a:lnTo>
                <a:close/>
              </a:path>
            </a:pathLst>
          </a:custGeom>
          <a:solidFill>
            <a:srgbClr val="FFFFFF"/>
          </a:solidFill>
          <a:ln>
            <a:noFill/>
          </a:ln>
        </p:spPr>
        <p:txBody>
          <a:bodyPr spcFirstLastPara="1" wrap="square" lIns="91425" tIns="45700" rIns="91425" bIns="45700" anchor="t" anchorCtr="0">
            <a:noAutofit/>
          </a:bodyPr>
          <a:lstStyle/>
          <a:p>
            <a:pPr marR="0" algn="r" rtl="0" fontAlgn="b">
              <a:spcBef>
                <a:spcPts val="0"/>
              </a:spcBef>
              <a:spcAft>
                <a:spcPts val="0"/>
              </a:spcAft>
            </a:pPr>
            <a:r>
              <a:rPr lang="en-US" sz="1800" b="0" i="0" u="none" strike="noStrike">
                <a:effectLst/>
                <a:latin typeface="Arial" panose="020B0604020202020204" pitchFamily="34" charset="0"/>
              </a:rPr>
              <a:t>P</a:t>
            </a:r>
          </a:p>
        </p:txBody>
      </p:sp>
      <p:sp>
        <p:nvSpPr>
          <p:cNvPr id="465" name="Google Shape;465;p23"/>
          <p:cNvSpPr/>
          <p:nvPr/>
        </p:nvSpPr>
        <p:spPr>
          <a:xfrm>
            <a:off x="1541217" y="4924522"/>
            <a:ext cx="3336616" cy="860458"/>
          </a:xfrm>
          <a:custGeom>
            <a:avLst/>
            <a:gdLst/>
            <a:ahLst/>
            <a:cxnLst/>
            <a:rect l="l" t="t" r="r" b="b"/>
            <a:pathLst>
              <a:path w="3778231" h="974344" extrusionOk="0">
                <a:moveTo>
                  <a:pt x="3778231" y="974344"/>
                </a:moveTo>
                <a:cubicBezTo>
                  <a:pt x="3778231" y="243586"/>
                  <a:pt x="3778231" y="243586"/>
                  <a:pt x="3778231" y="243586"/>
                </a:cubicBezTo>
                <a:cubicBezTo>
                  <a:pt x="3778231" y="110744"/>
                  <a:pt x="3698817" y="0"/>
                  <a:pt x="3603560" y="0"/>
                </a:cubicBezTo>
                <a:cubicBezTo>
                  <a:pt x="174668" y="0"/>
                  <a:pt x="174668" y="0"/>
                  <a:pt x="174668" y="0"/>
                </a:cubicBezTo>
                <a:cubicBezTo>
                  <a:pt x="79411" y="0"/>
                  <a:pt x="0" y="110744"/>
                  <a:pt x="0" y="243586"/>
                </a:cubicBezTo>
                <a:cubicBezTo>
                  <a:pt x="0" y="974344"/>
                  <a:pt x="0" y="974344"/>
                  <a:pt x="0" y="974344"/>
                </a:cubicBezTo>
                <a:lnTo>
                  <a:pt x="3778231" y="974344"/>
                </a:ln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2" name="Google Shape;472;p23"/>
          <p:cNvSpPr txBox="1"/>
          <p:nvPr/>
        </p:nvSpPr>
        <p:spPr>
          <a:xfrm>
            <a:off x="1813747" y="5143006"/>
            <a:ext cx="2643300" cy="369332"/>
          </a:xfrm>
          <a:prstGeom prst="rect">
            <a:avLst/>
          </a:prstGeom>
          <a:noFill/>
          <a:ln>
            <a:noFill/>
          </a:ln>
        </p:spPr>
        <p:txBody>
          <a:bodyPr spcFirstLastPara="1" wrap="square" lIns="0" tIns="0" rIns="0" bIns="0" anchor="ctr" anchorCtr="0">
            <a:spAutoFit/>
          </a:bodyPr>
          <a:lstStyle/>
          <a:p>
            <a:pPr marL="0" marR="0" lvl="0" indent="0" algn="ctr" rtl="0">
              <a:lnSpc>
                <a:spcPct val="120021"/>
              </a:lnSpc>
              <a:spcBef>
                <a:spcPts val="0"/>
              </a:spcBef>
              <a:spcAft>
                <a:spcPts val="0"/>
              </a:spcAft>
              <a:buNone/>
            </a:pPr>
            <a:r>
              <a:rPr lang="en-US" sz="2000" b="1">
                <a:solidFill>
                  <a:srgbClr val="FFFAEB"/>
                </a:solidFill>
                <a:latin typeface="DM Sans"/>
                <a:sym typeface="DM Sans"/>
              </a:rPr>
              <a:t>Target Responders</a:t>
            </a:r>
            <a:endParaRPr sz="1050"/>
          </a:p>
        </p:txBody>
      </p:sp>
      <p:sp>
        <p:nvSpPr>
          <p:cNvPr id="474" name="Google Shape;474;p23"/>
          <p:cNvSpPr/>
          <p:nvPr/>
        </p:nvSpPr>
        <p:spPr>
          <a:xfrm>
            <a:off x="5456073" y="4924522"/>
            <a:ext cx="3336616" cy="2919650"/>
          </a:xfrm>
          <a:custGeom>
            <a:avLst/>
            <a:gdLst/>
            <a:ahLst/>
            <a:cxnLst/>
            <a:rect l="l" t="t" r="r" b="b"/>
            <a:pathLst>
              <a:path w="3778231" h="3443231" extrusionOk="0">
                <a:moveTo>
                  <a:pt x="3778231" y="3049712"/>
                </a:moveTo>
                <a:cubicBezTo>
                  <a:pt x="3778231" y="3279226"/>
                  <a:pt x="3698817" y="3443231"/>
                  <a:pt x="3603560" y="3443231"/>
                </a:cubicBezTo>
                <a:cubicBezTo>
                  <a:pt x="174577" y="3443231"/>
                  <a:pt x="174577" y="3443231"/>
                  <a:pt x="174577" y="3443231"/>
                </a:cubicBezTo>
                <a:cubicBezTo>
                  <a:pt x="79411" y="3443084"/>
                  <a:pt x="0" y="3279226"/>
                  <a:pt x="0" y="3049712"/>
                </a:cubicBezTo>
                <a:cubicBezTo>
                  <a:pt x="0" y="360638"/>
                  <a:pt x="0" y="360638"/>
                  <a:pt x="0" y="360638"/>
                </a:cubicBezTo>
                <a:cubicBezTo>
                  <a:pt x="0" y="164046"/>
                  <a:pt x="79411" y="0"/>
                  <a:pt x="174668" y="0"/>
                </a:cubicBezTo>
                <a:cubicBezTo>
                  <a:pt x="3603560" y="0"/>
                  <a:pt x="3603560" y="0"/>
                  <a:pt x="3603560" y="0"/>
                </a:cubicBezTo>
                <a:cubicBezTo>
                  <a:pt x="3698817" y="0"/>
                  <a:pt x="3778231" y="164046"/>
                  <a:pt x="3778231" y="360638"/>
                </a:cubicBezTo>
                <a:lnTo>
                  <a:pt x="3778231" y="3049712"/>
                </a:lnTo>
                <a:close/>
              </a:path>
            </a:pathLst>
          </a:custGeom>
          <a:solidFill>
            <a:srgbClr val="FFFFFF"/>
          </a:solidFill>
          <a:ln>
            <a:noFill/>
          </a:ln>
        </p:spPr>
        <p:txBody>
          <a:bodyPr spcFirstLastPara="1" wrap="square" lIns="91425" tIns="45700" rIns="91425" bIns="45700" anchor="t" anchorCtr="0">
            <a:noAutofit/>
          </a:bodyPr>
          <a:lstStyle/>
          <a:p>
            <a:pPr lvl="2"/>
            <a:endParaRPr lang="en-US" sz="1800">
              <a:latin typeface="DM Sans" pitchFamily="2" charset="77"/>
            </a:endParaRPr>
          </a:p>
          <a:p>
            <a:pPr lvl="2"/>
            <a:endParaRPr lang="en-US" sz="1800">
              <a:latin typeface="DM Sans" pitchFamily="2" charset="77"/>
            </a:endParaRPr>
          </a:p>
          <a:p>
            <a:pPr lvl="2"/>
            <a:endParaRPr lang="en-US" sz="1800">
              <a:latin typeface="DM Sans" pitchFamily="2" charset="77"/>
            </a:endParaRPr>
          </a:p>
          <a:p>
            <a:pPr lvl="2"/>
            <a:endParaRPr lang="en-US" sz="1800">
              <a:latin typeface="DM Sans" pitchFamily="2" charset="77"/>
            </a:endParaRPr>
          </a:p>
          <a:p>
            <a:pPr lvl="2" algn="ctr"/>
            <a:r>
              <a:rPr lang="en-US" sz="1800">
                <a:latin typeface="DM Sans" pitchFamily="2" charset="77"/>
              </a:rPr>
              <a:t>P</a:t>
            </a:r>
            <a:r>
              <a:rPr lang="en-US" sz="1800" baseline="-25000">
                <a:latin typeface="DM Sans" pitchFamily="2" charset="77"/>
              </a:rPr>
              <a:t>TR</a:t>
            </a:r>
            <a:r>
              <a:rPr lang="en-US" sz="1800">
                <a:latin typeface="DM Sans" pitchFamily="2" charset="77"/>
              </a:rPr>
              <a:t> = 1.5%</a:t>
            </a:r>
          </a:p>
          <a:p>
            <a:pPr lvl="2" algn="ctr"/>
            <a:r>
              <a:rPr lang="en-US" sz="1800" b="1">
                <a:solidFill>
                  <a:srgbClr val="63BE7B"/>
                </a:solidFill>
                <a:latin typeface="DM Sans" pitchFamily="2" charset="77"/>
              </a:rPr>
              <a:t>P</a:t>
            </a:r>
            <a:r>
              <a:rPr lang="en-US" sz="1800" b="1" baseline="-25000">
                <a:solidFill>
                  <a:srgbClr val="63BE7B"/>
                </a:solidFill>
                <a:latin typeface="DM Sans" pitchFamily="2" charset="77"/>
              </a:rPr>
              <a:t>CN</a:t>
            </a:r>
            <a:r>
              <a:rPr lang="en-US" sz="1800" b="1">
                <a:solidFill>
                  <a:srgbClr val="63BE7B"/>
                </a:solidFill>
                <a:latin typeface="DM Sans" pitchFamily="2" charset="77"/>
              </a:rPr>
              <a:t> = 65.3%</a:t>
            </a:r>
          </a:p>
          <a:p>
            <a:pPr lvl="2" algn="ctr"/>
            <a:r>
              <a:rPr lang="en-US" sz="1800">
                <a:latin typeface="DM Sans" pitchFamily="2" charset="77"/>
              </a:rPr>
              <a:t>P</a:t>
            </a:r>
            <a:r>
              <a:rPr lang="en-US" sz="1800" baseline="-25000">
                <a:latin typeface="DM Sans" pitchFamily="2" charset="77"/>
              </a:rPr>
              <a:t>TN </a:t>
            </a:r>
            <a:r>
              <a:rPr lang="en-US" sz="1800">
                <a:latin typeface="DM Sans" pitchFamily="2" charset="77"/>
              </a:rPr>
              <a:t> = 32.6%</a:t>
            </a:r>
          </a:p>
          <a:p>
            <a:pPr lvl="2" algn="ctr"/>
            <a:r>
              <a:rPr lang="en-US" sz="1800">
                <a:latin typeface="DM Sans" pitchFamily="2" charset="77"/>
              </a:rPr>
              <a:t>P</a:t>
            </a:r>
            <a:r>
              <a:rPr lang="en-US" sz="1800" baseline="-25000">
                <a:latin typeface="DM Sans" pitchFamily="2" charset="77"/>
              </a:rPr>
              <a:t>CR</a:t>
            </a:r>
            <a:r>
              <a:rPr lang="en-US" sz="1800">
                <a:latin typeface="DM Sans" pitchFamily="2" charset="77"/>
              </a:rPr>
              <a:t> = 0.4%</a:t>
            </a:r>
          </a:p>
          <a:p>
            <a:pPr lvl="2"/>
            <a:endParaRPr lang="en-US" sz="1800">
              <a:latin typeface="DM Sans" pitchFamily="2" charset="77"/>
            </a:endParaRPr>
          </a:p>
        </p:txBody>
      </p:sp>
      <p:sp>
        <p:nvSpPr>
          <p:cNvPr id="475" name="Google Shape;475;p23"/>
          <p:cNvSpPr/>
          <p:nvPr/>
        </p:nvSpPr>
        <p:spPr>
          <a:xfrm>
            <a:off x="5456073" y="4924522"/>
            <a:ext cx="3336616" cy="860458"/>
          </a:xfrm>
          <a:custGeom>
            <a:avLst/>
            <a:gdLst/>
            <a:ahLst/>
            <a:cxnLst/>
            <a:rect l="l" t="t" r="r" b="b"/>
            <a:pathLst>
              <a:path w="3778231" h="974344" extrusionOk="0">
                <a:moveTo>
                  <a:pt x="3778231" y="974344"/>
                </a:moveTo>
                <a:cubicBezTo>
                  <a:pt x="3778231" y="243586"/>
                  <a:pt x="3778231" y="243586"/>
                  <a:pt x="3778231" y="243586"/>
                </a:cubicBezTo>
                <a:cubicBezTo>
                  <a:pt x="3778231" y="110744"/>
                  <a:pt x="3698817" y="0"/>
                  <a:pt x="3603560" y="0"/>
                </a:cubicBezTo>
                <a:cubicBezTo>
                  <a:pt x="174668" y="0"/>
                  <a:pt x="174668" y="0"/>
                  <a:pt x="174668" y="0"/>
                </a:cubicBezTo>
                <a:cubicBezTo>
                  <a:pt x="79411" y="0"/>
                  <a:pt x="0" y="110744"/>
                  <a:pt x="0" y="243586"/>
                </a:cubicBezTo>
                <a:cubicBezTo>
                  <a:pt x="0" y="974344"/>
                  <a:pt x="0" y="974344"/>
                  <a:pt x="0" y="974344"/>
                </a:cubicBezTo>
                <a:lnTo>
                  <a:pt x="3778231" y="974344"/>
                </a:ln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6" name="Google Shape;476;p23"/>
          <p:cNvSpPr txBox="1"/>
          <p:nvPr/>
        </p:nvSpPr>
        <p:spPr>
          <a:xfrm>
            <a:off x="5802731" y="4985419"/>
            <a:ext cx="2643300" cy="738664"/>
          </a:xfrm>
          <a:prstGeom prst="rect">
            <a:avLst/>
          </a:prstGeom>
          <a:noFill/>
          <a:ln>
            <a:noFill/>
          </a:ln>
        </p:spPr>
        <p:txBody>
          <a:bodyPr spcFirstLastPara="1" wrap="square" lIns="0" tIns="0" rIns="0" bIns="0" anchor="t" anchorCtr="0">
            <a:spAutoFit/>
          </a:bodyPr>
          <a:lstStyle/>
          <a:p>
            <a:pPr marL="0" marR="0" lvl="0" indent="0" algn="ctr" rtl="0">
              <a:lnSpc>
                <a:spcPct val="120021"/>
              </a:lnSpc>
              <a:spcBef>
                <a:spcPts val="0"/>
              </a:spcBef>
              <a:spcAft>
                <a:spcPts val="0"/>
              </a:spcAft>
              <a:buNone/>
            </a:pPr>
            <a:r>
              <a:rPr lang="en-US" sz="2000" b="1">
                <a:solidFill>
                  <a:srgbClr val="FFFAEB"/>
                </a:solidFill>
                <a:latin typeface="DM Sans"/>
                <a:ea typeface="DM Sans"/>
                <a:cs typeface="DM Sans"/>
                <a:sym typeface="DM Sans"/>
              </a:rPr>
              <a:t>Control Non-Responders</a:t>
            </a:r>
            <a:endParaRPr sz="1050"/>
          </a:p>
        </p:txBody>
      </p:sp>
      <p:sp>
        <p:nvSpPr>
          <p:cNvPr id="477" name="Google Shape;477;p23"/>
          <p:cNvSpPr/>
          <p:nvPr/>
        </p:nvSpPr>
        <p:spPr>
          <a:xfrm>
            <a:off x="9186266" y="4924522"/>
            <a:ext cx="3336616" cy="2919650"/>
          </a:xfrm>
          <a:custGeom>
            <a:avLst/>
            <a:gdLst/>
            <a:ahLst/>
            <a:cxnLst/>
            <a:rect l="l" t="t" r="r" b="b"/>
            <a:pathLst>
              <a:path w="3778231" h="3443231" extrusionOk="0">
                <a:moveTo>
                  <a:pt x="3778231" y="3049712"/>
                </a:moveTo>
                <a:cubicBezTo>
                  <a:pt x="3778231" y="3279226"/>
                  <a:pt x="3698817" y="3443231"/>
                  <a:pt x="3603560" y="3443231"/>
                </a:cubicBezTo>
                <a:cubicBezTo>
                  <a:pt x="174577" y="3443231"/>
                  <a:pt x="174577" y="3443231"/>
                  <a:pt x="174577" y="3443231"/>
                </a:cubicBezTo>
                <a:cubicBezTo>
                  <a:pt x="79411" y="3443084"/>
                  <a:pt x="0" y="3279226"/>
                  <a:pt x="0" y="3049712"/>
                </a:cubicBezTo>
                <a:cubicBezTo>
                  <a:pt x="0" y="360638"/>
                  <a:pt x="0" y="360638"/>
                  <a:pt x="0" y="360638"/>
                </a:cubicBezTo>
                <a:cubicBezTo>
                  <a:pt x="0" y="164046"/>
                  <a:pt x="79411" y="0"/>
                  <a:pt x="174668" y="0"/>
                </a:cubicBezTo>
                <a:cubicBezTo>
                  <a:pt x="3603560" y="0"/>
                  <a:pt x="3603560" y="0"/>
                  <a:pt x="3603560" y="0"/>
                </a:cubicBezTo>
                <a:cubicBezTo>
                  <a:pt x="3698817" y="0"/>
                  <a:pt x="3778231" y="164046"/>
                  <a:pt x="3778231" y="360638"/>
                </a:cubicBezTo>
                <a:lnTo>
                  <a:pt x="3778231" y="3049712"/>
                </a:lnTo>
                <a:close/>
              </a:path>
            </a:pathLst>
          </a:custGeom>
          <a:solidFill>
            <a:srgbClr val="FFFFFF"/>
          </a:solidFill>
          <a:ln>
            <a:noFill/>
          </a:ln>
        </p:spPr>
        <p:txBody>
          <a:bodyPr spcFirstLastPara="1" wrap="square" lIns="91425" tIns="45700" rIns="91425" bIns="45700" anchor="t" anchorCtr="0">
            <a:noAutofit/>
          </a:bodyPr>
          <a:lstStyle/>
          <a:p>
            <a:endParaRPr lang="en-US" sz="1800" dirty="0">
              <a:latin typeface="DM Sans" pitchFamily="2" charset="77"/>
            </a:endParaRPr>
          </a:p>
          <a:p>
            <a:endParaRPr lang="en-US" sz="1800" dirty="0">
              <a:latin typeface="DM Sans" pitchFamily="2" charset="77"/>
            </a:endParaRPr>
          </a:p>
          <a:p>
            <a:endParaRPr lang="en-US" sz="1800" dirty="0">
              <a:latin typeface="DM Sans" pitchFamily="2" charset="77"/>
            </a:endParaRPr>
          </a:p>
          <a:p>
            <a:endParaRPr lang="en-US" sz="1800" dirty="0">
              <a:latin typeface="DM Sans" pitchFamily="2" charset="77"/>
            </a:endParaRPr>
          </a:p>
          <a:p>
            <a:pPr algn="ctr"/>
            <a:r>
              <a:rPr lang="en-US" sz="1800" dirty="0">
                <a:latin typeface="DM Sans" pitchFamily="2" charset="77"/>
              </a:rPr>
              <a:t>P</a:t>
            </a:r>
            <a:r>
              <a:rPr lang="en-US" sz="1800" baseline="-25000" dirty="0">
                <a:latin typeface="DM Sans" pitchFamily="2" charset="77"/>
              </a:rPr>
              <a:t>TR</a:t>
            </a:r>
            <a:r>
              <a:rPr lang="en-US" sz="1800" dirty="0">
                <a:latin typeface="DM Sans" pitchFamily="2" charset="77"/>
              </a:rPr>
              <a:t> = 9.1%</a:t>
            </a:r>
          </a:p>
          <a:p>
            <a:pPr algn="ctr"/>
            <a:r>
              <a:rPr lang="en-US" sz="1800" dirty="0">
                <a:latin typeface="DM Sans" pitchFamily="2" charset="77"/>
              </a:rPr>
              <a:t>P</a:t>
            </a:r>
            <a:r>
              <a:rPr lang="en-US" sz="1800" baseline="-25000" dirty="0">
                <a:latin typeface="DM Sans" pitchFamily="2" charset="77"/>
              </a:rPr>
              <a:t>CN</a:t>
            </a:r>
            <a:r>
              <a:rPr lang="en-US" sz="1800" dirty="0">
                <a:latin typeface="DM Sans" pitchFamily="2" charset="77"/>
              </a:rPr>
              <a:t> = 4.3%</a:t>
            </a:r>
          </a:p>
          <a:p>
            <a:pPr algn="ctr"/>
            <a:r>
              <a:rPr lang="en-US" sz="1800" b="1" dirty="0">
                <a:solidFill>
                  <a:srgbClr val="F8696B"/>
                </a:solidFill>
                <a:latin typeface="DM Sans" pitchFamily="2" charset="77"/>
              </a:rPr>
              <a:t>P</a:t>
            </a:r>
            <a:r>
              <a:rPr lang="en-US" sz="1800" b="1" baseline="-25000" dirty="0">
                <a:solidFill>
                  <a:srgbClr val="F8696B"/>
                </a:solidFill>
                <a:latin typeface="DM Sans" pitchFamily="2" charset="77"/>
              </a:rPr>
              <a:t>TN </a:t>
            </a:r>
            <a:r>
              <a:rPr lang="en-US" sz="1800" b="1" dirty="0">
                <a:solidFill>
                  <a:srgbClr val="F8696B"/>
                </a:solidFill>
                <a:latin typeface="DM Sans" pitchFamily="2" charset="77"/>
              </a:rPr>
              <a:t> = 80.7%</a:t>
            </a:r>
          </a:p>
          <a:p>
            <a:pPr algn="ctr"/>
            <a:r>
              <a:rPr lang="en-US" sz="1800" dirty="0">
                <a:latin typeface="DM Sans" pitchFamily="2" charset="77"/>
              </a:rPr>
              <a:t>P</a:t>
            </a:r>
            <a:r>
              <a:rPr lang="en-US" sz="1800" baseline="-25000" dirty="0">
                <a:latin typeface="DM Sans" pitchFamily="2" charset="77"/>
              </a:rPr>
              <a:t>CR</a:t>
            </a:r>
            <a:r>
              <a:rPr lang="en-US" sz="1800" dirty="0">
                <a:latin typeface="DM Sans" pitchFamily="2" charset="77"/>
              </a:rPr>
              <a:t> = 5.7%</a:t>
            </a:r>
          </a:p>
        </p:txBody>
      </p:sp>
      <p:sp>
        <p:nvSpPr>
          <p:cNvPr id="478" name="Google Shape;478;p23"/>
          <p:cNvSpPr/>
          <p:nvPr/>
        </p:nvSpPr>
        <p:spPr>
          <a:xfrm>
            <a:off x="9186266" y="4924522"/>
            <a:ext cx="3336616" cy="860458"/>
          </a:xfrm>
          <a:custGeom>
            <a:avLst/>
            <a:gdLst/>
            <a:ahLst/>
            <a:cxnLst/>
            <a:rect l="l" t="t" r="r" b="b"/>
            <a:pathLst>
              <a:path w="3778231" h="974344" extrusionOk="0">
                <a:moveTo>
                  <a:pt x="3778231" y="974344"/>
                </a:moveTo>
                <a:cubicBezTo>
                  <a:pt x="3778231" y="243586"/>
                  <a:pt x="3778231" y="243586"/>
                  <a:pt x="3778231" y="243586"/>
                </a:cubicBezTo>
                <a:cubicBezTo>
                  <a:pt x="3778231" y="110744"/>
                  <a:pt x="3698817" y="0"/>
                  <a:pt x="3603560" y="0"/>
                </a:cubicBezTo>
                <a:cubicBezTo>
                  <a:pt x="174668" y="0"/>
                  <a:pt x="174668" y="0"/>
                  <a:pt x="174668" y="0"/>
                </a:cubicBezTo>
                <a:cubicBezTo>
                  <a:pt x="79411" y="0"/>
                  <a:pt x="0" y="110744"/>
                  <a:pt x="0" y="243586"/>
                </a:cubicBezTo>
                <a:cubicBezTo>
                  <a:pt x="0" y="974344"/>
                  <a:pt x="0" y="974344"/>
                  <a:pt x="0" y="974344"/>
                </a:cubicBezTo>
                <a:lnTo>
                  <a:pt x="3778231" y="974344"/>
                </a:ln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9" name="Google Shape;479;p23"/>
          <p:cNvSpPr txBox="1"/>
          <p:nvPr/>
        </p:nvSpPr>
        <p:spPr>
          <a:xfrm>
            <a:off x="9532924" y="4985419"/>
            <a:ext cx="2643300" cy="738664"/>
          </a:xfrm>
          <a:prstGeom prst="rect">
            <a:avLst/>
          </a:prstGeom>
          <a:noFill/>
          <a:ln>
            <a:noFill/>
          </a:ln>
        </p:spPr>
        <p:txBody>
          <a:bodyPr spcFirstLastPara="1" wrap="square" lIns="0" tIns="0" rIns="0" bIns="0" anchor="t" anchorCtr="0">
            <a:spAutoFit/>
          </a:bodyPr>
          <a:lstStyle/>
          <a:p>
            <a:pPr marL="0" marR="0" lvl="0" indent="0" algn="ctr" rtl="0">
              <a:lnSpc>
                <a:spcPct val="120021"/>
              </a:lnSpc>
              <a:spcBef>
                <a:spcPts val="0"/>
              </a:spcBef>
              <a:spcAft>
                <a:spcPts val="0"/>
              </a:spcAft>
              <a:buNone/>
            </a:pPr>
            <a:r>
              <a:rPr lang="en-US" sz="2000" b="1">
                <a:solidFill>
                  <a:srgbClr val="FFFAEB"/>
                </a:solidFill>
                <a:latin typeface="DM Sans"/>
                <a:ea typeface="DM Sans"/>
                <a:cs typeface="DM Sans"/>
                <a:sym typeface="DM Sans"/>
              </a:rPr>
              <a:t>Treatment Non-Responders</a:t>
            </a:r>
            <a:endParaRPr sz="2000"/>
          </a:p>
        </p:txBody>
      </p:sp>
      <p:sp>
        <p:nvSpPr>
          <p:cNvPr id="3" name="TextBox 2">
            <a:extLst>
              <a:ext uri="{FF2B5EF4-FFF2-40B4-BE49-F238E27FC236}">
                <a16:creationId xmlns:a16="http://schemas.microsoft.com/office/drawing/2014/main" id="{9D5464E7-208E-C4B0-FF3E-9F22FDC1C777}"/>
              </a:ext>
            </a:extLst>
          </p:cNvPr>
          <p:cNvSpPr txBox="1"/>
          <p:nvPr/>
        </p:nvSpPr>
        <p:spPr>
          <a:xfrm>
            <a:off x="1123478" y="730495"/>
            <a:ext cx="9144000" cy="365678"/>
          </a:xfrm>
          <a:prstGeom prst="rect">
            <a:avLst/>
          </a:prstGeom>
          <a:noFill/>
        </p:spPr>
        <p:txBody>
          <a:bodyPr wrap="square">
            <a:spAutoFit/>
          </a:bodyPr>
          <a:lstStyle/>
          <a:p>
            <a:pPr marL="0" lvl="0" indent="0" algn="ctr" rtl="0">
              <a:lnSpc>
                <a:spcPct val="140010"/>
              </a:lnSpc>
              <a:spcBef>
                <a:spcPts val="0"/>
              </a:spcBef>
              <a:spcAft>
                <a:spcPts val="0"/>
              </a:spcAft>
              <a:buNone/>
            </a:pPr>
            <a:r>
              <a:rPr lang="en-US" sz="1400">
                <a:solidFill>
                  <a:schemeClr val="lt1"/>
                </a:solidFill>
                <a:latin typeface="Bodoni"/>
                <a:ea typeface="Bodoni"/>
                <a:cs typeface="Bodoni"/>
                <a:sym typeface="Bodoni"/>
              </a:rPr>
              <a:t>Calculating uplift scores</a:t>
            </a:r>
          </a:p>
        </p:txBody>
      </p:sp>
      <p:sp>
        <p:nvSpPr>
          <p:cNvPr id="4" name="Google Shape;477;p23">
            <a:extLst>
              <a:ext uri="{FF2B5EF4-FFF2-40B4-BE49-F238E27FC236}">
                <a16:creationId xmlns:a16="http://schemas.microsoft.com/office/drawing/2014/main" id="{16700174-1F13-FD9F-B028-20A94AD3F10D}"/>
              </a:ext>
            </a:extLst>
          </p:cNvPr>
          <p:cNvSpPr/>
          <p:nvPr/>
        </p:nvSpPr>
        <p:spPr>
          <a:xfrm>
            <a:off x="12947344" y="4924522"/>
            <a:ext cx="3336616" cy="2883189"/>
          </a:xfrm>
          <a:custGeom>
            <a:avLst/>
            <a:gdLst/>
            <a:ahLst/>
            <a:cxnLst/>
            <a:rect l="l" t="t" r="r" b="b"/>
            <a:pathLst>
              <a:path w="3778231" h="3443231" extrusionOk="0">
                <a:moveTo>
                  <a:pt x="3778231" y="3049712"/>
                </a:moveTo>
                <a:cubicBezTo>
                  <a:pt x="3778231" y="3279226"/>
                  <a:pt x="3698817" y="3443231"/>
                  <a:pt x="3603560" y="3443231"/>
                </a:cubicBezTo>
                <a:cubicBezTo>
                  <a:pt x="174577" y="3443231"/>
                  <a:pt x="174577" y="3443231"/>
                  <a:pt x="174577" y="3443231"/>
                </a:cubicBezTo>
                <a:cubicBezTo>
                  <a:pt x="79411" y="3443084"/>
                  <a:pt x="0" y="3279226"/>
                  <a:pt x="0" y="3049712"/>
                </a:cubicBezTo>
                <a:cubicBezTo>
                  <a:pt x="0" y="360638"/>
                  <a:pt x="0" y="360638"/>
                  <a:pt x="0" y="360638"/>
                </a:cubicBezTo>
                <a:cubicBezTo>
                  <a:pt x="0" y="164046"/>
                  <a:pt x="79411" y="0"/>
                  <a:pt x="174668" y="0"/>
                </a:cubicBezTo>
                <a:cubicBezTo>
                  <a:pt x="3603560" y="0"/>
                  <a:pt x="3603560" y="0"/>
                  <a:pt x="3603560" y="0"/>
                </a:cubicBezTo>
                <a:cubicBezTo>
                  <a:pt x="3698817" y="0"/>
                  <a:pt x="3778231" y="164046"/>
                  <a:pt x="3778231" y="360638"/>
                </a:cubicBezTo>
                <a:lnTo>
                  <a:pt x="3778231" y="3049712"/>
                </a:lnTo>
                <a:close/>
              </a:path>
            </a:pathLst>
          </a:custGeom>
          <a:solidFill>
            <a:srgbClr val="FFFFFF"/>
          </a:solidFill>
          <a:ln>
            <a:noFill/>
          </a:ln>
        </p:spPr>
        <p:txBody>
          <a:bodyPr spcFirstLastPara="1" wrap="square" lIns="91425" tIns="45700" rIns="91425" bIns="45700" anchor="t" anchorCtr="0">
            <a:noAutofit/>
          </a:bodyPr>
          <a:lstStyle/>
          <a:p>
            <a:endParaRPr lang="en-US" sz="1800" dirty="0">
              <a:latin typeface="DM Sans" pitchFamily="2" charset="77"/>
            </a:endParaRPr>
          </a:p>
          <a:p>
            <a:endParaRPr lang="en-US" sz="1800" dirty="0">
              <a:latin typeface="DM Sans" pitchFamily="2" charset="77"/>
            </a:endParaRPr>
          </a:p>
          <a:p>
            <a:endParaRPr lang="en-US" sz="1800" dirty="0">
              <a:latin typeface="DM Sans" pitchFamily="2" charset="77"/>
            </a:endParaRPr>
          </a:p>
          <a:p>
            <a:endParaRPr lang="en-US" sz="1800" dirty="0">
              <a:latin typeface="DM Sans" pitchFamily="2" charset="77"/>
            </a:endParaRPr>
          </a:p>
          <a:p>
            <a:pPr algn="ctr"/>
            <a:r>
              <a:rPr lang="en-US" sz="1800" dirty="0">
                <a:latin typeface="DM Sans" pitchFamily="2" charset="77"/>
              </a:rPr>
              <a:t>P</a:t>
            </a:r>
            <a:r>
              <a:rPr lang="en-US" sz="1800" baseline="-25000" dirty="0">
                <a:latin typeface="DM Sans" pitchFamily="2" charset="77"/>
              </a:rPr>
              <a:t>TR</a:t>
            </a:r>
            <a:r>
              <a:rPr lang="en-US" sz="1800" dirty="0">
                <a:latin typeface="DM Sans" pitchFamily="2" charset="77"/>
              </a:rPr>
              <a:t> = 1.2%</a:t>
            </a:r>
          </a:p>
          <a:p>
            <a:pPr algn="ctr"/>
            <a:r>
              <a:rPr lang="en-US" sz="1800" dirty="0">
                <a:latin typeface="DM Sans" pitchFamily="2" charset="77"/>
              </a:rPr>
              <a:t>P</a:t>
            </a:r>
            <a:r>
              <a:rPr lang="en-US" sz="1800" baseline="-25000" dirty="0">
                <a:latin typeface="DM Sans" pitchFamily="2" charset="77"/>
              </a:rPr>
              <a:t>CN</a:t>
            </a:r>
            <a:r>
              <a:rPr lang="en-US" sz="1800" dirty="0">
                <a:latin typeface="DM Sans" pitchFamily="2" charset="77"/>
              </a:rPr>
              <a:t> = 6.8%</a:t>
            </a:r>
          </a:p>
          <a:p>
            <a:pPr algn="ctr"/>
            <a:r>
              <a:rPr lang="en-US" sz="1800" dirty="0">
                <a:latin typeface="DM Sans" pitchFamily="2" charset="77"/>
              </a:rPr>
              <a:t>P</a:t>
            </a:r>
            <a:r>
              <a:rPr lang="en-US" sz="1800" baseline="-25000" dirty="0">
                <a:latin typeface="DM Sans" pitchFamily="2" charset="77"/>
              </a:rPr>
              <a:t>TN</a:t>
            </a:r>
            <a:r>
              <a:rPr lang="en-US" sz="1800" dirty="0">
                <a:latin typeface="DM Sans" pitchFamily="2" charset="77"/>
              </a:rPr>
              <a:t>  = 19%</a:t>
            </a:r>
          </a:p>
          <a:p>
            <a:pPr algn="ctr"/>
            <a:r>
              <a:rPr lang="en-US" sz="1800" b="1" dirty="0">
                <a:solidFill>
                  <a:srgbClr val="F8696B"/>
                </a:solidFill>
                <a:latin typeface="DM Sans" pitchFamily="2" charset="77"/>
              </a:rPr>
              <a:t>P</a:t>
            </a:r>
            <a:r>
              <a:rPr lang="en-US" sz="1800" b="1" baseline="-25000" dirty="0">
                <a:solidFill>
                  <a:srgbClr val="F8696B"/>
                </a:solidFill>
                <a:latin typeface="DM Sans" pitchFamily="2" charset="77"/>
              </a:rPr>
              <a:t>CR</a:t>
            </a:r>
            <a:r>
              <a:rPr lang="en-US" sz="1800" b="1" dirty="0">
                <a:solidFill>
                  <a:srgbClr val="F8696B"/>
                </a:solidFill>
                <a:latin typeface="DM Sans" pitchFamily="2" charset="77"/>
              </a:rPr>
              <a:t> = 72.8%</a:t>
            </a:r>
          </a:p>
        </p:txBody>
      </p:sp>
      <p:sp>
        <p:nvSpPr>
          <p:cNvPr id="5" name="Google Shape;478;p23">
            <a:extLst>
              <a:ext uri="{FF2B5EF4-FFF2-40B4-BE49-F238E27FC236}">
                <a16:creationId xmlns:a16="http://schemas.microsoft.com/office/drawing/2014/main" id="{A3B3B6DF-691C-2891-CE63-F83035D0E063}"/>
              </a:ext>
            </a:extLst>
          </p:cNvPr>
          <p:cNvSpPr/>
          <p:nvPr/>
        </p:nvSpPr>
        <p:spPr>
          <a:xfrm>
            <a:off x="12947344" y="4924522"/>
            <a:ext cx="3336616" cy="860458"/>
          </a:xfrm>
          <a:custGeom>
            <a:avLst/>
            <a:gdLst/>
            <a:ahLst/>
            <a:cxnLst/>
            <a:rect l="l" t="t" r="r" b="b"/>
            <a:pathLst>
              <a:path w="3778231" h="974344" extrusionOk="0">
                <a:moveTo>
                  <a:pt x="3778231" y="974344"/>
                </a:moveTo>
                <a:cubicBezTo>
                  <a:pt x="3778231" y="243586"/>
                  <a:pt x="3778231" y="243586"/>
                  <a:pt x="3778231" y="243586"/>
                </a:cubicBezTo>
                <a:cubicBezTo>
                  <a:pt x="3778231" y="110744"/>
                  <a:pt x="3698817" y="0"/>
                  <a:pt x="3603560" y="0"/>
                </a:cubicBezTo>
                <a:cubicBezTo>
                  <a:pt x="174668" y="0"/>
                  <a:pt x="174668" y="0"/>
                  <a:pt x="174668" y="0"/>
                </a:cubicBezTo>
                <a:cubicBezTo>
                  <a:pt x="79411" y="0"/>
                  <a:pt x="0" y="110744"/>
                  <a:pt x="0" y="243586"/>
                </a:cubicBezTo>
                <a:cubicBezTo>
                  <a:pt x="0" y="974344"/>
                  <a:pt x="0" y="974344"/>
                  <a:pt x="0" y="974344"/>
                </a:cubicBezTo>
                <a:lnTo>
                  <a:pt x="3778231" y="974344"/>
                </a:lnTo>
                <a:close/>
              </a:path>
            </a:pathLst>
          </a:custGeom>
          <a:solidFill>
            <a:srgbClr val="E0B15E"/>
          </a:solidFill>
          <a:ln>
            <a:noFill/>
          </a:ln>
        </p:spPr>
        <p:txBody>
          <a:bodyPr spcFirstLastPara="1" wrap="square" lIns="91425" tIns="45700" rIns="91425" bIns="45700" anchor="ctr" anchorCtr="0">
            <a:noAutofit/>
          </a:bodyPr>
          <a:lstStyle/>
          <a:p>
            <a:pPr marL="0" marR="0" lvl="0" indent="0" algn="ctr" rtl="0">
              <a:lnSpc>
                <a:spcPct val="120021"/>
              </a:lnSpc>
              <a:spcBef>
                <a:spcPts val="0"/>
              </a:spcBef>
              <a:spcAft>
                <a:spcPts val="0"/>
              </a:spcAft>
              <a:buNone/>
            </a:pPr>
            <a:r>
              <a:rPr lang="en-US" sz="2000" b="1">
                <a:solidFill>
                  <a:srgbClr val="FFFAEB"/>
                </a:solidFill>
                <a:latin typeface="DM Sans"/>
                <a:ea typeface="DM Sans"/>
                <a:cs typeface="DM Sans"/>
                <a:sym typeface="DM Sans"/>
              </a:rPr>
              <a:t>Control Responders</a:t>
            </a:r>
            <a:endParaRPr lang="en-US" sz="2000"/>
          </a:p>
        </p:txBody>
      </p:sp>
      <p:grpSp>
        <p:nvGrpSpPr>
          <p:cNvPr id="2" name="Google Shape;179;p16">
            <a:extLst>
              <a:ext uri="{FF2B5EF4-FFF2-40B4-BE49-F238E27FC236}">
                <a16:creationId xmlns:a16="http://schemas.microsoft.com/office/drawing/2014/main" id="{30CF4321-B8AE-7271-854B-D18046521C22}"/>
              </a:ext>
            </a:extLst>
          </p:cNvPr>
          <p:cNvGrpSpPr/>
          <p:nvPr/>
        </p:nvGrpSpPr>
        <p:grpSpPr>
          <a:xfrm>
            <a:off x="-5364261" y="-4345296"/>
            <a:ext cx="8477667" cy="8477667"/>
            <a:chOff x="0" y="0"/>
            <a:chExt cx="812800" cy="812800"/>
          </a:xfrm>
        </p:grpSpPr>
        <p:sp>
          <p:nvSpPr>
            <p:cNvPr id="6" name="Google Shape;180;p16">
              <a:extLst>
                <a:ext uri="{FF2B5EF4-FFF2-40B4-BE49-F238E27FC236}">
                  <a16:creationId xmlns:a16="http://schemas.microsoft.com/office/drawing/2014/main" id="{63C366B6-0ABA-49C1-5CBA-E8E46717AB9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181;p16">
              <a:extLst>
                <a:ext uri="{FF2B5EF4-FFF2-40B4-BE49-F238E27FC236}">
                  <a16:creationId xmlns:a16="http://schemas.microsoft.com/office/drawing/2014/main" id="{67F8BB7A-BE02-0709-6319-D0B1BF5B4B5F}"/>
                </a:ext>
              </a:extLst>
            </p:cNvPr>
            <p:cNvSpPr txBox="1"/>
            <p:nvPr/>
          </p:nvSpPr>
          <p:spPr>
            <a:xfrm>
              <a:off x="76200" y="47625"/>
              <a:ext cx="660300" cy="689100"/>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sp>
        <p:nvSpPr>
          <p:cNvPr id="8" name="Google Shape;204;p16">
            <a:extLst>
              <a:ext uri="{FF2B5EF4-FFF2-40B4-BE49-F238E27FC236}">
                <a16:creationId xmlns:a16="http://schemas.microsoft.com/office/drawing/2014/main" id="{B269B575-D711-3092-4519-5707FBB5BADB}"/>
              </a:ext>
            </a:extLst>
          </p:cNvPr>
          <p:cNvSpPr txBox="1"/>
          <p:nvPr/>
        </p:nvSpPr>
        <p:spPr>
          <a:xfrm>
            <a:off x="2117556" y="1096173"/>
            <a:ext cx="12195344" cy="1269000"/>
          </a:xfrm>
          <a:prstGeom prst="rect">
            <a:avLst/>
          </a:prstGeom>
          <a:solidFill>
            <a:srgbClr val="E0B15E"/>
          </a:solidFill>
          <a:ln>
            <a:noFill/>
          </a:ln>
        </p:spPr>
        <p:txBody>
          <a:bodyPr spcFirstLastPara="1" wrap="square" lIns="50800" tIns="50800" rIns="50800" bIns="50800" anchor="ctr" anchorCtr="0">
            <a:noAutofit/>
          </a:bodyPr>
          <a:lstStyle/>
          <a:p>
            <a:pPr marL="0" lvl="0" indent="0" algn="ctr" rtl="0">
              <a:lnSpc>
                <a:spcPct val="140010"/>
              </a:lnSpc>
              <a:spcBef>
                <a:spcPts val="0"/>
              </a:spcBef>
              <a:spcAft>
                <a:spcPts val="0"/>
              </a:spcAft>
              <a:buNone/>
            </a:pPr>
            <a:r>
              <a:rPr lang="en-US" sz="3600" dirty="0">
                <a:solidFill>
                  <a:schemeClr val="lt1"/>
                </a:solidFill>
                <a:latin typeface="DM Sans Medium" pitchFamily="2" charset="0"/>
                <a:ea typeface="Bodoni"/>
                <a:cs typeface="Bodoni"/>
                <a:sym typeface="Bodoni"/>
              </a:rPr>
              <a:t>EXAMPLES OF CALCULATION OF UPLIFT SCORES</a:t>
            </a:r>
          </a:p>
        </p:txBody>
      </p:sp>
      <p:grpSp>
        <p:nvGrpSpPr>
          <p:cNvPr id="9" name="Google Shape;182;p16">
            <a:extLst>
              <a:ext uri="{FF2B5EF4-FFF2-40B4-BE49-F238E27FC236}">
                <a16:creationId xmlns:a16="http://schemas.microsoft.com/office/drawing/2014/main" id="{CE3E1988-A3FC-2D4D-4515-F6625AFF1F26}"/>
              </a:ext>
            </a:extLst>
          </p:cNvPr>
          <p:cNvGrpSpPr/>
          <p:nvPr/>
        </p:nvGrpSpPr>
        <p:grpSpPr>
          <a:xfrm>
            <a:off x="15788409" y="7671603"/>
            <a:ext cx="3616066" cy="3616066"/>
            <a:chOff x="0" y="0"/>
            <a:chExt cx="812800" cy="812800"/>
          </a:xfrm>
        </p:grpSpPr>
        <p:sp>
          <p:nvSpPr>
            <p:cNvPr id="10" name="Google Shape;183;p16">
              <a:extLst>
                <a:ext uri="{FF2B5EF4-FFF2-40B4-BE49-F238E27FC236}">
                  <a16:creationId xmlns:a16="http://schemas.microsoft.com/office/drawing/2014/main" id="{C96A4AC8-4C0A-9A18-DF54-514A3539A29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84;p16">
              <a:extLst>
                <a:ext uri="{FF2B5EF4-FFF2-40B4-BE49-F238E27FC236}">
                  <a16:creationId xmlns:a16="http://schemas.microsoft.com/office/drawing/2014/main" id="{5DF87BA8-47F3-AD0F-4D57-2C907E8855D7}"/>
                </a:ext>
              </a:extLst>
            </p:cNvPr>
            <p:cNvSpPr txBox="1"/>
            <p:nvPr/>
          </p:nvSpPr>
          <p:spPr>
            <a:xfrm>
              <a:off x="76200" y="47625"/>
              <a:ext cx="660300" cy="689100"/>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sp>
        <p:nvSpPr>
          <p:cNvPr id="13" name="TextBox 12">
            <a:extLst>
              <a:ext uri="{FF2B5EF4-FFF2-40B4-BE49-F238E27FC236}">
                <a16:creationId xmlns:a16="http://schemas.microsoft.com/office/drawing/2014/main" id="{ED7E2FEF-9D09-8161-E790-39529CCF361B}"/>
              </a:ext>
            </a:extLst>
          </p:cNvPr>
          <p:cNvSpPr txBox="1"/>
          <p:nvPr/>
        </p:nvSpPr>
        <p:spPr>
          <a:xfrm>
            <a:off x="2143615" y="5971092"/>
            <a:ext cx="1939581" cy="1200329"/>
          </a:xfrm>
          <a:prstGeom prst="rect">
            <a:avLst/>
          </a:prstGeom>
          <a:noFill/>
        </p:spPr>
        <p:txBody>
          <a:bodyPr wrap="square" rtlCol="0">
            <a:spAutoFit/>
          </a:bodyPr>
          <a:lstStyle/>
          <a:p>
            <a:pPr algn="ctr"/>
            <a:r>
              <a:rPr lang="en-US" sz="1800" b="1">
                <a:solidFill>
                  <a:srgbClr val="63BE7B"/>
                </a:solidFill>
                <a:latin typeface="DM Sans" pitchFamily="2" charset="77"/>
              </a:rPr>
              <a:t>P</a:t>
            </a:r>
            <a:r>
              <a:rPr lang="en-US" sz="1800" b="1" baseline="-25000">
                <a:solidFill>
                  <a:srgbClr val="63BE7B"/>
                </a:solidFill>
                <a:latin typeface="DM Sans" pitchFamily="2" charset="77"/>
              </a:rPr>
              <a:t>TR</a:t>
            </a:r>
            <a:r>
              <a:rPr lang="en-US" sz="1800" b="1">
                <a:solidFill>
                  <a:srgbClr val="63BE7B"/>
                </a:solidFill>
                <a:latin typeface="DM Sans" pitchFamily="2" charset="77"/>
              </a:rPr>
              <a:t> = 85.1%</a:t>
            </a:r>
          </a:p>
          <a:p>
            <a:pPr algn="ctr"/>
            <a:r>
              <a:rPr lang="en-US" sz="1800">
                <a:latin typeface="DM Sans" pitchFamily="2" charset="77"/>
              </a:rPr>
              <a:t>P</a:t>
            </a:r>
            <a:r>
              <a:rPr lang="en-US" sz="1800" baseline="-25000">
                <a:latin typeface="DM Sans" pitchFamily="2" charset="77"/>
              </a:rPr>
              <a:t>CN</a:t>
            </a:r>
            <a:r>
              <a:rPr lang="en-US" sz="1800">
                <a:latin typeface="DM Sans" pitchFamily="2" charset="77"/>
              </a:rPr>
              <a:t> = 3.4%</a:t>
            </a:r>
          </a:p>
          <a:p>
            <a:pPr algn="ctr"/>
            <a:r>
              <a:rPr lang="en-US" sz="1800">
                <a:latin typeface="DM Sans" pitchFamily="2" charset="77"/>
              </a:rPr>
              <a:t>P</a:t>
            </a:r>
            <a:r>
              <a:rPr lang="en-US" sz="1800" baseline="-25000">
                <a:latin typeface="DM Sans" pitchFamily="2" charset="77"/>
              </a:rPr>
              <a:t>TN </a:t>
            </a:r>
            <a:r>
              <a:rPr lang="en-US" sz="1800">
                <a:latin typeface="DM Sans" pitchFamily="2" charset="77"/>
              </a:rPr>
              <a:t> = 10.6%</a:t>
            </a:r>
          </a:p>
          <a:p>
            <a:pPr algn="ctr"/>
            <a:r>
              <a:rPr lang="en-US" sz="1800">
                <a:latin typeface="DM Sans" pitchFamily="2" charset="77"/>
              </a:rPr>
              <a:t>P</a:t>
            </a:r>
            <a:r>
              <a:rPr lang="en-US" sz="1800" baseline="-25000">
                <a:latin typeface="DM Sans" pitchFamily="2" charset="77"/>
              </a:rPr>
              <a:t>CR</a:t>
            </a:r>
            <a:r>
              <a:rPr lang="en-US" sz="1800">
                <a:latin typeface="DM Sans" pitchFamily="2" charset="77"/>
              </a:rPr>
              <a:t> = 0.7%</a:t>
            </a:r>
          </a:p>
        </p:txBody>
      </p:sp>
      <p:sp>
        <p:nvSpPr>
          <p:cNvPr id="17" name="TextBox 16">
            <a:extLst>
              <a:ext uri="{FF2B5EF4-FFF2-40B4-BE49-F238E27FC236}">
                <a16:creationId xmlns:a16="http://schemas.microsoft.com/office/drawing/2014/main" id="{7A2FEA63-0FBA-84EC-104E-DAB7EA5A2BB9}"/>
              </a:ext>
            </a:extLst>
          </p:cNvPr>
          <p:cNvSpPr txBox="1"/>
          <p:nvPr/>
        </p:nvSpPr>
        <p:spPr>
          <a:xfrm>
            <a:off x="1541217" y="7444063"/>
            <a:ext cx="3336616" cy="400110"/>
          </a:xfrm>
          <a:prstGeom prst="rect">
            <a:avLst/>
          </a:prstGeom>
          <a:noFill/>
        </p:spPr>
        <p:txBody>
          <a:bodyPr wrap="square" rtlCol="0">
            <a:spAutoFit/>
          </a:bodyPr>
          <a:lstStyle/>
          <a:p>
            <a:pPr algn="ctr"/>
            <a:r>
              <a:rPr lang="en-US" sz="2000" b="1">
                <a:solidFill>
                  <a:srgbClr val="63BE7B"/>
                </a:solidFill>
                <a:latin typeface="DM Sans" pitchFamily="2" charset="77"/>
              </a:rPr>
              <a:t>Uplift Score = 77.2%</a:t>
            </a:r>
          </a:p>
        </p:txBody>
      </p:sp>
      <p:sp>
        <p:nvSpPr>
          <p:cNvPr id="18" name="TextBox 17">
            <a:extLst>
              <a:ext uri="{FF2B5EF4-FFF2-40B4-BE49-F238E27FC236}">
                <a16:creationId xmlns:a16="http://schemas.microsoft.com/office/drawing/2014/main" id="{91DD373C-F4EE-ADB2-FD2C-15CAAC7A5590}"/>
              </a:ext>
            </a:extLst>
          </p:cNvPr>
          <p:cNvSpPr txBox="1"/>
          <p:nvPr/>
        </p:nvSpPr>
        <p:spPr>
          <a:xfrm>
            <a:off x="5456073" y="7444063"/>
            <a:ext cx="3336616" cy="400110"/>
          </a:xfrm>
          <a:prstGeom prst="rect">
            <a:avLst/>
          </a:prstGeom>
          <a:noFill/>
        </p:spPr>
        <p:txBody>
          <a:bodyPr wrap="square" rtlCol="0">
            <a:spAutoFit/>
          </a:bodyPr>
          <a:lstStyle/>
          <a:p>
            <a:pPr algn="ctr"/>
            <a:r>
              <a:rPr lang="en-US" sz="2000" b="1">
                <a:solidFill>
                  <a:srgbClr val="63BE7B"/>
                </a:solidFill>
                <a:latin typeface="DM Sans" pitchFamily="2" charset="77"/>
              </a:rPr>
              <a:t>Uplift Score = 33.81%</a:t>
            </a:r>
          </a:p>
        </p:txBody>
      </p:sp>
      <p:sp>
        <p:nvSpPr>
          <p:cNvPr id="19" name="TextBox 18">
            <a:extLst>
              <a:ext uri="{FF2B5EF4-FFF2-40B4-BE49-F238E27FC236}">
                <a16:creationId xmlns:a16="http://schemas.microsoft.com/office/drawing/2014/main" id="{208A6766-E14A-3B90-130C-C541E2DB8131}"/>
              </a:ext>
            </a:extLst>
          </p:cNvPr>
          <p:cNvSpPr txBox="1"/>
          <p:nvPr/>
        </p:nvSpPr>
        <p:spPr>
          <a:xfrm>
            <a:off x="9186265" y="7407601"/>
            <a:ext cx="3336616" cy="400110"/>
          </a:xfrm>
          <a:prstGeom prst="rect">
            <a:avLst/>
          </a:prstGeom>
          <a:noFill/>
        </p:spPr>
        <p:txBody>
          <a:bodyPr wrap="square" rtlCol="0">
            <a:spAutoFit/>
          </a:bodyPr>
          <a:lstStyle/>
          <a:p>
            <a:pPr algn="ctr"/>
            <a:r>
              <a:rPr lang="en-US" sz="2000" b="1">
                <a:solidFill>
                  <a:srgbClr val="F8696B"/>
                </a:solidFill>
                <a:latin typeface="DM Sans" pitchFamily="2" charset="77"/>
              </a:rPr>
              <a:t>Uplift Score = -72.9% </a:t>
            </a:r>
          </a:p>
        </p:txBody>
      </p:sp>
      <p:sp>
        <p:nvSpPr>
          <p:cNvPr id="20" name="TextBox 19">
            <a:extLst>
              <a:ext uri="{FF2B5EF4-FFF2-40B4-BE49-F238E27FC236}">
                <a16:creationId xmlns:a16="http://schemas.microsoft.com/office/drawing/2014/main" id="{C68CA28B-4BE9-0F9B-93D0-564681401633}"/>
              </a:ext>
            </a:extLst>
          </p:cNvPr>
          <p:cNvSpPr txBox="1"/>
          <p:nvPr/>
        </p:nvSpPr>
        <p:spPr>
          <a:xfrm>
            <a:off x="12947343" y="7437249"/>
            <a:ext cx="3336617" cy="400110"/>
          </a:xfrm>
          <a:prstGeom prst="rect">
            <a:avLst/>
          </a:prstGeom>
          <a:noFill/>
        </p:spPr>
        <p:txBody>
          <a:bodyPr wrap="square" rtlCol="0">
            <a:spAutoFit/>
          </a:bodyPr>
          <a:lstStyle/>
          <a:p>
            <a:pPr algn="ctr"/>
            <a:r>
              <a:rPr lang="en-US" sz="2000" b="1">
                <a:solidFill>
                  <a:srgbClr val="F8696B"/>
                </a:solidFill>
                <a:latin typeface="DM Sans" pitchFamily="2" charset="77"/>
              </a:rPr>
              <a:t>Uplift Score = -83.75% </a:t>
            </a:r>
          </a:p>
        </p:txBody>
      </p:sp>
      <p:grpSp>
        <p:nvGrpSpPr>
          <p:cNvPr id="49" name="Group 48">
            <a:extLst>
              <a:ext uri="{FF2B5EF4-FFF2-40B4-BE49-F238E27FC236}">
                <a16:creationId xmlns:a16="http://schemas.microsoft.com/office/drawing/2014/main" id="{546A3D78-DC1B-2E57-A703-9E6D4FA9A8F4}"/>
              </a:ext>
            </a:extLst>
          </p:cNvPr>
          <p:cNvGrpSpPr/>
          <p:nvPr/>
        </p:nvGrpSpPr>
        <p:grpSpPr>
          <a:xfrm>
            <a:off x="3209525" y="3770125"/>
            <a:ext cx="11559420" cy="1076250"/>
            <a:chOff x="3209525" y="3390619"/>
            <a:chExt cx="11559420" cy="1014690"/>
          </a:xfrm>
        </p:grpSpPr>
        <p:cxnSp>
          <p:nvCxnSpPr>
            <p:cNvPr id="38" name="Straight Connector 37">
              <a:extLst>
                <a:ext uri="{FF2B5EF4-FFF2-40B4-BE49-F238E27FC236}">
                  <a16:creationId xmlns:a16="http://schemas.microsoft.com/office/drawing/2014/main" id="{7D610005-28EA-10F0-385E-68401D782229}"/>
                </a:ext>
              </a:extLst>
            </p:cNvPr>
            <p:cNvCxnSpPr>
              <a:cxnSpLocks/>
            </p:cNvCxnSpPr>
            <p:nvPr/>
          </p:nvCxnSpPr>
          <p:spPr>
            <a:xfrm>
              <a:off x="8642820" y="3390619"/>
              <a:ext cx="0" cy="756009"/>
            </a:xfrm>
            <a:prstGeom prst="line">
              <a:avLst/>
            </a:prstGeom>
            <a:ln w="28575">
              <a:solidFill>
                <a:srgbClr val="E0B15E"/>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859805-AC0C-13C1-2843-9288F981B147}"/>
                </a:ext>
              </a:extLst>
            </p:cNvPr>
            <p:cNvCxnSpPr/>
            <p:nvPr/>
          </p:nvCxnSpPr>
          <p:spPr>
            <a:xfrm flipH="1">
              <a:off x="3209525" y="4132371"/>
              <a:ext cx="5433294" cy="0"/>
            </a:xfrm>
            <a:prstGeom prst="line">
              <a:avLst/>
            </a:prstGeom>
            <a:ln w="28575">
              <a:solidFill>
                <a:srgbClr val="E0B15E"/>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6C749B0-A69B-49D8-3A82-CA0E67A14A5C}"/>
                </a:ext>
              </a:extLst>
            </p:cNvPr>
            <p:cNvCxnSpPr/>
            <p:nvPr/>
          </p:nvCxnSpPr>
          <p:spPr>
            <a:xfrm>
              <a:off x="3224765" y="4132371"/>
              <a:ext cx="0" cy="253147"/>
            </a:xfrm>
            <a:prstGeom prst="straightConnector1">
              <a:avLst/>
            </a:prstGeom>
            <a:ln w="28575">
              <a:solidFill>
                <a:srgbClr val="E0B15E"/>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0EF040B-A71A-4E5D-14D1-A75028FB821C}"/>
                </a:ext>
              </a:extLst>
            </p:cNvPr>
            <p:cNvCxnSpPr>
              <a:cxnSpLocks/>
            </p:cNvCxnSpPr>
            <p:nvPr/>
          </p:nvCxnSpPr>
          <p:spPr>
            <a:xfrm>
              <a:off x="7124381" y="4131913"/>
              <a:ext cx="0" cy="259541"/>
            </a:xfrm>
            <a:prstGeom prst="straightConnector1">
              <a:avLst/>
            </a:prstGeom>
            <a:ln w="28575">
              <a:solidFill>
                <a:srgbClr val="E0B15E"/>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48BE86-4D8A-AB36-214F-9F7CFC3402A0}"/>
                </a:ext>
              </a:extLst>
            </p:cNvPr>
            <p:cNvCxnSpPr>
              <a:cxnSpLocks/>
            </p:cNvCxnSpPr>
            <p:nvPr/>
          </p:nvCxnSpPr>
          <p:spPr>
            <a:xfrm flipH="1">
              <a:off x="8640284" y="4131913"/>
              <a:ext cx="6128661" cy="0"/>
            </a:xfrm>
            <a:prstGeom prst="line">
              <a:avLst/>
            </a:prstGeom>
            <a:ln w="28575">
              <a:solidFill>
                <a:srgbClr val="E0B15E"/>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766B52F-E02B-7906-73D4-BBFFC7B0BEC4}"/>
                </a:ext>
              </a:extLst>
            </p:cNvPr>
            <p:cNvCxnSpPr>
              <a:cxnSpLocks/>
            </p:cNvCxnSpPr>
            <p:nvPr/>
          </p:nvCxnSpPr>
          <p:spPr>
            <a:xfrm>
              <a:off x="10809691" y="4145768"/>
              <a:ext cx="0" cy="259541"/>
            </a:xfrm>
            <a:prstGeom prst="straightConnector1">
              <a:avLst/>
            </a:prstGeom>
            <a:ln w="28575">
              <a:solidFill>
                <a:srgbClr val="E0B15E"/>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04E9A11-E938-3DF7-F835-54AC2B3B46C4}"/>
                </a:ext>
              </a:extLst>
            </p:cNvPr>
            <p:cNvCxnSpPr>
              <a:cxnSpLocks/>
            </p:cNvCxnSpPr>
            <p:nvPr/>
          </p:nvCxnSpPr>
          <p:spPr>
            <a:xfrm>
              <a:off x="14755464" y="4131913"/>
              <a:ext cx="0" cy="259541"/>
            </a:xfrm>
            <a:prstGeom prst="straightConnector1">
              <a:avLst/>
            </a:prstGeom>
            <a:ln w="28575">
              <a:solidFill>
                <a:srgbClr val="E0B15E"/>
              </a:solidFill>
              <a:prstDash val="soli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32484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Shape 463"/>
        <p:cNvGrpSpPr/>
        <p:nvPr/>
      </p:nvGrpSpPr>
      <p:grpSpPr>
        <a:xfrm>
          <a:off x="0" y="0"/>
          <a:ext cx="0" cy="0"/>
          <a:chOff x="0" y="0"/>
          <a:chExt cx="0" cy="0"/>
        </a:xfrm>
      </p:grpSpPr>
      <p:sp>
        <p:nvSpPr>
          <p:cNvPr id="780" name="Google Shape;2302;p41">
            <a:extLst>
              <a:ext uri="{FF2B5EF4-FFF2-40B4-BE49-F238E27FC236}">
                <a16:creationId xmlns:a16="http://schemas.microsoft.com/office/drawing/2014/main" id="{97BAFE45-37EC-82CD-8B1D-65D44ABA7E41}"/>
              </a:ext>
            </a:extLst>
          </p:cNvPr>
          <p:cNvSpPr/>
          <p:nvPr/>
        </p:nvSpPr>
        <p:spPr>
          <a:xfrm rot="10800000">
            <a:off x="5002690" y="9607538"/>
            <a:ext cx="3979350" cy="5055"/>
          </a:xfrm>
          <a:custGeom>
            <a:avLst/>
            <a:gdLst/>
            <a:ahLst/>
            <a:cxnLst/>
            <a:rect l="l" t="t" r="r" b="b"/>
            <a:pathLst>
              <a:path w="185000" h="235" extrusionOk="0">
                <a:moveTo>
                  <a:pt x="92500" y="1"/>
                </a:moveTo>
                <a:cubicBezTo>
                  <a:pt x="41397" y="1"/>
                  <a:pt x="1" y="68"/>
                  <a:pt x="1" y="134"/>
                </a:cubicBezTo>
                <a:cubicBezTo>
                  <a:pt x="1" y="168"/>
                  <a:pt x="41430" y="234"/>
                  <a:pt x="92500" y="234"/>
                </a:cubicBezTo>
                <a:cubicBezTo>
                  <a:pt x="143603" y="234"/>
                  <a:pt x="185000" y="168"/>
                  <a:pt x="185000" y="134"/>
                </a:cubicBezTo>
                <a:cubicBezTo>
                  <a:pt x="185000" y="34"/>
                  <a:pt x="143603" y="1"/>
                  <a:pt x="92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2934;p44">
            <a:extLst>
              <a:ext uri="{FF2B5EF4-FFF2-40B4-BE49-F238E27FC236}">
                <a16:creationId xmlns:a16="http://schemas.microsoft.com/office/drawing/2014/main" id="{69D504CE-897D-8D45-3E7A-EB5EA09DEA61}"/>
              </a:ext>
            </a:extLst>
          </p:cNvPr>
          <p:cNvGrpSpPr/>
          <p:nvPr/>
        </p:nvGrpSpPr>
        <p:grpSpPr>
          <a:xfrm>
            <a:off x="5698632" y="6469999"/>
            <a:ext cx="1644776" cy="3316209"/>
            <a:chOff x="5610650" y="1390367"/>
            <a:chExt cx="1230544" cy="2835015"/>
          </a:xfrm>
        </p:grpSpPr>
        <p:sp>
          <p:nvSpPr>
            <p:cNvPr id="491" name="Google Shape;2935;p44">
              <a:extLst>
                <a:ext uri="{FF2B5EF4-FFF2-40B4-BE49-F238E27FC236}">
                  <a16:creationId xmlns:a16="http://schemas.microsoft.com/office/drawing/2014/main" id="{31032D02-08C6-77C1-F159-CF07F97E27A9}"/>
                </a:ext>
              </a:extLst>
            </p:cNvPr>
            <p:cNvSpPr/>
            <p:nvPr/>
          </p:nvSpPr>
          <p:spPr>
            <a:xfrm>
              <a:off x="6772751" y="2882551"/>
              <a:ext cx="1619" cy="7500"/>
            </a:xfrm>
            <a:custGeom>
              <a:avLst/>
              <a:gdLst/>
              <a:ahLst/>
              <a:cxnLst/>
              <a:rect l="l" t="t" r="r" b="b"/>
              <a:pathLst>
                <a:path w="101" h="468" extrusionOk="0">
                  <a:moveTo>
                    <a:pt x="101" y="1"/>
                  </a:moveTo>
                  <a:lnTo>
                    <a:pt x="34" y="101"/>
                  </a:lnTo>
                  <a:cubicBezTo>
                    <a:pt x="34" y="101"/>
                    <a:pt x="34" y="101"/>
                    <a:pt x="34" y="134"/>
                  </a:cubicBezTo>
                  <a:lnTo>
                    <a:pt x="34" y="168"/>
                  </a:lnTo>
                  <a:cubicBezTo>
                    <a:pt x="34" y="201"/>
                    <a:pt x="34" y="234"/>
                    <a:pt x="34" y="268"/>
                  </a:cubicBezTo>
                  <a:cubicBezTo>
                    <a:pt x="34" y="334"/>
                    <a:pt x="1" y="368"/>
                    <a:pt x="1" y="435"/>
                  </a:cubicBezTo>
                  <a:lnTo>
                    <a:pt x="1" y="468"/>
                  </a:lnTo>
                  <a:cubicBezTo>
                    <a:pt x="1" y="435"/>
                    <a:pt x="34" y="368"/>
                    <a:pt x="68" y="334"/>
                  </a:cubicBezTo>
                  <a:cubicBezTo>
                    <a:pt x="68" y="301"/>
                    <a:pt x="101" y="234"/>
                    <a:pt x="101" y="201"/>
                  </a:cubicBezTo>
                  <a:cubicBezTo>
                    <a:pt x="101" y="168"/>
                    <a:pt x="101" y="168"/>
                    <a:pt x="101" y="134"/>
                  </a:cubicBezTo>
                  <a:cubicBezTo>
                    <a:pt x="101" y="101"/>
                    <a:pt x="101" y="68"/>
                    <a:pt x="101" y="68"/>
                  </a:cubicBezTo>
                  <a:cubicBezTo>
                    <a:pt x="101" y="68"/>
                    <a:pt x="101" y="34"/>
                    <a:pt x="10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2939;p44">
              <a:extLst>
                <a:ext uri="{FF2B5EF4-FFF2-40B4-BE49-F238E27FC236}">
                  <a16:creationId xmlns:a16="http://schemas.microsoft.com/office/drawing/2014/main" id="{DC01BEAE-AF77-4E78-261E-723C4F84960F}"/>
                </a:ext>
              </a:extLst>
            </p:cNvPr>
            <p:cNvSpPr/>
            <p:nvPr/>
          </p:nvSpPr>
          <p:spPr>
            <a:xfrm>
              <a:off x="6499605" y="3838330"/>
              <a:ext cx="151821" cy="191387"/>
            </a:xfrm>
            <a:custGeom>
              <a:avLst/>
              <a:gdLst/>
              <a:ahLst/>
              <a:cxnLst/>
              <a:rect l="l" t="t" r="r" b="b"/>
              <a:pathLst>
                <a:path w="9474" h="11943" extrusionOk="0">
                  <a:moveTo>
                    <a:pt x="7372" y="1"/>
                  </a:moveTo>
                  <a:lnTo>
                    <a:pt x="0" y="3637"/>
                  </a:lnTo>
                  <a:lnTo>
                    <a:pt x="1668" y="11475"/>
                  </a:lnTo>
                  <a:lnTo>
                    <a:pt x="7172" y="11942"/>
                  </a:lnTo>
                  <a:lnTo>
                    <a:pt x="9474" y="9374"/>
                  </a:lnTo>
                  <a:lnTo>
                    <a:pt x="7372"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2940;p44">
              <a:extLst>
                <a:ext uri="{FF2B5EF4-FFF2-40B4-BE49-F238E27FC236}">
                  <a16:creationId xmlns:a16="http://schemas.microsoft.com/office/drawing/2014/main" id="{0C7CF8E0-50E2-F461-3C95-5959F36F7E68}"/>
                </a:ext>
              </a:extLst>
            </p:cNvPr>
            <p:cNvSpPr/>
            <p:nvPr/>
          </p:nvSpPr>
          <p:spPr>
            <a:xfrm>
              <a:off x="5963457" y="3874146"/>
              <a:ext cx="128296" cy="189784"/>
            </a:xfrm>
            <a:custGeom>
              <a:avLst/>
              <a:gdLst/>
              <a:ahLst/>
              <a:cxnLst/>
              <a:rect l="l" t="t" r="r" b="b"/>
              <a:pathLst>
                <a:path w="8006" h="11843" extrusionOk="0">
                  <a:moveTo>
                    <a:pt x="67" y="1"/>
                  </a:moveTo>
                  <a:cubicBezTo>
                    <a:pt x="0" y="267"/>
                    <a:pt x="67" y="10008"/>
                    <a:pt x="67" y="10008"/>
                  </a:cubicBezTo>
                  <a:lnTo>
                    <a:pt x="3169" y="11842"/>
                  </a:lnTo>
                  <a:lnTo>
                    <a:pt x="7172" y="9441"/>
                  </a:lnTo>
                  <a:lnTo>
                    <a:pt x="8006"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2941;p44">
              <a:extLst>
                <a:ext uri="{FF2B5EF4-FFF2-40B4-BE49-F238E27FC236}">
                  <a16:creationId xmlns:a16="http://schemas.microsoft.com/office/drawing/2014/main" id="{E350ABE2-9863-C376-2DDB-CB85D64550E4}"/>
                </a:ext>
              </a:extLst>
            </p:cNvPr>
            <p:cNvSpPr/>
            <p:nvPr/>
          </p:nvSpPr>
          <p:spPr>
            <a:xfrm>
              <a:off x="6510294" y="3974110"/>
              <a:ext cx="329827" cy="103714"/>
            </a:xfrm>
            <a:custGeom>
              <a:avLst/>
              <a:gdLst/>
              <a:ahLst/>
              <a:cxnLst/>
              <a:rect l="l" t="t" r="r" b="b"/>
              <a:pathLst>
                <a:path w="20582" h="6472" extrusionOk="0">
                  <a:moveTo>
                    <a:pt x="9908" y="0"/>
                  </a:moveTo>
                  <a:cubicBezTo>
                    <a:pt x="8146" y="755"/>
                    <a:pt x="6460" y="1114"/>
                    <a:pt x="4825" y="1114"/>
                  </a:cubicBezTo>
                  <a:cubicBezTo>
                    <a:pt x="3209" y="1114"/>
                    <a:pt x="1643" y="764"/>
                    <a:pt x="101" y="100"/>
                  </a:cubicBezTo>
                  <a:lnTo>
                    <a:pt x="1" y="6271"/>
                  </a:lnTo>
                  <a:lnTo>
                    <a:pt x="20582" y="6472"/>
                  </a:lnTo>
                  <a:cubicBezTo>
                    <a:pt x="20415" y="4504"/>
                    <a:pt x="9908" y="634"/>
                    <a:pt x="9908" y="634"/>
                  </a:cubicBezTo>
                  <a:lnTo>
                    <a:pt x="9908" y="0"/>
                  </a:lnTo>
                  <a:close/>
                </a:path>
              </a:pathLst>
            </a:custGeom>
            <a:solidFill>
              <a:srgbClr val="FDD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2942;p44">
              <a:extLst>
                <a:ext uri="{FF2B5EF4-FFF2-40B4-BE49-F238E27FC236}">
                  <a16:creationId xmlns:a16="http://schemas.microsoft.com/office/drawing/2014/main" id="{2271D7F0-F8D0-0E89-C4F8-6C64C7C975DD}"/>
                </a:ext>
              </a:extLst>
            </p:cNvPr>
            <p:cNvSpPr/>
            <p:nvPr/>
          </p:nvSpPr>
          <p:spPr>
            <a:xfrm>
              <a:off x="6535421" y="4009525"/>
              <a:ext cx="27803" cy="25175"/>
            </a:xfrm>
            <a:custGeom>
              <a:avLst/>
              <a:gdLst/>
              <a:ahLst/>
              <a:cxnLst/>
              <a:rect l="l" t="t" r="r" b="b"/>
              <a:pathLst>
                <a:path w="1735" h="1571" extrusionOk="0">
                  <a:moveTo>
                    <a:pt x="893" y="0"/>
                  </a:moveTo>
                  <a:cubicBezTo>
                    <a:pt x="795" y="0"/>
                    <a:pt x="696" y="19"/>
                    <a:pt x="601" y="59"/>
                  </a:cubicBezTo>
                  <a:lnTo>
                    <a:pt x="667" y="25"/>
                  </a:lnTo>
                  <a:lnTo>
                    <a:pt x="667" y="25"/>
                  </a:lnTo>
                  <a:cubicBezTo>
                    <a:pt x="267" y="159"/>
                    <a:pt x="0" y="559"/>
                    <a:pt x="100" y="993"/>
                  </a:cubicBezTo>
                  <a:cubicBezTo>
                    <a:pt x="219" y="1347"/>
                    <a:pt x="546" y="1571"/>
                    <a:pt x="921" y="1571"/>
                  </a:cubicBezTo>
                  <a:cubicBezTo>
                    <a:pt x="969" y="1571"/>
                    <a:pt x="1018" y="1567"/>
                    <a:pt x="1068" y="1560"/>
                  </a:cubicBezTo>
                  <a:cubicBezTo>
                    <a:pt x="1501" y="1393"/>
                    <a:pt x="1735" y="959"/>
                    <a:pt x="1668" y="526"/>
                  </a:cubicBezTo>
                  <a:cubicBezTo>
                    <a:pt x="1516" y="195"/>
                    <a:pt x="1208" y="0"/>
                    <a:pt x="8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2943;p44">
              <a:extLst>
                <a:ext uri="{FF2B5EF4-FFF2-40B4-BE49-F238E27FC236}">
                  <a16:creationId xmlns:a16="http://schemas.microsoft.com/office/drawing/2014/main" id="{B122104A-3FA9-CFC1-C1BA-00DC8A115F50}"/>
                </a:ext>
              </a:extLst>
            </p:cNvPr>
            <p:cNvSpPr/>
            <p:nvPr/>
          </p:nvSpPr>
          <p:spPr>
            <a:xfrm>
              <a:off x="6509765" y="4059107"/>
              <a:ext cx="331429" cy="18717"/>
            </a:xfrm>
            <a:custGeom>
              <a:avLst/>
              <a:gdLst/>
              <a:ahLst/>
              <a:cxnLst/>
              <a:rect l="l" t="t" r="r" b="b"/>
              <a:pathLst>
                <a:path w="20682" h="1168" extrusionOk="0">
                  <a:moveTo>
                    <a:pt x="0" y="0"/>
                  </a:moveTo>
                  <a:lnTo>
                    <a:pt x="0" y="967"/>
                  </a:lnTo>
                  <a:lnTo>
                    <a:pt x="20582" y="1168"/>
                  </a:lnTo>
                  <a:cubicBezTo>
                    <a:pt x="20682" y="500"/>
                    <a:pt x="19748" y="134"/>
                    <a:pt x="19748" y="134"/>
                  </a:cubicBez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2944;p44">
              <a:extLst>
                <a:ext uri="{FF2B5EF4-FFF2-40B4-BE49-F238E27FC236}">
                  <a16:creationId xmlns:a16="http://schemas.microsoft.com/office/drawing/2014/main" id="{91502BFB-815E-E497-D69A-BF5BD44200FE}"/>
                </a:ext>
              </a:extLst>
            </p:cNvPr>
            <p:cNvSpPr/>
            <p:nvPr/>
          </p:nvSpPr>
          <p:spPr>
            <a:xfrm>
              <a:off x="6639648" y="3983805"/>
              <a:ext cx="30720" cy="20816"/>
            </a:xfrm>
            <a:custGeom>
              <a:avLst/>
              <a:gdLst/>
              <a:ahLst/>
              <a:cxnLst/>
              <a:rect l="l" t="t" r="r" b="b"/>
              <a:pathLst>
                <a:path w="1917" h="1299" extrusionOk="0">
                  <a:moveTo>
                    <a:pt x="1654" y="0"/>
                  </a:moveTo>
                  <a:cubicBezTo>
                    <a:pt x="1429" y="0"/>
                    <a:pt x="1082" y="64"/>
                    <a:pt x="735" y="296"/>
                  </a:cubicBezTo>
                  <a:cubicBezTo>
                    <a:pt x="134" y="663"/>
                    <a:pt x="1" y="1263"/>
                    <a:pt x="101" y="1297"/>
                  </a:cubicBezTo>
                  <a:cubicBezTo>
                    <a:pt x="105" y="1298"/>
                    <a:pt x="109" y="1298"/>
                    <a:pt x="113" y="1298"/>
                  </a:cubicBezTo>
                  <a:cubicBezTo>
                    <a:pt x="219" y="1298"/>
                    <a:pt x="453" y="884"/>
                    <a:pt x="935" y="563"/>
                  </a:cubicBezTo>
                  <a:cubicBezTo>
                    <a:pt x="1402" y="229"/>
                    <a:pt x="1902" y="163"/>
                    <a:pt x="1902" y="62"/>
                  </a:cubicBezTo>
                  <a:cubicBezTo>
                    <a:pt x="1916" y="34"/>
                    <a:pt x="1818" y="0"/>
                    <a:pt x="1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2945;p44">
              <a:extLst>
                <a:ext uri="{FF2B5EF4-FFF2-40B4-BE49-F238E27FC236}">
                  <a16:creationId xmlns:a16="http://schemas.microsoft.com/office/drawing/2014/main" id="{945BF0AB-587D-A083-F49F-3CE16CAE29F5}"/>
                </a:ext>
              </a:extLst>
            </p:cNvPr>
            <p:cNvSpPr/>
            <p:nvPr/>
          </p:nvSpPr>
          <p:spPr>
            <a:xfrm>
              <a:off x="6682418" y="3998067"/>
              <a:ext cx="23541" cy="26297"/>
            </a:xfrm>
            <a:custGeom>
              <a:avLst/>
              <a:gdLst/>
              <a:ahLst/>
              <a:cxnLst/>
              <a:rect l="l" t="t" r="r" b="b"/>
              <a:pathLst>
                <a:path w="1469" h="1641" extrusionOk="0">
                  <a:moveTo>
                    <a:pt x="1338" y="1"/>
                  </a:moveTo>
                  <a:cubicBezTo>
                    <a:pt x="1152" y="1"/>
                    <a:pt x="736" y="138"/>
                    <a:pt x="434" y="540"/>
                  </a:cubicBezTo>
                  <a:cubicBezTo>
                    <a:pt x="1" y="1074"/>
                    <a:pt x="67" y="1608"/>
                    <a:pt x="167" y="1641"/>
                  </a:cubicBezTo>
                  <a:cubicBezTo>
                    <a:pt x="267" y="1641"/>
                    <a:pt x="367" y="1174"/>
                    <a:pt x="701" y="740"/>
                  </a:cubicBezTo>
                  <a:cubicBezTo>
                    <a:pt x="1035" y="307"/>
                    <a:pt x="1468" y="140"/>
                    <a:pt x="1435" y="40"/>
                  </a:cubicBezTo>
                  <a:cubicBezTo>
                    <a:pt x="1435" y="15"/>
                    <a:pt x="1399" y="1"/>
                    <a:pt x="1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2946;p44">
              <a:extLst>
                <a:ext uri="{FF2B5EF4-FFF2-40B4-BE49-F238E27FC236}">
                  <a16:creationId xmlns:a16="http://schemas.microsoft.com/office/drawing/2014/main" id="{868BA0B3-9A12-5349-8D55-6370C9DBEA1B}"/>
                </a:ext>
              </a:extLst>
            </p:cNvPr>
            <p:cNvSpPr/>
            <p:nvPr/>
          </p:nvSpPr>
          <p:spPr>
            <a:xfrm>
              <a:off x="6722112" y="4011352"/>
              <a:ext cx="16987" cy="28012"/>
            </a:xfrm>
            <a:custGeom>
              <a:avLst/>
              <a:gdLst/>
              <a:ahLst/>
              <a:cxnLst/>
              <a:rect l="l" t="t" r="r" b="b"/>
              <a:pathLst>
                <a:path w="1060" h="1748" extrusionOk="0">
                  <a:moveTo>
                    <a:pt x="966" y="0"/>
                  </a:moveTo>
                  <a:cubicBezTo>
                    <a:pt x="858" y="0"/>
                    <a:pt x="466" y="237"/>
                    <a:pt x="259" y="712"/>
                  </a:cubicBezTo>
                  <a:cubicBezTo>
                    <a:pt x="0" y="1261"/>
                    <a:pt x="149" y="1747"/>
                    <a:pt x="249" y="1747"/>
                  </a:cubicBezTo>
                  <a:cubicBezTo>
                    <a:pt x="252" y="1747"/>
                    <a:pt x="256" y="1747"/>
                    <a:pt x="259" y="1746"/>
                  </a:cubicBezTo>
                  <a:cubicBezTo>
                    <a:pt x="359" y="1746"/>
                    <a:pt x="359" y="1312"/>
                    <a:pt x="559" y="845"/>
                  </a:cubicBezTo>
                  <a:cubicBezTo>
                    <a:pt x="759" y="412"/>
                    <a:pt x="1059" y="111"/>
                    <a:pt x="993" y="11"/>
                  </a:cubicBezTo>
                  <a:cubicBezTo>
                    <a:pt x="989" y="4"/>
                    <a:pt x="980" y="0"/>
                    <a:pt x="9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2947;p44">
              <a:extLst>
                <a:ext uri="{FF2B5EF4-FFF2-40B4-BE49-F238E27FC236}">
                  <a16:creationId xmlns:a16="http://schemas.microsoft.com/office/drawing/2014/main" id="{033A6911-AED5-4694-947C-B106CD3505D3}"/>
                </a:ext>
              </a:extLst>
            </p:cNvPr>
            <p:cNvSpPr/>
            <p:nvPr/>
          </p:nvSpPr>
          <p:spPr>
            <a:xfrm>
              <a:off x="5907321" y="3996016"/>
              <a:ext cx="192460" cy="229366"/>
            </a:xfrm>
            <a:custGeom>
              <a:avLst/>
              <a:gdLst/>
              <a:ahLst/>
              <a:cxnLst/>
              <a:rect l="l" t="t" r="r" b="b"/>
              <a:pathLst>
                <a:path w="12010" h="14313" extrusionOk="0">
                  <a:moveTo>
                    <a:pt x="11042" y="1"/>
                  </a:moveTo>
                  <a:cubicBezTo>
                    <a:pt x="11042" y="1"/>
                    <a:pt x="8625" y="1721"/>
                    <a:pt x="6347" y="1721"/>
                  </a:cubicBezTo>
                  <a:cubicBezTo>
                    <a:pt x="5359" y="1721"/>
                    <a:pt x="4397" y="1397"/>
                    <a:pt x="3670" y="468"/>
                  </a:cubicBezTo>
                  <a:lnTo>
                    <a:pt x="3036" y="1969"/>
                  </a:lnTo>
                  <a:lnTo>
                    <a:pt x="201" y="12510"/>
                  </a:lnTo>
                  <a:cubicBezTo>
                    <a:pt x="1" y="13210"/>
                    <a:pt x="334" y="13911"/>
                    <a:pt x="1001" y="14211"/>
                  </a:cubicBezTo>
                  <a:cubicBezTo>
                    <a:pt x="1171" y="14279"/>
                    <a:pt x="1349" y="14312"/>
                    <a:pt x="1524" y="14312"/>
                  </a:cubicBezTo>
                  <a:cubicBezTo>
                    <a:pt x="1864" y="14312"/>
                    <a:pt x="2193" y="14187"/>
                    <a:pt x="2436" y="13944"/>
                  </a:cubicBezTo>
                  <a:cubicBezTo>
                    <a:pt x="4504" y="11976"/>
                    <a:pt x="12009" y="4771"/>
                    <a:pt x="11909" y="3804"/>
                  </a:cubicBezTo>
                  <a:lnTo>
                    <a:pt x="11909" y="1202"/>
                  </a:lnTo>
                  <a:cubicBezTo>
                    <a:pt x="11876" y="668"/>
                    <a:pt x="11542" y="201"/>
                    <a:pt x="11075" y="1"/>
                  </a:cubicBezTo>
                  <a:close/>
                </a:path>
              </a:pathLst>
            </a:custGeom>
            <a:solidFill>
              <a:srgbClr val="FDD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2948;p44">
              <a:extLst>
                <a:ext uri="{FF2B5EF4-FFF2-40B4-BE49-F238E27FC236}">
                  <a16:creationId xmlns:a16="http://schemas.microsoft.com/office/drawing/2014/main" id="{EDC20CB3-DB55-1BE0-C71F-459E2935CA29}"/>
                </a:ext>
              </a:extLst>
            </p:cNvPr>
            <p:cNvSpPr/>
            <p:nvPr/>
          </p:nvSpPr>
          <p:spPr>
            <a:xfrm>
              <a:off x="5927096" y="4042537"/>
              <a:ext cx="172141" cy="182813"/>
            </a:xfrm>
            <a:custGeom>
              <a:avLst/>
              <a:gdLst/>
              <a:ahLst/>
              <a:cxnLst/>
              <a:rect l="l" t="t" r="r" b="b"/>
              <a:pathLst>
                <a:path w="10742" h="11408" extrusionOk="0">
                  <a:moveTo>
                    <a:pt x="10675" y="0"/>
                  </a:moveTo>
                  <a:lnTo>
                    <a:pt x="1" y="11375"/>
                  </a:lnTo>
                  <a:cubicBezTo>
                    <a:pt x="104" y="11397"/>
                    <a:pt x="208" y="11408"/>
                    <a:pt x="309" y="11408"/>
                  </a:cubicBezTo>
                  <a:cubicBezTo>
                    <a:pt x="668" y="11408"/>
                    <a:pt x="1009" y="11275"/>
                    <a:pt x="1268" y="11041"/>
                  </a:cubicBezTo>
                  <a:cubicBezTo>
                    <a:pt x="6939" y="5604"/>
                    <a:pt x="9308" y="3002"/>
                    <a:pt x="10175" y="1835"/>
                  </a:cubicBezTo>
                  <a:cubicBezTo>
                    <a:pt x="10475" y="1434"/>
                    <a:pt x="10742" y="1168"/>
                    <a:pt x="10675" y="567"/>
                  </a:cubicBezTo>
                  <a:lnTo>
                    <a:pt x="106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2949;p44">
              <a:extLst>
                <a:ext uri="{FF2B5EF4-FFF2-40B4-BE49-F238E27FC236}">
                  <a16:creationId xmlns:a16="http://schemas.microsoft.com/office/drawing/2014/main" id="{10D7F286-1248-6785-BC8A-671F99367876}"/>
                </a:ext>
              </a:extLst>
            </p:cNvPr>
            <p:cNvSpPr/>
            <p:nvPr/>
          </p:nvSpPr>
          <p:spPr>
            <a:xfrm>
              <a:off x="6066081" y="4013531"/>
              <a:ext cx="28348" cy="24775"/>
            </a:xfrm>
            <a:custGeom>
              <a:avLst/>
              <a:gdLst/>
              <a:ahLst/>
              <a:cxnLst/>
              <a:rect l="l" t="t" r="r" b="b"/>
              <a:pathLst>
                <a:path w="1769" h="1546" extrusionOk="0">
                  <a:moveTo>
                    <a:pt x="900" y="0"/>
                  </a:moveTo>
                  <a:cubicBezTo>
                    <a:pt x="722" y="0"/>
                    <a:pt x="546" y="60"/>
                    <a:pt x="401" y="176"/>
                  </a:cubicBezTo>
                  <a:lnTo>
                    <a:pt x="468" y="109"/>
                  </a:lnTo>
                  <a:lnTo>
                    <a:pt x="468" y="109"/>
                  </a:lnTo>
                  <a:cubicBezTo>
                    <a:pt x="101" y="376"/>
                    <a:pt x="1" y="843"/>
                    <a:pt x="234" y="1210"/>
                  </a:cubicBezTo>
                  <a:cubicBezTo>
                    <a:pt x="387" y="1428"/>
                    <a:pt x="639" y="1546"/>
                    <a:pt x="898" y="1546"/>
                  </a:cubicBezTo>
                  <a:cubicBezTo>
                    <a:pt x="1035" y="1546"/>
                    <a:pt x="1174" y="1512"/>
                    <a:pt x="1302" y="1443"/>
                  </a:cubicBezTo>
                  <a:cubicBezTo>
                    <a:pt x="1635" y="1176"/>
                    <a:pt x="1769" y="676"/>
                    <a:pt x="1535" y="309"/>
                  </a:cubicBezTo>
                  <a:cubicBezTo>
                    <a:pt x="1365" y="101"/>
                    <a:pt x="1131" y="0"/>
                    <a:pt x="9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2950;p44">
              <a:extLst>
                <a:ext uri="{FF2B5EF4-FFF2-40B4-BE49-F238E27FC236}">
                  <a16:creationId xmlns:a16="http://schemas.microsoft.com/office/drawing/2014/main" id="{F07CC087-1EA8-BEFE-0B11-3543D2ABE9A4}"/>
                </a:ext>
              </a:extLst>
            </p:cNvPr>
            <p:cNvSpPr/>
            <p:nvPr/>
          </p:nvSpPr>
          <p:spPr>
            <a:xfrm>
              <a:off x="5932977" y="4106877"/>
              <a:ext cx="44389" cy="24470"/>
            </a:xfrm>
            <a:custGeom>
              <a:avLst/>
              <a:gdLst/>
              <a:ahLst/>
              <a:cxnLst/>
              <a:rect l="l" t="t" r="r" b="b"/>
              <a:pathLst>
                <a:path w="2770" h="1527" extrusionOk="0">
                  <a:moveTo>
                    <a:pt x="757" y="0"/>
                  </a:moveTo>
                  <a:cubicBezTo>
                    <a:pt x="672" y="0"/>
                    <a:pt x="587" y="7"/>
                    <a:pt x="501" y="21"/>
                  </a:cubicBezTo>
                  <a:cubicBezTo>
                    <a:pt x="168" y="55"/>
                    <a:pt x="1" y="88"/>
                    <a:pt x="1" y="188"/>
                  </a:cubicBezTo>
                  <a:cubicBezTo>
                    <a:pt x="34" y="288"/>
                    <a:pt x="768" y="121"/>
                    <a:pt x="1569" y="488"/>
                  </a:cubicBezTo>
                  <a:cubicBezTo>
                    <a:pt x="2301" y="871"/>
                    <a:pt x="2608" y="1527"/>
                    <a:pt x="2721" y="1527"/>
                  </a:cubicBezTo>
                  <a:cubicBezTo>
                    <a:pt x="2727" y="1527"/>
                    <a:pt x="2732" y="1525"/>
                    <a:pt x="2736" y="1522"/>
                  </a:cubicBezTo>
                  <a:cubicBezTo>
                    <a:pt x="2769" y="1522"/>
                    <a:pt x="2736" y="1322"/>
                    <a:pt x="2569" y="1055"/>
                  </a:cubicBezTo>
                  <a:cubicBezTo>
                    <a:pt x="2369" y="688"/>
                    <a:pt x="2069" y="422"/>
                    <a:pt x="1669" y="221"/>
                  </a:cubicBezTo>
                  <a:cubicBezTo>
                    <a:pt x="1380" y="90"/>
                    <a:pt x="1071"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2951;p44">
              <a:extLst>
                <a:ext uri="{FF2B5EF4-FFF2-40B4-BE49-F238E27FC236}">
                  <a16:creationId xmlns:a16="http://schemas.microsoft.com/office/drawing/2014/main" id="{375E9BAD-4D7D-E8D6-C7DD-4F3C76E81383}"/>
                </a:ext>
              </a:extLst>
            </p:cNvPr>
            <p:cNvSpPr/>
            <p:nvPr/>
          </p:nvSpPr>
          <p:spPr>
            <a:xfrm>
              <a:off x="5921215" y="4144728"/>
              <a:ext cx="41184" cy="15528"/>
            </a:xfrm>
            <a:custGeom>
              <a:avLst/>
              <a:gdLst/>
              <a:ahLst/>
              <a:cxnLst/>
              <a:rect l="l" t="t" r="r" b="b"/>
              <a:pathLst>
                <a:path w="2570" h="969" extrusionOk="0">
                  <a:moveTo>
                    <a:pt x="773" y="0"/>
                  </a:moveTo>
                  <a:cubicBezTo>
                    <a:pt x="317" y="0"/>
                    <a:pt x="1" y="147"/>
                    <a:pt x="1" y="194"/>
                  </a:cubicBezTo>
                  <a:cubicBezTo>
                    <a:pt x="34" y="294"/>
                    <a:pt x="635" y="194"/>
                    <a:pt x="1335" y="395"/>
                  </a:cubicBezTo>
                  <a:cubicBezTo>
                    <a:pt x="1955" y="581"/>
                    <a:pt x="2374" y="969"/>
                    <a:pt x="2483" y="969"/>
                  </a:cubicBezTo>
                  <a:cubicBezTo>
                    <a:pt x="2492" y="969"/>
                    <a:pt x="2498" y="966"/>
                    <a:pt x="2503" y="962"/>
                  </a:cubicBezTo>
                  <a:cubicBezTo>
                    <a:pt x="2569" y="928"/>
                    <a:pt x="2203" y="328"/>
                    <a:pt x="1402" y="94"/>
                  </a:cubicBezTo>
                  <a:cubicBezTo>
                    <a:pt x="1177" y="26"/>
                    <a:pt x="963"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2952;p44">
              <a:extLst>
                <a:ext uri="{FF2B5EF4-FFF2-40B4-BE49-F238E27FC236}">
                  <a16:creationId xmlns:a16="http://schemas.microsoft.com/office/drawing/2014/main" id="{47F33181-11F0-F77E-1ACA-FFF822DFF14E}"/>
                </a:ext>
              </a:extLst>
            </p:cNvPr>
            <p:cNvSpPr/>
            <p:nvPr/>
          </p:nvSpPr>
          <p:spPr>
            <a:xfrm>
              <a:off x="5945284" y="4069459"/>
              <a:ext cx="60943" cy="25544"/>
            </a:xfrm>
            <a:custGeom>
              <a:avLst/>
              <a:gdLst/>
              <a:ahLst/>
              <a:cxnLst/>
              <a:rect l="l" t="t" r="r" b="b"/>
              <a:pathLst>
                <a:path w="3803" h="1594" extrusionOk="0">
                  <a:moveTo>
                    <a:pt x="583" y="0"/>
                  </a:moveTo>
                  <a:cubicBezTo>
                    <a:pt x="226" y="0"/>
                    <a:pt x="0" y="56"/>
                    <a:pt x="0" y="88"/>
                  </a:cubicBezTo>
                  <a:cubicBezTo>
                    <a:pt x="0" y="188"/>
                    <a:pt x="934" y="155"/>
                    <a:pt x="1968" y="555"/>
                  </a:cubicBezTo>
                  <a:cubicBezTo>
                    <a:pt x="2988" y="937"/>
                    <a:pt x="3612" y="1593"/>
                    <a:pt x="3724" y="1593"/>
                  </a:cubicBezTo>
                  <a:cubicBezTo>
                    <a:pt x="3729" y="1593"/>
                    <a:pt x="3733" y="1592"/>
                    <a:pt x="3736" y="1589"/>
                  </a:cubicBezTo>
                  <a:cubicBezTo>
                    <a:pt x="3803" y="1556"/>
                    <a:pt x="3202" y="755"/>
                    <a:pt x="2068" y="288"/>
                  </a:cubicBezTo>
                  <a:cubicBezTo>
                    <a:pt x="1499" y="64"/>
                    <a:pt x="965" y="0"/>
                    <a:pt x="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2953;p44">
              <a:extLst>
                <a:ext uri="{FF2B5EF4-FFF2-40B4-BE49-F238E27FC236}">
                  <a16:creationId xmlns:a16="http://schemas.microsoft.com/office/drawing/2014/main" id="{21A3871E-C8E8-7FF7-600A-364E576F67C6}"/>
                </a:ext>
              </a:extLst>
            </p:cNvPr>
            <p:cNvSpPr/>
            <p:nvPr/>
          </p:nvSpPr>
          <p:spPr>
            <a:xfrm>
              <a:off x="5952784" y="4033947"/>
              <a:ext cx="56648" cy="9823"/>
            </a:xfrm>
            <a:custGeom>
              <a:avLst/>
              <a:gdLst/>
              <a:ahLst/>
              <a:cxnLst/>
              <a:rect l="l" t="t" r="r" b="b"/>
              <a:pathLst>
                <a:path w="3535" h="613" extrusionOk="0">
                  <a:moveTo>
                    <a:pt x="1668" y="0"/>
                  </a:moveTo>
                  <a:cubicBezTo>
                    <a:pt x="701" y="0"/>
                    <a:pt x="0" y="340"/>
                    <a:pt x="32" y="436"/>
                  </a:cubicBezTo>
                  <a:cubicBezTo>
                    <a:pt x="37" y="444"/>
                    <a:pt x="52" y="448"/>
                    <a:pt x="78" y="448"/>
                  </a:cubicBezTo>
                  <a:cubicBezTo>
                    <a:pt x="241" y="448"/>
                    <a:pt x="822" y="299"/>
                    <a:pt x="1575" y="299"/>
                  </a:cubicBezTo>
                  <a:cubicBezTo>
                    <a:pt x="1638" y="299"/>
                    <a:pt x="1702" y="300"/>
                    <a:pt x="1767" y="303"/>
                  </a:cubicBezTo>
                  <a:cubicBezTo>
                    <a:pt x="2639" y="363"/>
                    <a:pt x="3321" y="612"/>
                    <a:pt x="3472" y="612"/>
                  </a:cubicBezTo>
                  <a:cubicBezTo>
                    <a:pt x="3488" y="612"/>
                    <a:pt x="3498" y="609"/>
                    <a:pt x="3502" y="603"/>
                  </a:cubicBezTo>
                  <a:cubicBezTo>
                    <a:pt x="3535" y="536"/>
                    <a:pt x="2834" y="36"/>
                    <a:pt x="1800" y="2"/>
                  </a:cubicBezTo>
                  <a:cubicBezTo>
                    <a:pt x="1756" y="1"/>
                    <a:pt x="1711" y="0"/>
                    <a:pt x="1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2954;p44">
              <a:extLst>
                <a:ext uri="{FF2B5EF4-FFF2-40B4-BE49-F238E27FC236}">
                  <a16:creationId xmlns:a16="http://schemas.microsoft.com/office/drawing/2014/main" id="{195EFBC8-6FF1-7246-26FE-970979385BBE}"/>
                </a:ext>
              </a:extLst>
            </p:cNvPr>
            <p:cNvSpPr/>
            <p:nvPr/>
          </p:nvSpPr>
          <p:spPr>
            <a:xfrm>
              <a:off x="5943137" y="3999558"/>
              <a:ext cx="65238" cy="39245"/>
            </a:xfrm>
            <a:custGeom>
              <a:avLst/>
              <a:gdLst/>
              <a:ahLst/>
              <a:cxnLst/>
              <a:rect l="l" t="t" r="r" b="b"/>
              <a:pathLst>
                <a:path w="4071" h="2449" extrusionOk="0">
                  <a:moveTo>
                    <a:pt x="562" y="246"/>
                  </a:moveTo>
                  <a:cubicBezTo>
                    <a:pt x="607" y="246"/>
                    <a:pt x="654" y="257"/>
                    <a:pt x="701" y="280"/>
                  </a:cubicBezTo>
                  <a:cubicBezTo>
                    <a:pt x="968" y="380"/>
                    <a:pt x="1201" y="547"/>
                    <a:pt x="1402" y="781"/>
                  </a:cubicBezTo>
                  <a:cubicBezTo>
                    <a:pt x="1631" y="1049"/>
                    <a:pt x="1828" y="1339"/>
                    <a:pt x="2004" y="1638"/>
                  </a:cubicBezTo>
                  <a:lnTo>
                    <a:pt x="2004" y="1638"/>
                  </a:lnTo>
                  <a:cubicBezTo>
                    <a:pt x="1966" y="1738"/>
                    <a:pt x="1932" y="1841"/>
                    <a:pt x="1902" y="1948"/>
                  </a:cubicBezTo>
                  <a:cubicBezTo>
                    <a:pt x="1880" y="1992"/>
                    <a:pt x="1862" y="2039"/>
                    <a:pt x="1849" y="2089"/>
                  </a:cubicBezTo>
                  <a:lnTo>
                    <a:pt x="1849" y="2089"/>
                  </a:lnTo>
                  <a:cubicBezTo>
                    <a:pt x="1161" y="1959"/>
                    <a:pt x="579" y="1454"/>
                    <a:pt x="334" y="781"/>
                  </a:cubicBezTo>
                  <a:cubicBezTo>
                    <a:pt x="267" y="647"/>
                    <a:pt x="301" y="480"/>
                    <a:pt x="368" y="347"/>
                  </a:cubicBezTo>
                  <a:cubicBezTo>
                    <a:pt x="411" y="282"/>
                    <a:pt x="482" y="246"/>
                    <a:pt x="562" y="246"/>
                  </a:cubicBezTo>
                  <a:close/>
                  <a:moveTo>
                    <a:pt x="3370" y="314"/>
                  </a:moveTo>
                  <a:cubicBezTo>
                    <a:pt x="3503" y="314"/>
                    <a:pt x="3637" y="347"/>
                    <a:pt x="3703" y="447"/>
                  </a:cubicBezTo>
                  <a:cubicBezTo>
                    <a:pt x="3770" y="614"/>
                    <a:pt x="3803" y="747"/>
                    <a:pt x="3737" y="914"/>
                  </a:cubicBezTo>
                  <a:cubicBezTo>
                    <a:pt x="3563" y="1551"/>
                    <a:pt x="3013" y="2012"/>
                    <a:pt x="2347" y="2101"/>
                  </a:cubicBezTo>
                  <a:lnTo>
                    <a:pt x="2347" y="2101"/>
                  </a:lnTo>
                  <a:cubicBezTo>
                    <a:pt x="2327" y="2010"/>
                    <a:pt x="2292" y="1924"/>
                    <a:pt x="2236" y="1848"/>
                  </a:cubicBezTo>
                  <a:cubicBezTo>
                    <a:pt x="2212" y="1783"/>
                    <a:pt x="2188" y="1720"/>
                    <a:pt x="2162" y="1658"/>
                  </a:cubicBezTo>
                  <a:lnTo>
                    <a:pt x="2162" y="1658"/>
                  </a:lnTo>
                  <a:cubicBezTo>
                    <a:pt x="2311" y="1369"/>
                    <a:pt x="2487" y="1098"/>
                    <a:pt x="2703" y="847"/>
                  </a:cubicBezTo>
                  <a:cubicBezTo>
                    <a:pt x="2869" y="614"/>
                    <a:pt x="3103" y="414"/>
                    <a:pt x="3370" y="314"/>
                  </a:cubicBezTo>
                  <a:close/>
                  <a:moveTo>
                    <a:pt x="2095" y="1795"/>
                  </a:moveTo>
                  <a:cubicBezTo>
                    <a:pt x="2153" y="1899"/>
                    <a:pt x="2210" y="2005"/>
                    <a:pt x="2265" y="2110"/>
                  </a:cubicBezTo>
                  <a:lnTo>
                    <a:pt x="2265" y="2110"/>
                  </a:lnTo>
                  <a:cubicBezTo>
                    <a:pt x="2214" y="2114"/>
                    <a:pt x="2163" y="2117"/>
                    <a:pt x="2111" y="2117"/>
                  </a:cubicBezTo>
                  <a:cubicBezTo>
                    <a:pt x="2086" y="2117"/>
                    <a:pt x="2061" y="2116"/>
                    <a:pt x="2035" y="2115"/>
                  </a:cubicBezTo>
                  <a:cubicBezTo>
                    <a:pt x="2010" y="2113"/>
                    <a:pt x="1985" y="2110"/>
                    <a:pt x="1960" y="2107"/>
                  </a:cubicBezTo>
                  <a:lnTo>
                    <a:pt x="1960" y="2107"/>
                  </a:lnTo>
                  <a:cubicBezTo>
                    <a:pt x="2002" y="2001"/>
                    <a:pt x="2047" y="1897"/>
                    <a:pt x="2095" y="1795"/>
                  </a:cubicBezTo>
                  <a:close/>
                  <a:moveTo>
                    <a:pt x="554" y="1"/>
                  </a:moveTo>
                  <a:cubicBezTo>
                    <a:pt x="399" y="1"/>
                    <a:pt x="260" y="75"/>
                    <a:pt x="167" y="214"/>
                  </a:cubicBezTo>
                  <a:cubicBezTo>
                    <a:pt x="34" y="414"/>
                    <a:pt x="1" y="647"/>
                    <a:pt x="67" y="847"/>
                  </a:cubicBezTo>
                  <a:cubicBezTo>
                    <a:pt x="314" y="1649"/>
                    <a:pt x="989" y="2252"/>
                    <a:pt x="1827" y="2391"/>
                  </a:cubicBezTo>
                  <a:lnTo>
                    <a:pt x="1827" y="2391"/>
                  </a:lnTo>
                  <a:cubicBezTo>
                    <a:pt x="1829" y="2410"/>
                    <a:pt x="1832" y="2429"/>
                    <a:pt x="1835" y="2449"/>
                  </a:cubicBezTo>
                  <a:cubicBezTo>
                    <a:pt x="1841" y="2431"/>
                    <a:pt x="1847" y="2413"/>
                    <a:pt x="1853" y="2395"/>
                  </a:cubicBezTo>
                  <a:lnTo>
                    <a:pt x="1853" y="2395"/>
                  </a:lnTo>
                  <a:cubicBezTo>
                    <a:pt x="1913" y="2404"/>
                    <a:pt x="1974" y="2411"/>
                    <a:pt x="2035" y="2415"/>
                  </a:cubicBezTo>
                  <a:cubicBezTo>
                    <a:pt x="2079" y="2418"/>
                    <a:pt x="2122" y="2420"/>
                    <a:pt x="2166" y="2420"/>
                  </a:cubicBezTo>
                  <a:cubicBezTo>
                    <a:pt x="3015" y="2420"/>
                    <a:pt x="3781" y="1806"/>
                    <a:pt x="4003" y="981"/>
                  </a:cubicBezTo>
                  <a:cubicBezTo>
                    <a:pt x="4070" y="747"/>
                    <a:pt x="4037" y="514"/>
                    <a:pt x="3937" y="347"/>
                  </a:cubicBezTo>
                  <a:cubicBezTo>
                    <a:pt x="3831" y="189"/>
                    <a:pt x="3663" y="93"/>
                    <a:pt x="3482" y="93"/>
                  </a:cubicBezTo>
                  <a:cubicBezTo>
                    <a:pt x="3434" y="93"/>
                    <a:pt x="3385" y="100"/>
                    <a:pt x="3336" y="114"/>
                  </a:cubicBezTo>
                  <a:cubicBezTo>
                    <a:pt x="3003" y="214"/>
                    <a:pt x="2736" y="414"/>
                    <a:pt x="2536" y="714"/>
                  </a:cubicBezTo>
                  <a:cubicBezTo>
                    <a:pt x="2345" y="947"/>
                    <a:pt x="2194" y="1194"/>
                    <a:pt x="2076" y="1463"/>
                  </a:cubicBezTo>
                  <a:lnTo>
                    <a:pt x="2076" y="1463"/>
                  </a:lnTo>
                  <a:cubicBezTo>
                    <a:pt x="1929" y="1157"/>
                    <a:pt x="1749" y="885"/>
                    <a:pt x="1535" y="647"/>
                  </a:cubicBezTo>
                  <a:cubicBezTo>
                    <a:pt x="1335" y="380"/>
                    <a:pt x="1068" y="180"/>
                    <a:pt x="768" y="47"/>
                  </a:cubicBezTo>
                  <a:cubicBezTo>
                    <a:pt x="696" y="16"/>
                    <a:pt x="623" y="1"/>
                    <a:pt x="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2955;p44">
              <a:extLst>
                <a:ext uri="{FF2B5EF4-FFF2-40B4-BE49-F238E27FC236}">
                  <a16:creationId xmlns:a16="http://schemas.microsoft.com/office/drawing/2014/main" id="{A4F3086D-52B8-9DF1-7FD9-3A7A11AA4270}"/>
                </a:ext>
              </a:extLst>
            </p:cNvPr>
            <p:cNvSpPr/>
            <p:nvPr/>
          </p:nvSpPr>
          <p:spPr>
            <a:xfrm>
              <a:off x="5882739" y="1390367"/>
              <a:ext cx="422307" cy="496871"/>
            </a:xfrm>
            <a:custGeom>
              <a:avLst/>
              <a:gdLst/>
              <a:ahLst/>
              <a:cxnLst/>
              <a:rect l="l" t="t" r="r" b="b"/>
              <a:pathLst>
                <a:path w="26353" h="31006" extrusionOk="0">
                  <a:moveTo>
                    <a:pt x="15205" y="0"/>
                  </a:moveTo>
                  <a:cubicBezTo>
                    <a:pt x="14916" y="0"/>
                    <a:pt x="14628" y="17"/>
                    <a:pt x="14344" y="50"/>
                  </a:cubicBezTo>
                  <a:cubicBezTo>
                    <a:pt x="12076" y="350"/>
                    <a:pt x="9941" y="1418"/>
                    <a:pt x="8340" y="3086"/>
                  </a:cubicBezTo>
                  <a:cubicBezTo>
                    <a:pt x="6738" y="4720"/>
                    <a:pt x="5437" y="6622"/>
                    <a:pt x="4470" y="8690"/>
                  </a:cubicBezTo>
                  <a:cubicBezTo>
                    <a:pt x="1601" y="14327"/>
                    <a:pt x="0" y="20899"/>
                    <a:pt x="1635" y="27003"/>
                  </a:cubicBezTo>
                  <a:cubicBezTo>
                    <a:pt x="9240" y="28170"/>
                    <a:pt x="9907" y="29838"/>
                    <a:pt x="17546" y="31006"/>
                  </a:cubicBezTo>
                  <a:cubicBezTo>
                    <a:pt x="20048" y="30405"/>
                    <a:pt x="23751" y="26302"/>
                    <a:pt x="24151" y="23801"/>
                  </a:cubicBezTo>
                  <a:cubicBezTo>
                    <a:pt x="24518" y="21299"/>
                    <a:pt x="24418" y="18330"/>
                    <a:pt x="25152" y="15895"/>
                  </a:cubicBezTo>
                  <a:cubicBezTo>
                    <a:pt x="25852" y="13426"/>
                    <a:pt x="26352" y="10891"/>
                    <a:pt x="25819" y="8390"/>
                  </a:cubicBezTo>
                  <a:cubicBezTo>
                    <a:pt x="25083" y="5001"/>
                    <a:pt x="22571" y="2286"/>
                    <a:pt x="19280" y="1244"/>
                  </a:cubicBezTo>
                  <a:lnTo>
                    <a:pt x="19280" y="1244"/>
                  </a:lnTo>
                  <a:cubicBezTo>
                    <a:pt x="18117" y="420"/>
                    <a:pt x="16653" y="0"/>
                    <a:pt x="15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956;p44">
              <a:extLst>
                <a:ext uri="{FF2B5EF4-FFF2-40B4-BE49-F238E27FC236}">
                  <a16:creationId xmlns:a16="http://schemas.microsoft.com/office/drawing/2014/main" id="{733A0ADB-7B21-4397-84A7-22FDC82B38A5}"/>
                </a:ext>
              </a:extLst>
            </p:cNvPr>
            <p:cNvSpPr/>
            <p:nvPr/>
          </p:nvSpPr>
          <p:spPr>
            <a:xfrm>
              <a:off x="5938330" y="1422161"/>
              <a:ext cx="362437" cy="560234"/>
            </a:xfrm>
            <a:custGeom>
              <a:avLst/>
              <a:gdLst/>
              <a:ahLst/>
              <a:cxnLst/>
              <a:rect l="l" t="t" r="r" b="b"/>
              <a:pathLst>
                <a:path w="22617" h="34960" extrusionOk="0">
                  <a:moveTo>
                    <a:pt x="16879" y="1"/>
                  </a:moveTo>
                  <a:lnTo>
                    <a:pt x="6805" y="2636"/>
                  </a:lnTo>
                  <a:cubicBezTo>
                    <a:pt x="6740" y="2630"/>
                    <a:pt x="6675" y="2627"/>
                    <a:pt x="6611" y="2627"/>
                  </a:cubicBezTo>
                  <a:cubicBezTo>
                    <a:pt x="5626" y="2627"/>
                    <a:pt x="4794" y="3333"/>
                    <a:pt x="4637" y="4304"/>
                  </a:cubicBezTo>
                  <a:lnTo>
                    <a:pt x="0" y="33058"/>
                  </a:lnTo>
                  <a:lnTo>
                    <a:pt x="10908" y="34959"/>
                  </a:lnTo>
                  <a:lnTo>
                    <a:pt x="13610" y="26086"/>
                  </a:lnTo>
                  <a:cubicBezTo>
                    <a:pt x="13610" y="26086"/>
                    <a:pt x="13714" y="26101"/>
                    <a:pt x="13895" y="26101"/>
                  </a:cubicBezTo>
                  <a:cubicBezTo>
                    <a:pt x="14815" y="26101"/>
                    <a:pt x="17737" y="25729"/>
                    <a:pt x="19381" y="21216"/>
                  </a:cubicBezTo>
                  <a:cubicBezTo>
                    <a:pt x="20682" y="17680"/>
                    <a:pt x="21582" y="14011"/>
                    <a:pt x="22150" y="10308"/>
                  </a:cubicBezTo>
                  <a:cubicBezTo>
                    <a:pt x="22617" y="6906"/>
                    <a:pt x="20282" y="301"/>
                    <a:pt x="1687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2957;p44">
              <a:extLst>
                <a:ext uri="{FF2B5EF4-FFF2-40B4-BE49-F238E27FC236}">
                  <a16:creationId xmlns:a16="http://schemas.microsoft.com/office/drawing/2014/main" id="{3E2EDE8E-12A1-434C-29E0-0C054F12EFF7}"/>
                </a:ext>
              </a:extLst>
            </p:cNvPr>
            <p:cNvSpPr/>
            <p:nvPr/>
          </p:nvSpPr>
          <p:spPr>
            <a:xfrm>
              <a:off x="6228590" y="1643835"/>
              <a:ext cx="25143" cy="22275"/>
            </a:xfrm>
            <a:custGeom>
              <a:avLst/>
              <a:gdLst/>
              <a:ahLst/>
              <a:cxnLst/>
              <a:rect l="l" t="t" r="r" b="b"/>
              <a:pathLst>
                <a:path w="1569" h="1390" extrusionOk="0">
                  <a:moveTo>
                    <a:pt x="778" y="1"/>
                  </a:moveTo>
                  <a:cubicBezTo>
                    <a:pt x="428" y="1"/>
                    <a:pt x="127" y="249"/>
                    <a:pt x="67" y="578"/>
                  </a:cubicBezTo>
                  <a:cubicBezTo>
                    <a:pt x="0" y="979"/>
                    <a:pt x="267" y="1346"/>
                    <a:pt x="667" y="1379"/>
                  </a:cubicBezTo>
                  <a:cubicBezTo>
                    <a:pt x="709" y="1386"/>
                    <a:pt x="750" y="1389"/>
                    <a:pt x="790" y="1389"/>
                  </a:cubicBezTo>
                  <a:cubicBezTo>
                    <a:pt x="1140" y="1389"/>
                    <a:pt x="1442" y="1137"/>
                    <a:pt x="1501" y="778"/>
                  </a:cubicBezTo>
                  <a:cubicBezTo>
                    <a:pt x="1568" y="412"/>
                    <a:pt x="1268" y="45"/>
                    <a:pt x="901" y="11"/>
                  </a:cubicBezTo>
                  <a:cubicBezTo>
                    <a:pt x="859" y="4"/>
                    <a:pt x="818" y="1"/>
                    <a:pt x="77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958;p44">
              <a:extLst>
                <a:ext uri="{FF2B5EF4-FFF2-40B4-BE49-F238E27FC236}">
                  <a16:creationId xmlns:a16="http://schemas.microsoft.com/office/drawing/2014/main" id="{E230DB20-9C97-BAC7-B37C-3383B7813791}"/>
                </a:ext>
              </a:extLst>
            </p:cNvPr>
            <p:cNvSpPr/>
            <p:nvPr/>
          </p:nvSpPr>
          <p:spPr>
            <a:xfrm>
              <a:off x="6221636" y="1619957"/>
              <a:ext cx="48668" cy="7692"/>
            </a:xfrm>
            <a:custGeom>
              <a:avLst/>
              <a:gdLst/>
              <a:ahLst/>
              <a:cxnLst/>
              <a:rect l="l" t="t" r="r" b="b"/>
              <a:pathLst>
                <a:path w="3037" h="480" extrusionOk="0">
                  <a:moveTo>
                    <a:pt x="1568" y="0"/>
                  </a:moveTo>
                  <a:cubicBezTo>
                    <a:pt x="1168" y="33"/>
                    <a:pt x="768" y="100"/>
                    <a:pt x="401" y="267"/>
                  </a:cubicBezTo>
                  <a:cubicBezTo>
                    <a:pt x="167" y="367"/>
                    <a:pt x="1" y="434"/>
                    <a:pt x="101" y="467"/>
                  </a:cubicBezTo>
                  <a:cubicBezTo>
                    <a:pt x="109" y="475"/>
                    <a:pt x="125" y="479"/>
                    <a:pt x="149" y="479"/>
                  </a:cubicBezTo>
                  <a:cubicBezTo>
                    <a:pt x="319" y="479"/>
                    <a:pt x="863" y="296"/>
                    <a:pt x="1535" y="267"/>
                  </a:cubicBezTo>
                  <a:cubicBezTo>
                    <a:pt x="1652" y="257"/>
                    <a:pt x="1764" y="253"/>
                    <a:pt x="1869" y="253"/>
                  </a:cubicBezTo>
                  <a:cubicBezTo>
                    <a:pt x="2377" y="253"/>
                    <a:pt x="2740" y="348"/>
                    <a:pt x="2898" y="348"/>
                  </a:cubicBezTo>
                  <a:cubicBezTo>
                    <a:pt x="2931" y="348"/>
                    <a:pt x="2955" y="343"/>
                    <a:pt x="2969" y="334"/>
                  </a:cubicBezTo>
                  <a:cubicBezTo>
                    <a:pt x="3036" y="334"/>
                    <a:pt x="2936" y="234"/>
                    <a:pt x="2703" y="167"/>
                  </a:cubicBezTo>
                  <a:cubicBezTo>
                    <a:pt x="2336" y="33"/>
                    <a:pt x="1935" y="0"/>
                    <a:pt x="15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2959;p44">
              <a:extLst>
                <a:ext uri="{FF2B5EF4-FFF2-40B4-BE49-F238E27FC236}">
                  <a16:creationId xmlns:a16="http://schemas.microsoft.com/office/drawing/2014/main" id="{44E6BC99-B40D-6B57-BC40-6296006C8F5F}"/>
                </a:ext>
              </a:extLst>
            </p:cNvPr>
            <p:cNvSpPr/>
            <p:nvPr/>
          </p:nvSpPr>
          <p:spPr>
            <a:xfrm>
              <a:off x="6118467" y="1620438"/>
              <a:ext cx="24614" cy="22675"/>
            </a:xfrm>
            <a:custGeom>
              <a:avLst/>
              <a:gdLst/>
              <a:ahLst/>
              <a:cxnLst/>
              <a:rect l="l" t="t" r="r" b="b"/>
              <a:pathLst>
                <a:path w="1536" h="1415" extrusionOk="0">
                  <a:moveTo>
                    <a:pt x="826" y="0"/>
                  </a:moveTo>
                  <a:cubicBezTo>
                    <a:pt x="456" y="0"/>
                    <a:pt x="130" y="229"/>
                    <a:pt x="67" y="604"/>
                  </a:cubicBezTo>
                  <a:cubicBezTo>
                    <a:pt x="1" y="1004"/>
                    <a:pt x="268" y="1338"/>
                    <a:pt x="668" y="1405"/>
                  </a:cubicBezTo>
                  <a:cubicBezTo>
                    <a:pt x="709" y="1411"/>
                    <a:pt x="750" y="1415"/>
                    <a:pt x="790" y="1415"/>
                  </a:cubicBezTo>
                  <a:cubicBezTo>
                    <a:pt x="1141" y="1415"/>
                    <a:pt x="1442" y="1163"/>
                    <a:pt x="1502" y="804"/>
                  </a:cubicBezTo>
                  <a:cubicBezTo>
                    <a:pt x="1535" y="404"/>
                    <a:pt x="1268" y="70"/>
                    <a:pt x="901" y="3"/>
                  </a:cubicBezTo>
                  <a:cubicBezTo>
                    <a:pt x="876" y="1"/>
                    <a:pt x="851" y="0"/>
                    <a:pt x="8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960;p44">
              <a:extLst>
                <a:ext uri="{FF2B5EF4-FFF2-40B4-BE49-F238E27FC236}">
                  <a16:creationId xmlns:a16="http://schemas.microsoft.com/office/drawing/2014/main" id="{3530EB1D-8C6F-6515-0EBB-6B799A91CDE9}"/>
                </a:ext>
              </a:extLst>
            </p:cNvPr>
            <p:cNvSpPr/>
            <p:nvPr/>
          </p:nvSpPr>
          <p:spPr>
            <a:xfrm>
              <a:off x="6099958" y="1587555"/>
              <a:ext cx="46328" cy="23332"/>
            </a:xfrm>
            <a:custGeom>
              <a:avLst/>
              <a:gdLst/>
              <a:ahLst/>
              <a:cxnLst/>
              <a:rect l="l" t="t" r="r" b="b"/>
              <a:pathLst>
                <a:path w="2891" h="1456" extrusionOk="0">
                  <a:moveTo>
                    <a:pt x="182" y="1"/>
                  </a:moveTo>
                  <a:cubicBezTo>
                    <a:pt x="60" y="1"/>
                    <a:pt x="0" y="24"/>
                    <a:pt x="22" y="87"/>
                  </a:cubicBezTo>
                  <a:cubicBezTo>
                    <a:pt x="88" y="187"/>
                    <a:pt x="755" y="254"/>
                    <a:pt x="1523" y="621"/>
                  </a:cubicBezTo>
                  <a:cubicBezTo>
                    <a:pt x="2290" y="988"/>
                    <a:pt x="2724" y="1455"/>
                    <a:pt x="2857" y="1455"/>
                  </a:cubicBezTo>
                  <a:cubicBezTo>
                    <a:pt x="2890" y="1455"/>
                    <a:pt x="2857" y="1322"/>
                    <a:pt x="2724" y="1121"/>
                  </a:cubicBezTo>
                  <a:cubicBezTo>
                    <a:pt x="2423" y="821"/>
                    <a:pt x="2090" y="588"/>
                    <a:pt x="1689" y="388"/>
                  </a:cubicBezTo>
                  <a:cubicBezTo>
                    <a:pt x="1323" y="187"/>
                    <a:pt x="889" y="87"/>
                    <a:pt x="455" y="21"/>
                  </a:cubicBezTo>
                  <a:cubicBezTo>
                    <a:pt x="345" y="8"/>
                    <a:pt x="253" y="1"/>
                    <a:pt x="1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2961;p44">
              <a:extLst>
                <a:ext uri="{FF2B5EF4-FFF2-40B4-BE49-F238E27FC236}">
                  <a16:creationId xmlns:a16="http://schemas.microsoft.com/office/drawing/2014/main" id="{BE8CEE7C-073E-D5CE-0A36-1F69474AFC7A}"/>
                </a:ext>
              </a:extLst>
            </p:cNvPr>
            <p:cNvSpPr/>
            <p:nvPr/>
          </p:nvSpPr>
          <p:spPr>
            <a:xfrm>
              <a:off x="6174602" y="1597506"/>
              <a:ext cx="34758" cy="108521"/>
            </a:xfrm>
            <a:custGeom>
              <a:avLst/>
              <a:gdLst/>
              <a:ahLst/>
              <a:cxnLst/>
              <a:rect l="l" t="t" r="r" b="b"/>
              <a:pathLst>
                <a:path w="2169" h="6772" extrusionOk="0">
                  <a:moveTo>
                    <a:pt x="934" y="0"/>
                  </a:moveTo>
                  <a:cubicBezTo>
                    <a:pt x="834" y="0"/>
                    <a:pt x="1101" y="1868"/>
                    <a:pt x="1468" y="4170"/>
                  </a:cubicBezTo>
                  <a:lnTo>
                    <a:pt x="1768" y="5771"/>
                  </a:lnTo>
                  <a:cubicBezTo>
                    <a:pt x="1835" y="5971"/>
                    <a:pt x="1835" y="6205"/>
                    <a:pt x="1768" y="6405"/>
                  </a:cubicBezTo>
                  <a:cubicBezTo>
                    <a:pt x="1701" y="6505"/>
                    <a:pt x="1501" y="6505"/>
                    <a:pt x="1301" y="6505"/>
                  </a:cubicBezTo>
                  <a:cubicBezTo>
                    <a:pt x="1084" y="6471"/>
                    <a:pt x="868" y="6455"/>
                    <a:pt x="651" y="6455"/>
                  </a:cubicBezTo>
                  <a:cubicBezTo>
                    <a:pt x="434" y="6455"/>
                    <a:pt x="217" y="6471"/>
                    <a:pt x="0" y="6505"/>
                  </a:cubicBezTo>
                  <a:cubicBezTo>
                    <a:pt x="434" y="6638"/>
                    <a:pt x="868" y="6705"/>
                    <a:pt x="1301" y="6738"/>
                  </a:cubicBezTo>
                  <a:cubicBezTo>
                    <a:pt x="1401" y="6772"/>
                    <a:pt x="1535" y="6772"/>
                    <a:pt x="1635" y="6772"/>
                  </a:cubicBezTo>
                  <a:cubicBezTo>
                    <a:pt x="1802" y="6772"/>
                    <a:pt x="1935" y="6672"/>
                    <a:pt x="2035" y="6538"/>
                  </a:cubicBezTo>
                  <a:cubicBezTo>
                    <a:pt x="2135" y="6305"/>
                    <a:pt x="2168" y="6004"/>
                    <a:pt x="2068" y="5738"/>
                  </a:cubicBezTo>
                  <a:lnTo>
                    <a:pt x="1802" y="4136"/>
                  </a:lnTo>
                  <a:cubicBezTo>
                    <a:pt x="1435" y="1835"/>
                    <a:pt x="1034" y="0"/>
                    <a:pt x="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962;p44">
              <a:extLst>
                <a:ext uri="{FF2B5EF4-FFF2-40B4-BE49-F238E27FC236}">
                  <a16:creationId xmlns:a16="http://schemas.microsoft.com/office/drawing/2014/main" id="{0800A9F5-C71A-C862-3985-D23C4A0BEAF5}"/>
                </a:ext>
              </a:extLst>
            </p:cNvPr>
            <p:cNvSpPr/>
            <p:nvPr/>
          </p:nvSpPr>
          <p:spPr>
            <a:xfrm>
              <a:off x="6042572" y="1785656"/>
              <a:ext cx="113874" cy="80205"/>
            </a:xfrm>
            <a:custGeom>
              <a:avLst/>
              <a:gdLst/>
              <a:ahLst/>
              <a:cxnLst/>
              <a:rect l="l" t="t" r="r" b="b"/>
              <a:pathLst>
                <a:path w="7106" h="5005" extrusionOk="0">
                  <a:moveTo>
                    <a:pt x="0" y="1"/>
                  </a:moveTo>
                  <a:cubicBezTo>
                    <a:pt x="0" y="1"/>
                    <a:pt x="934" y="4437"/>
                    <a:pt x="6638" y="5004"/>
                  </a:cubicBezTo>
                  <a:lnTo>
                    <a:pt x="7105" y="3470"/>
                  </a:lnTo>
                  <a:cubicBezTo>
                    <a:pt x="4470" y="3003"/>
                    <a:pt x="2001" y="1802"/>
                    <a:pt x="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2963;p44">
              <a:extLst>
                <a:ext uri="{FF2B5EF4-FFF2-40B4-BE49-F238E27FC236}">
                  <a16:creationId xmlns:a16="http://schemas.microsoft.com/office/drawing/2014/main" id="{D3F89593-85B6-29E8-E64A-EB71AB64E1A7}"/>
                </a:ext>
              </a:extLst>
            </p:cNvPr>
            <p:cNvSpPr/>
            <p:nvPr/>
          </p:nvSpPr>
          <p:spPr>
            <a:xfrm>
              <a:off x="6125950" y="1710290"/>
              <a:ext cx="42242" cy="39566"/>
            </a:xfrm>
            <a:custGeom>
              <a:avLst/>
              <a:gdLst/>
              <a:ahLst/>
              <a:cxnLst/>
              <a:rect l="l" t="t" r="r" b="b"/>
              <a:pathLst>
                <a:path w="2636" h="2469" extrusionOk="0">
                  <a:moveTo>
                    <a:pt x="1022" y="1"/>
                  </a:moveTo>
                  <a:cubicBezTo>
                    <a:pt x="743" y="1"/>
                    <a:pt x="482" y="127"/>
                    <a:pt x="301" y="334"/>
                  </a:cubicBezTo>
                  <a:cubicBezTo>
                    <a:pt x="34" y="734"/>
                    <a:pt x="1" y="1235"/>
                    <a:pt x="168" y="1668"/>
                  </a:cubicBezTo>
                  <a:cubicBezTo>
                    <a:pt x="334" y="2102"/>
                    <a:pt x="735" y="2436"/>
                    <a:pt x="1235" y="2469"/>
                  </a:cubicBezTo>
                  <a:cubicBezTo>
                    <a:pt x="1635" y="2436"/>
                    <a:pt x="2002" y="2269"/>
                    <a:pt x="2302" y="2035"/>
                  </a:cubicBezTo>
                  <a:cubicBezTo>
                    <a:pt x="2402" y="1969"/>
                    <a:pt x="2503" y="1902"/>
                    <a:pt x="2569" y="1802"/>
                  </a:cubicBezTo>
                  <a:cubicBezTo>
                    <a:pt x="2636" y="1668"/>
                    <a:pt x="2636" y="1502"/>
                    <a:pt x="2569" y="1368"/>
                  </a:cubicBezTo>
                  <a:lnTo>
                    <a:pt x="2569" y="1301"/>
                  </a:lnTo>
                  <a:cubicBezTo>
                    <a:pt x="2336" y="701"/>
                    <a:pt x="1869" y="234"/>
                    <a:pt x="1268" y="34"/>
                  </a:cubicBezTo>
                  <a:cubicBezTo>
                    <a:pt x="1186" y="11"/>
                    <a:pt x="1103" y="1"/>
                    <a:pt x="102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964;p44">
              <a:extLst>
                <a:ext uri="{FF2B5EF4-FFF2-40B4-BE49-F238E27FC236}">
                  <a16:creationId xmlns:a16="http://schemas.microsoft.com/office/drawing/2014/main" id="{EA0E18A6-1A59-7A50-592C-1180F963BF90}"/>
                </a:ext>
              </a:extLst>
            </p:cNvPr>
            <p:cNvSpPr/>
            <p:nvPr/>
          </p:nvSpPr>
          <p:spPr>
            <a:xfrm>
              <a:off x="6132376" y="1702807"/>
              <a:ext cx="37434" cy="42162"/>
            </a:xfrm>
            <a:custGeom>
              <a:avLst/>
              <a:gdLst/>
              <a:ahLst/>
              <a:cxnLst/>
              <a:rect l="l" t="t" r="r" b="b"/>
              <a:pathLst>
                <a:path w="2336" h="2631" extrusionOk="0">
                  <a:moveTo>
                    <a:pt x="267" y="1"/>
                  </a:moveTo>
                  <a:cubicBezTo>
                    <a:pt x="200" y="1"/>
                    <a:pt x="67" y="201"/>
                    <a:pt x="67" y="534"/>
                  </a:cubicBezTo>
                  <a:cubicBezTo>
                    <a:pt x="0" y="1035"/>
                    <a:pt x="167" y="1502"/>
                    <a:pt x="467" y="1869"/>
                  </a:cubicBezTo>
                  <a:cubicBezTo>
                    <a:pt x="801" y="2235"/>
                    <a:pt x="1234" y="2502"/>
                    <a:pt x="1735" y="2602"/>
                  </a:cubicBezTo>
                  <a:cubicBezTo>
                    <a:pt x="1842" y="2622"/>
                    <a:pt x="1938" y="2630"/>
                    <a:pt x="2020" y="2630"/>
                  </a:cubicBezTo>
                  <a:cubicBezTo>
                    <a:pt x="2218" y="2630"/>
                    <a:pt x="2335" y="2583"/>
                    <a:pt x="2335" y="2536"/>
                  </a:cubicBezTo>
                  <a:cubicBezTo>
                    <a:pt x="2335" y="2436"/>
                    <a:pt x="1434" y="2369"/>
                    <a:pt x="834" y="1602"/>
                  </a:cubicBezTo>
                  <a:cubicBezTo>
                    <a:pt x="234" y="834"/>
                    <a:pt x="400"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2965;p44">
              <a:extLst>
                <a:ext uri="{FF2B5EF4-FFF2-40B4-BE49-F238E27FC236}">
                  <a16:creationId xmlns:a16="http://schemas.microsoft.com/office/drawing/2014/main" id="{A19D3C06-A8BC-8501-4D15-D34A924EBC52}"/>
                </a:ext>
              </a:extLst>
            </p:cNvPr>
            <p:cNvSpPr/>
            <p:nvPr/>
          </p:nvSpPr>
          <p:spPr>
            <a:xfrm>
              <a:off x="6110983" y="1547781"/>
              <a:ext cx="52947" cy="29919"/>
            </a:xfrm>
            <a:custGeom>
              <a:avLst/>
              <a:gdLst/>
              <a:ahLst/>
              <a:cxnLst/>
              <a:rect l="l" t="t" r="r" b="b"/>
              <a:pathLst>
                <a:path w="3304" h="1867" extrusionOk="0">
                  <a:moveTo>
                    <a:pt x="601" y="1"/>
                  </a:moveTo>
                  <a:cubicBezTo>
                    <a:pt x="234" y="1"/>
                    <a:pt x="1" y="101"/>
                    <a:pt x="1" y="201"/>
                  </a:cubicBezTo>
                  <a:cubicBezTo>
                    <a:pt x="1" y="435"/>
                    <a:pt x="768" y="635"/>
                    <a:pt x="1602" y="1035"/>
                  </a:cubicBezTo>
                  <a:cubicBezTo>
                    <a:pt x="2329" y="1413"/>
                    <a:pt x="2878" y="1867"/>
                    <a:pt x="3118" y="1867"/>
                  </a:cubicBezTo>
                  <a:cubicBezTo>
                    <a:pt x="3153" y="1867"/>
                    <a:pt x="3182" y="1857"/>
                    <a:pt x="3203" y="1836"/>
                  </a:cubicBezTo>
                  <a:cubicBezTo>
                    <a:pt x="3303" y="1769"/>
                    <a:pt x="3236" y="1535"/>
                    <a:pt x="3036" y="1235"/>
                  </a:cubicBezTo>
                  <a:cubicBezTo>
                    <a:pt x="2469" y="468"/>
                    <a:pt x="1569" y="34"/>
                    <a:pt x="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966;p44">
              <a:extLst>
                <a:ext uri="{FF2B5EF4-FFF2-40B4-BE49-F238E27FC236}">
                  <a16:creationId xmlns:a16="http://schemas.microsoft.com/office/drawing/2014/main" id="{595B1D1D-90B3-83DD-7A3D-BB00F4D766B0}"/>
                </a:ext>
              </a:extLst>
            </p:cNvPr>
            <p:cNvSpPr/>
            <p:nvPr/>
          </p:nvSpPr>
          <p:spPr>
            <a:xfrm>
              <a:off x="6226443" y="1590551"/>
              <a:ext cx="54549" cy="19791"/>
            </a:xfrm>
            <a:custGeom>
              <a:avLst/>
              <a:gdLst/>
              <a:ahLst/>
              <a:cxnLst/>
              <a:rect l="l" t="t" r="r" b="b"/>
              <a:pathLst>
                <a:path w="3404" h="1235" extrusionOk="0">
                  <a:moveTo>
                    <a:pt x="1168" y="0"/>
                  </a:moveTo>
                  <a:cubicBezTo>
                    <a:pt x="935" y="0"/>
                    <a:pt x="701" y="34"/>
                    <a:pt x="468" y="101"/>
                  </a:cubicBezTo>
                  <a:cubicBezTo>
                    <a:pt x="168" y="201"/>
                    <a:pt x="1" y="367"/>
                    <a:pt x="68" y="467"/>
                  </a:cubicBezTo>
                  <a:cubicBezTo>
                    <a:pt x="168" y="668"/>
                    <a:pt x="902" y="701"/>
                    <a:pt x="1669" y="868"/>
                  </a:cubicBezTo>
                  <a:cubicBezTo>
                    <a:pt x="2330" y="1006"/>
                    <a:pt x="2878" y="1235"/>
                    <a:pt x="3161" y="1235"/>
                  </a:cubicBezTo>
                  <a:cubicBezTo>
                    <a:pt x="3221" y="1235"/>
                    <a:pt x="3269" y="1225"/>
                    <a:pt x="3303" y="1201"/>
                  </a:cubicBezTo>
                  <a:cubicBezTo>
                    <a:pt x="3403" y="1135"/>
                    <a:pt x="3337" y="934"/>
                    <a:pt x="3103" y="701"/>
                  </a:cubicBezTo>
                  <a:cubicBezTo>
                    <a:pt x="2736" y="401"/>
                    <a:pt x="2303" y="201"/>
                    <a:pt x="1869" y="101"/>
                  </a:cubicBezTo>
                  <a:cubicBezTo>
                    <a:pt x="1635" y="34"/>
                    <a:pt x="1402" y="0"/>
                    <a:pt x="1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2967;p44">
              <a:extLst>
                <a:ext uri="{FF2B5EF4-FFF2-40B4-BE49-F238E27FC236}">
                  <a16:creationId xmlns:a16="http://schemas.microsoft.com/office/drawing/2014/main" id="{411C416E-E4F1-93C4-E141-5486CD25C5F7}"/>
                </a:ext>
              </a:extLst>
            </p:cNvPr>
            <p:cNvSpPr/>
            <p:nvPr/>
          </p:nvSpPr>
          <p:spPr>
            <a:xfrm>
              <a:off x="6185291" y="1408812"/>
              <a:ext cx="122960" cy="269428"/>
            </a:xfrm>
            <a:custGeom>
              <a:avLst/>
              <a:gdLst/>
              <a:ahLst/>
              <a:cxnLst/>
              <a:rect l="l" t="t" r="r" b="b"/>
              <a:pathLst>
                <a:path w="7673" h="16813" extrusionOk="0">
                  <a:moveTo>
                    <a:pt x="0" y="0"/>
                  </a:moveTo>
                  <a:lnTo>
                    <a:pt x="0" y="0"/>
                  </a:lnTo>
                  <a:cubicBezTo>
                    <a:pt x="801" y="500"/>
                    <a:pt x="1435" y="1234"/>
                    <a:pt x="1835" y="2068"/>
                  </a:cubicBezTo>
                  <a:cubicBezTo>
                    <a:pt x="1889" y="2203"/>
                    <a:pt x="1910" y="2245"/>
                    <a:pt x="1910" y="2245"/>
                  </a:cubicBezTo>
                  <a:lnTo>
                    <a:pt x="1910" y="2245"/>
                  </a:lnTo>
                  <a:cubicBezTo>
                    <a:pt x="1910" y="2245"/>
                    <a:pt x="1853" y="2131"/>
                    <a:pt x="1790" y="2131"/>
                  </a:cubicBezTo>
                  <a:cubicBezTo>
                    <a:pt x="1702" y="2131"/>
                    <a:pt x="1604" y="2351"/>
                    <a:pt x="1635" y="3402"/>
                  </a:cubicBezTo>
                  <a:cubicBezTo>
                    <a:pt x="1635" y="3402"/>
                    <a:pt x="5704" y="5804"/>
                    <a:pt x="6205" y="9874"/>
                  </a:cubicBezTo>
                  <a:cubicBezTo>
                    <a:pt x="6438" y="11708"/>
                    <a:pt x="5604" y="16812"/>
                    <a:pt x="5604" y="16812"/>
                  </a:cubicBezTo>
                  <a:cubicBezTo>
                    <a:pt x="5604" y="16812"/>
                    <a:pt x="7139" y="12909"/>
                    <a:pt x="7406" y="10608"/>
                  </a:cubicBezTo>
                  <a:cubicBezTo>
                    <a:pt x="7673" y="8339"/>
                    <a:pt x="7105" y="5237"/>
                    <a:pt x="5704" y="3302"/>
                  </a:cubicBezTo>
                  <a:cubicBezTo>
                    <a:pt x="4270" y="1368"/>
                    <a:pt x="3036" y="43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968;p44">
              <a:extLst>
                <a:ext uri="{FF2B5EF4-FFF2-40B4-BE49-F238E27FC236}">
                  <a16:creationId xmlns:a16="http://schemas.microsoft.com/office/drawing/2014/main" id="{F3D09E14-F68E-6CC4-09DA-2EFF849F71D2}"/>
                </a:ext>
              </a:extLst>
            </p:cNvPr>
            <p:cNvSpPr/>
            <p:nvPr/>
          </p:nvSpPr>
          <p:spPr>
            <a:xfrm>
              <a:off x="5947368" y="1602714"/>
              <a:ext cx="68042" cy="88426"/>
            </a:xfrm>
            <a:custGeom>
              <a:avLst/>
              <a:gdLst/>
              <a:ahLst/>
              <a:cxnLst/>
              <a:rect l="l" t="t" r="r" b="b"/>
              <a:pathLst>
                <a:path w="4246" h="5518" extrusionOk="0">
                  <a:moveTo>
                    <a:pt x="2379" y="0"/>
                  </a:moveTo>
                  <a:cubicBezTo>
                    <a:pt x="2213" y="0"/>
                    <a:pt x="2043" y="24"/>
                    <a:pt x="1871" y="75"/>
                  </a:cubicBezTo>
                  <a:cubicBezTo>
                    <a:pt x="1238" y="309"/>
                    <a:pt x="637" y="909"/>
                    <a:pt x="437" y="2210"/>
                  </a:cubicBezTo>
                  <a:cubicBezTo>
                    <a:pt x="0" y="5104"/>
                    <a:pt x="2356" y="5518"/>
                    <a:pt x="3245" y="5518"/>
                  </a:cubicBezTo>
                  <a:cubicBezTo>
                    <a:pt x="3442" y="5518"/>
                    <a:pt x="3567" y="5497"/>
                    <a:pt x="3573" y="5479"/>
                  </a:cubicBezTo>
                  <a:cubicBezTo>
                    <a:pt x="3573" y="5379"/>
                    <a:pt x="3873" y="3478"/>
                    <a:pt x="4073" y="2010"/>
                  </a:cubicBezTo>
                  <a:cubicBezTo>
                    <a:pt x="4245" y="919"/>
                    <a:pt x="3404" y="0"/>
                    <a:pt x="2379"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2969;p44">
              <a:extLst>
                <a:ext uri="{FF2B5EF4-FFF2-40B4-BE49-F238E27FC236}">
                  <a16:creationId xmlns:a16="http://schemas.microsoft.com/office/drawing/2014/main" id="{CF65B083-0A9E-377E-B69B-BA05A8B75E67}"/>
                </a:ext>
              </a:extLst>
            </p:cNvPr>
            <p:cNvSpPr/>
            <p:nvPr/>
          </p:nvSpPr>
          <p:spPr>
            <a:xfrm>
              <a:off x="5966662" y="1619957"/>
              <a:ext cx="26201" cy="49998"/>
            </a:xfrm>
            <a:custGeom>
              <a:avLst/>
              <a:gdLst/>
              <a:ahLst/>
              <a:cxnLst/>
              <a:rect l="l" t="t" r="r" b="b"/>
              <a:pathLst>
                <a:path w="1635" h="3120" extrusionOk="0">
                  <a:moveTo>
                    <a:pt x="1201" y="0"/>
                  </a:moveTo>
                  <a:cubicBezTo>
                    <a:pt x="901" y="0"/>
                    <a:pt x="601" y="167"/>
                    <a:pt x="467" y="434"/>
                  </a:cubicBezTo>
                  <a:cubicBezTo>
                    <a:pt x="267" y="734"/>
                    <a:pt x="134" y="1034"/>
                    <a:pt x="100" y="1401"/>
                  </a:cubicBezTo>
                  <a:cubicBezTo>
                    <a:pt x="0" y="2102"/>
                    <a:pt x="267" y="2836"/>
                    <a:pt x="768" y="3069"/>
                  </a:cubicBezTo>
                  <a:cubicBezTo>
                    <a:pt x="851" y="3102"/>
                    <a:pt x="951" y="3119"/>
                    <a:pt x="1051" y="3119"/>
                  </a:cubicBezTo>
                  <a:cubicBezTo>
                    <a:pt x="1151" y="3119"/>
                    <a:pt x="1251" y="3102"/>
                    <a:pt x="1335" y="3069"/>
                  </a:cubicBezTo>
                  <a:cubicBezTo>
                    <a:pt x="1468" y="2969"/>
                    <a:pt x="1501" y="2902"/>
                    <a:pt x="1501" y="2902"/>
                  </a:cubicBezTo>
                  <a:lnTo>
                    <a:pt x="1501" y="2902"/>
                  </a:lnTo>
                  <a:cubicBezTo>
                    <a:pt x="1501" y="2902"/>
                    <a:pt x="1435" y="2936"/>
                    <a:pt x="1301" y="2969"/>
                  </a:cubicBezTo>
                  <a:cubicBezTo>
                    <a:pt x="1265" y="2978"/>
                    <a:pt x="1227" y="2982"/>
                    <a:pt x="1188" y="2982"/>
                  </a:cubicBezTo>
                  <a:cubicBezTo>
                    <a:pt x="1081" y="2982"/>
                    <a:pt x="965" y="2951"/>
                    <a:pt x="868" y="2902"/>
                  </a:cubicBezTo>
                  <a:cubicBezTo>
                    <a:pt x="501" y="2702"/>
                    <a:pt x="267" y="2068"/>
                    <a:pt x="367" y="1435"/>
                  </a:cubicBezTo>
                  <a:cubicBezTo>
                    <a:pt x="401" y="1134"/>
                    <a:pt x="501" y="834"/>
                    <a:pt x="667" y="601"/>
                  </a:cubicBezTo>
                  <a:cubicBezTo>
                    <a:pt x="768" y="367"/>
                    <a:pt x="968" y="200"/>
                    <a:pt x="1201" y="167"/>
                  </a:cubicBezTo>
                  <a:cubicBezTo>
                    <a:pt x="1368" y="167"/>
                    <a:pt x="1501" y="234"/>
                    <a:pt x="1535" y="400"/>
                  </a:cubicBezTo>
                  <a:cubicBezTo>
                    <a:pt x="1568" y="500"/>
                    <a:pt x="1535" y="567"/>
                    <a:pt x="1535" y="567"/>
                  </a:cubicBezTo>
                  <a:cubicBezTo>
                    <a:pt x="1535" y="573"/>
                    <a:pt x="1538" y="576"/>
                    <a:pt x="1542" y="576"/>
                  </a:cubicBezTo>
                  <a:cubicBezTo>
                    <a:pt x="1565" y="576"/>
                    <a:pt x="1635" y="506"/>
                    <a:pt x="1635" y="367"/>
                  </a:cubicBezTo>
                  <a:cubicBezTo>
                    <a:pt x="1601" y="300"/>
                    <a:pt x="1568" y="200"/>
                    <a:pt x="1535" y="134"/>
                  </a:cubicBezTo>
                  <a:cubicBezTo>
                    <a:pt x="1435" y="33"/>
                    <a:pt x="1301" y="0"/>
                    <a:pt x="120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2970;p44">
              <a:extLst>
                <a:ext uri="{FF2B5EF4-FFF2-40B4-BE49-F238E27FC236}">
                  <a16:creationId xmlns:a16="http://schemas.microsoft.com/office/drawing/2014/main" id="{4786FF99-ADF8-DCAA-7C6F-D2E3DE27EF36}"/>
                </a:ext>
              </a:extLst>
            </p:cNvPr>
            <p:cNvSpPr/>
            <p:nvPr/>
          </p:nvSpPr>
          <p:spPr>
            <a:xfrm>
              <a:off x="6070360" y="1573453"/>
              <a:ext cx="242170" cy="137639"/>
            </a:xfrm>
            <a:custGeom>
              <a:avLst/>
              <a:gdLst/>
              <a:ahLst/>
              <a:cxnLst/>
              <a:rect l="l" t="t" r="r" b="b"/>
              <a:pathLst>
                <a:path w="15112" h="8589" extrusionOk="0">
                  <a:moveTo>
                    <a:pt x="368" y="0"/>
                  </a:moveTo>
                  <a:lnTo>
                    <a:pt x="368" y="33"/>
                  </a:lnTo>
                  <a:cubicBezTo>
                    <a:pt x="234" y="1568"/>
                    <a:pt x="1" y="3836"/>
                    <a:pt x="568" y="5304"/>
                  </a:cubicBezTo>
                  <a:cubicBezTo>
                    <a:pt x="1082" y="6636"/>
                    <a:pt x="2339" y="7775"/>
                    <a:pt x="3713" y="7775"/>
                  </a:cubicBezTo>
                  <a:cubicBezTo>
                    <a:pt x="3854" y="7775"/>
                    <a:pt x="3995" y="7764"/>
                    <a:pt x="4137" y="7739"/>
                  </a:cubicBezTo>
                  <a:cubicBezTo>
                    <a:pt x="5138" y="7572"/>
                    <a:pt x="5905" y="6872"/>
                    <a:pt x="6572" y="6138"/>
                  </a:cubicBezTo>
                  <a:cubicBezTo>
                    <a:pt x="6839" y="5771"/>
                    <a:pt x="7139" y="5437"/>
                    <a:pt x="7473" y="5170"/>
                  </a:cubicBezTo>
                  <a:lnTo>
                    <a:pt x="7606" y="5104"/>
                  </a:lnTo>
                  <a:cubicBezTo>
                    <a:pt x="7719" y="5039"/>
                    <a:pt x="7838" y="5010"/>
                    <a:pt x="7952" y="5010"/>
                  </a:cubicBezTo>
                  <a:cubicBezTo>
                    <a:pt x="8310" y="5010"/>
                    <a:pt x="8624" y="5299"/>
                    <a:pt x="8573" y="5704"/>
                  </a:cubicBezTo>
                  <a:cubicBezTo>
                    <a:pt x="8453" y="7295"/>
                    <a:pt x="9738" y="8589"/>
                    <a:pt x="11285" y="8589"/>
                  </a:cubicBezTo>
                  <a:cubicBezTo>
                    <a:pt x="11457" y="8589"/>
                    <a:pt x="11632" y="8573"/>
                    <a:pt x="11809" y="8540"/>
                  </a:cubicBezTo>
                  <a:cubicBezTo>
                    <a:pt x="12843" y="8273"/>
                    <a:pt x="13710" y="7572"/>
                    <a:pt x="14177" y="6605"/>
                  </a:cubicBezTo>
                  <a:cubicBezTo>
                    <a:pt x="14644" y="5637"/>
                    <a:pt x="14945" y="4603"/>
                    <a:pt x="15111" y="3569"/>
                  </a:cubicBezTo>
                  <a:cubicBezTo>
                    <a:pt x="14144" y="3436"/>
                    <a:pt x="13243" y="2935"/>
                    <a:pt x="12309" y="2602"/>
                  </a:cubicBezTo>
                  <a:cubicBezTo>
                    <a:pt x="11737" y="2377"/>
                    <a:pt x="11115" y="2215"/>
                    <a:pt x="10512" y="2215"/>
                  </a:cubicBezTo>
                  <a:cubicBezTo>
                    <a:pt x="10131" y="2215"/>
                    <a:pt x="9756" y="2280"/>
                    <a:pt x="9407" y="2435"/>
                  </a:cubicBezTo>
                  <a:cubicBezTo>
                    <a:pt x="9074" y="2635"/>
                    <a:pt x="8740" y="2735"/>
                    <a:pt x="8373" y="2769"/>
                  </a:cubicBezTo>
                  <a:cubicBezTo>
                    <a:pt x="7940" y="2735"/>
                    <a:pt x="7639" y="2368"/>
                    <a:pt x="7306" y="2035"/>
                  </a:cubicBezTo>
                  <a:cubicBezTo>
                    <a:pt x="5705" y="434"/>
                    <a:pt x="2569" y="467"/>
                    <a:pt x="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2971;p44">
              <a:extLst>
                <a:ext uri="{FF2B5EF4-FFF2-40B4-BE49-F238E27FC236}">
                  <a16:creationId xmlns:a16="http://schemas.microsoft.com/office/drawing/2014/main" id="{E2BCDD3C-BEA2-B44D-9DB7-6441F743BA83}"/>
                </a:ext>
              </a:extLst>
            </p:cNvPr>
            <p:cNvSpPr/>
            <p:nvPr/>
          </p:nvSpPr>
          <p:spPr>
            <a:xfrm>
              <a:off x="5954899" y="1413267"/>
              <a:ext cx="271560" cy="195281"/>
            </a:xfrm>
            <a:custGeom>
              <a:avLst/>
              <a:gdLst/>
              <a:ahLst/>
              <a:cxnLst/>
              <a:rect l="l" t="t" r="r" b="b"/>
              <a:pathLst>
                <a:path w="16946" h="12186" extrusionOk="0">
                  <a:moveTo>
                    <a:pt x="12953" y="1"/>
                  </a:moveTo>
                  <a:cubicBezTo>
                    <a:pt x="11124" y="1"/>
                    <a:pt x="9249" y="385"/>
                    <a:pt x="7439" y="823"/>
                  </a:cubicBezTo>
                  <a:cubicBezTo>
                    <a:pt x="5504" y="1290"/>
                    <a:pt x="3470" y="2090"/>
                    <a:pt x="2269" y="3658"/>
                  </a:cubicBezTo>
                  <a:cubicBezTo>
                    <a:pt x="1401" y="4859"/>
                    <a:pt x="934" y="6260"/>
                    <a:pt x="901" y="7728"/>
                  </a:cubicBezTo>
                  <a:cubicBezTo>
                    <a:pt x="834" y="9195"/>
                    <a:pt x="0" y="10296"/>
                    <a:pt x="201" y="11731"/>
                  </a:cubicBezTo>
                  <a:lnTo>
                    <a:pt x="2569" y="11864"/>
                  </a:lnTo>
                  <a:cubicBezTo>
                    <a:pt x="2786" y="12090"/>
                    <a:pt x="3044" y="12186"/>
                    <a:pt x="3317" y="12186"/>
                  </a:cubicBezTo>
                  <a:cubicBezTo>
                    <a:pt x="4132" y="12186"/>
                    <a:pt x="5088" y="11330"/>
                    <a:pt x="5538" y="10530"/>
                  </a:cubicBezTo>
                  <a:cubicBezTo>
                    <a:pt x="5971" y="9629"/>
                    <a:pt x="6672" y="8862"/>
                    <a:pt x="7573" y="8362"/>
                  </a:cubicBezTo>
                  <a:cubicBezTo>
                    <a:pt x="8473" y="7928"/>
                    <a:pt x="9441" y="7594"/>
                    <a:pt x="10441" y="7361"/>
                  </a:cubicBezTo>
                  <a:cubicBezTo>
                    <a:pt x="12009" y="6927"/>
                    <a:pt x="13543" y="6393"/>
                    <a:pt x="14811" y="5393"/>
                  </a:cubicBezTo>
                  <a:cubicBezTo>
                    <a:pt x="16145" y="4225"/>
                    <a:pt x="16913" y="2557"/>
                    <a:pt x="16946" y="789"/>
                  </a:cubicBezTo>
                  <a:cubicBezTo>
                    <a:pt x="15673" y="217"/>
                    <a:pt x="14326" y="1"/>
                    <a:pt x="12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2972;p44">
              <a:extLst>
                <a:ext uri="{FF2B5EF4-FFF2-40B4-BE49-F238E27FC236}">
                  <a16:creationId xmlns:a16="http://schemas.microsoft.com/office/drawing/2014/main" id="{04729FCB-A36A-1285-17BA-86BD1F6C23C1}"/>
                </a:ext>
              </a:extLst>
            </p:cNvPr>
            <p:cNvSpPr/>
            <p:nvPr/>
          </p:nvSpPr>
          <p:spPr>
            <a:xfrm>
              <a:off x="6012093" y="1604445"/>
              <a:ext cx="62033" cy="19262"/>
            </a:xfrm>
            <a:custGeom>
              <a:avLst/>
              <a:gdLst/>
              <a:ahLst/>
              <a:cxnLst/>
              <a:rect l="l" t="t" r="r" b="b"/>
              <a:pathLst>
                <a:path w="3871" h="1202" extrusionOk="0">
                  <a:moveTo>
                    <a:pt x="3870" y="1"/>
                  </a:moveTo>
                  <a:lnTo>
                    <a:pt x="1" y="268"/>
                  </a:lnTo>
                  <a:lnTo>
                    <a:pt x="201" y="1202"/>
                  </a:lnTo>
                  <a:lnTo>
                    <a:pt x="3870" y="1202"/>
                  </a:lnTo>
                  <a:lnTo>
                    <a:pt x="38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2973;p44">
              <a:extLst>
                <a:ext uri="{FF2B5EF4-FFF2-40B4-BE49-F238E27FC236}">
                  <a16:creationId xmlns:a16="http://schemas.microsoft.com/office/drawing/2014/main" id="{56095094-E85B-5B7E-70D2-4689289876FC}"/>
                </a:ext>
              </a:extLst>
            </p:cNvPr>
            <p:cNvSpPr/>
            <p:nvPr/>
          </p:nvSpPr>
          <p:spPr>
            <a:xfrm>
              <a:off x="5913731" y="1506100"/>
              <a:ext cx="166804" cy="327872"/>
            </a:xfrm>
            <a:custGeom>
              <a:avLst/>
              <a:gdLst/>
              <a:ahLst/>
              <a:cxnLst/>
              <a:rect l="l" t="t" r="r" b="b"/>
              <a:pathLst>
                <a:path w="10409" h="20460" extrusionOk="0">
                  <a:moveTo>
                    <a:pt x="9541" y="0"/>
                  </a:moveTo>
                  <a:cubicBezTo>
                    <a:pt x="4838" y="2335"/>
                    <a:pt x="535" y="8173"/>
                    <a:pt x="134" y="13610"/>
                  </a:cubicBezTo>
                  <a:cubicBezTo>
                    <a:pt x="1" y="14811"/>
                    <a:pt x="1035" y="19114"/>
                    <a:pt x="1802" y="20048"/>
                  </a:cubicBezTo>
                  <a:cubicBezTo>
                    <a:pt x="2035" y="20349"/>
                    <a:pt x="2369" y="20459"/>
                    <a:pt x="2763" y="20459"/>
                  </a:cubicBezTo>
                  <a:cubicBezTo>
                    <a:pt x="3837" y="20459"/>
                    <a:pt x="5351" y="19640"/>
                    <a:pt x="6433" y="19640"/>
                  </a:cubicBezTo>
                  <a:cubicBezTo>
                    <a:pt x="6492" y="19640"/>
                    <a:pt x="6550" y="19642"/>
                    <a:pt x="6606" y="19647"/>
                  </a:cubicBezTo>
                  <a:cubicBezTo>
                    <a:pt x="5672" y="16545"/>
                    <a:pt x="6572" y="13777"/>
                    <a:pt x="6672" y="10574"/>
                  </a:cubicBezTo>
                  <a:cubicBezTo>
                    <a:pt x="6739" y="7339"/>
                    <a:pt x="7873" y="4003"/>
                    <a:pt x="10408" y="1968"/>
                  </a:cubicBezTo>
                  <a:lnTo>
                    <a:pt x="95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2974;p44">
              <a:extLst>
                <a:ext uri="{FF2B5EF4-FFF2-40B4-BE49-F238E27FC236}">
                  <a16:creationId xmlns:a16="http://schemas.microsoft.com/office/drawing/2014/main" id="{AE98B365-459A-9386-D425-7176C23E53B8}"/>
                </a:ext>
              </a:extLst>
            </p:cNvPr>
            <p:cNvSpPr/>
            <p:nvPr/>
          </p:nvSpPr>
          <p:spPr>
            <a:xfrm>
              <a:off x="6083724" y="1588949"/>
              <a:ext cx="68443" cy="91423"/>
            </a:xfrm>
            <a:custGeom>
              <a:avLst/>
              <a:gdLst/>
              <a:ahLst/>
              <a:cxnLst/>
              <a:rect l="l" t="t" r="r" b="b"/>
              <a:pathLst>
                <a:path w="4271" h="5705" extrusionOk="0">
                  <a:moveTo>
                    <a:pt x="201" y="0"/>
                  </a:moveTo>
                  <a:cubicBezTo>
                    <a:pt x="134" y="401"/>
                    <a:pt x="67" y="834"/>
                    <a:pt x="101" y="1235"/>
                  </a:cubicBezTo>
                  <a:cubicBezTo>
                    <a:pt x="1" y="2235"/>
                    <a:pt x="201" y="3236"/>
                    <a:pt x="668" y="4170"/>
                  </a:cubicBezTo>
                  <a:cubicBezTo>
                    <a:pt x="901" y="4637"/>
                    <a:pt x="1301" y="5071"/>
                    <a:pt x="1802" y="5371"/>
                  </a:cubicBezTo>
                  <a:cubicBezTo>
                    <a:pt x="2202" y="5604"/>
                    <a:pt x="2636" y="5705"/>
                    <a:pt x="3103" y="5705"/>
                  </a:cubicBezTo>
                  <a:cubicBezTo>
                    <a:pt x="3403" y="5705"/>
                    <a:pt x="3737" y="5638"/>
                    <a:pt x="4003" y="5471"/>
                  </a:cubicBezTo>
                  <a:cubicBezTo>
                    <a:pt x="4170" y="5371"/>
                    <a:pt x="4270" y="5271"/>
                    <a:pt x="4270" y="5271"/>
                  </a:cubicBezTo>
                  <a:lnTo>
                    <a:pt x="4270" y="5271"/>
                  </a:lnTo>
                  <a:cubicBezTo>
                    <a:pt x="3903" y="5471"/>
                    <a:pt x="3503" y="5538"/>
                    <a:pt x="3103" y="5538"/>
                  </a:cubicBezTo>
                  <a:cubicBezTo>
                    <a:pt x="2669" y="5538"/>
                    <a:pt x="2269" y="5404"/>
                    <a:pt x="1902" y="5204"/>
                  </a:cubicBezTo>
                  <a:cubicBezTo>
                    <a:pt x="1435" y="4904"/>
                    <a:pt x="1101" y="4504"/>
                    <a:pt x="834" y="4037"/>
                  </a:cubicBezTo>
                  <a:cubicBezTo>
                    <a:pt x="434" y="3169"/>
                    <a:pt x="201" y="2202"/>
                    <a:pt x="234" y="1235"/>
                  </a:cubicBezTo>
                  <a:cubicBezTo>
                    <a:pt x="267" y="834"/>
                    <a:pt x="234" y="434"/>
                    <a:pt x="201" y="0"/>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2975;p44">
              <a:extLst>
                <a:ext uri="{FF2B5EF4-FFF2-40B4-BE49-F238E27FC236}">
                  <a16:creationId xmlns:a16="http://schemas.microsoft.com/office/drawing/2014/main" id="{3C0182A7-4087-74B8-ADA1-E59F2953F3A8}"/>
                </a:ext>
              </a:extLst>
            </p:cNvPr>
            <p:cNvSpPr/>
            <p:nvPr/>
          </p:nvSpPr>
          <p:spPr>
            <a:xfrm>
              <a:off x="6189762" y="1640037"/>
              <a:ext cx="23332" cy="11522"/>
            </a:xfrm>
            <a:custGeom>
              <a:avLst/>
              <a:gdLst/>
              <a:ahLst/>
              <a:cxnLst/>
              <a:rect l="l" t="t" r="r" b="b"/>
              <a:pathLst>
                <a:path w="1456" h="719" extrusionOk="0">
                  <a:moveTo>
                    <a:pt x="400" y="1"/>
                  </a:moveTo>
                  <a:cubicBezTo>
                    <a:pt x="159" y="1"/>
                    <a:pt x="0" y="72"/>
                    <a:pt x="22" y="115"/>
                  </a:cubicBezTo>
                  <a:cubicBezTo>
                    <a:pt x="22" y="182"/>
                    <a:pt x="355" y="115"/>
                    <a:pt x="755" y="282"/>
                  </a:cubicBezTo>
                  <a:cubicBezTo>
                    <a:pt x="1101" y="470"/>
                    <a:pt x="1299" y="718"/>
                    <a:pt x="1376" y="718"/>
                  </a:cubicBezTo>
                  <a:cubicBezTo>
                    <a:pt x="1381" y="718"/>
                    <a:pt x="1385" y="717"/>
                    <a:pt x="1389" y="715"/>
                  </a:cubicBezTo>
                  <a:cubicBezTo>
                    <a:pt x="1456" y="682"/>
                    <a:pt x="1323" y="282"/>
                    <a:pt x="856" y="81"/>
                  </a:cubicBezTo>
                  <a:cubicBezTo>
                    <a:pt x="690" y="22"/>
                    <a:pt x="533" y="1"/>
                    <a:pt x="400"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2976;p44">
              <a:extLst>
                <a:ext uri="{FF2B5EF4-FFF2-40B4-BE49-F238E27FC236}">
                  <a16:creationId xmlns:a16="http://schemas.microsoft.com/office/drawing/2014/main" id="{8C9E5EEA-4DDF-C268-526B-AC2F9806D2A5}"/>
                </a:ext>
              </a:extLst>
            </p:cNvPr>
            <p:cNvSpPr/>
            <p:nvPr/>
          </p:nvSpPr>
          <p:spPr>
            <a:xfrm>
              <a:off x="6216299" y="1658433"/>
              <a:ext cx="54533" cy="43027"/>
            </a:xfrm>
            <a:custGeom>
              <a:avLst/>
              <a:gdLst/>
              <a:ahLst/>
              <a:cxnLst/>
              <a:rect l="l" t="t" r="r" b="b"/>
              <a:pathLst>
                <a:path w="3403" h="2685" extrusionOk="0">
                  <a:moveTo>
                    <a:pt x="134" y="1"/>
                  </a:moveTo>
                  <a:cubicBezTo>
                    <a:pt x="33" y="234"/>
                    <a:pt x="0" y="501"/>
                    <a:pt x="67" y="735"/>
                  </a:cubicBezTo>
                  <a:cubicBezTo>
                    <a:pt x="213" y="1877"/>
                    <a:pt x="1156" y="2684"/>
                    <a:pt x="2264" y="2684"/>
                  </a:cubicBezTo>
                  <a:cubicBezTo>
                    <a:pt x="2419" y="2684"/>
                    <a:pt x="2576" y="2669"/>
                    <a:pt x="2735" y="2636"/>
                  </a:cubicBezTo>
                  <a:cubicBezTo>
                    <a:pt x="2969" y="2636"/>
                    <a:pt x="3202" y="2536"/>
                    <a:pt x="3403" y="2369"/>
                  </a:cubicBezTo>
                  <a:cubicBezTo>
                    <a:pt x="3399" y="2366"/>
                    <a:pt x="3393" y="2364"/>
                    <a:pt x="3384" y="2364"/>
                  </a:cubicBezTo>
                  <a:cubicBezTo>
                    <a:pt x="3316" y="2364"/>
                    <a:pt x="3088" y="2473"/>
                    <a:pt x="2702" y="2503"/>
                  </a:cubicBezTo>
                  <a:cubicBezTo>
                    <a:pt x="2598" y="2517"/>
                    <a:pt x="2495" y="2525"/>
                    <a:pt x="2393" y="2525"/>
                  </a:cubicBezTo>
                  <a:cubicBezTo>
                    <a:pt x="1346" y="2525"/>
                    <a:pt x="413" y="1768"/>
                    <a:pt x="200" y="735"/>
                  </a:cubicBezTo>
                  <a:cubicBezTo>
                    <a:pt x="134" y="301"/>
                    <a:pt x="167" y="1"/>
                    <a:pt x="134"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2977;p44">
              <a:extLst>
                <a:ext uri="{FF2B5EF4-FFF2-40B4-BE49-F238E27FC236}">
                  <a16:creationId xmlns:a16="http://schemas.microsoft.com/office/drawing/2014/main" id="{DA82D436-24E7-1437-D0A1-27B0B4E5BC8B}"/>
                </a:ext>
              </a:extLst>
            </p:cNvPr>
            <p:cNvSpPr/>
            <p:nvPr/>
          </p:nvSpPr>
          <p:spPr>
            <a:xfrm>
              <a:off x="6287915" y="1635982"/>
              <a:ext cx="13926" cy="35832"/>
            </a:xfrm>
            <a:custGeom>
              <a:avLst/>
              <a:gdLst/>
              <a:ahLst/>
              <a:cxnLst/>
              <a:rect l="l" t="t" r="r" b="b"/>
              <a:pathLst>
                <a:path w="869" h="2236" extrusionOk="0">
                  <a:moveTo>
                    <a:pt x="835" y="1"/>
                  </a:moveTo>
                  <a:cubicBezTo>
                    <a:pt x="668" y="368"/>
                    <a:pt x="535" y="735"/>
                    <a:pt x="435" y="1135"/>
                  </a:cubicBezTo>
                  <a:cubicBezTo>
                    <a:pt x="268" y="1502"/>
                    <a:pt x="134" y="1869"/>
                    <a:pt x="1" y="2236"/>
                  </a:cubicBezTo>
                  <a:cubicBezTo>
                    <a:pt x="301" y="1969"/>
                    <a:pt x="501" y="1602"/>
                    <a:pt x="635" y="1202"/>
                  </a:cubicBezTo>
                  <a:cubicBezTo>
                    <a:pt x="802" y="835"/>
                    <a:pt x="868" y="401"/>
                    <a:pt x="835"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2978;p44">
              <a:extLst>
                <a:ext uri="{FF2B5EF4-FFF2-40B4-BE49-F238E27FC236}">
                  <a16:creationId xmlns:a16="http://schemas.microsoft.com/office/drawing/2014/main" id="{5F661D73-F1CD-C72A-63FF-07303FB60581}"/>
                </a:ext>
              </a:extLst>
            </p:cNvPr>
            <p:cNvSpPr/>
            <p:nvPr/>
          </p:nvSpPr>
          <p:spPr>
            <a:xfrm>
              <a:off x="6100823" y="1615679"/>
              <a:ext cx="57225" cy="43316"/>
            </a:xfrm>
            <a:custGeom>
              <a:avLst/>
              <a:gdLst/>
              <a:ahLst/>
              <a:cxnLst/>
              <a:rect l="l" t="t" r="r" b="b"/>
              <a:pathLst>
                <a:path w="3571" h="2703" extrusionOk="0">
                  <a:moveTo>
                    <a:pt x="3570" y="0"/>
                  </a:moveTo>
                  <a:lnTo>
                    <a:pt x="3570" y="0"/>
                  </a:lnTo>
                  <a:cubicBezTo>
                    <a:pt x="2936" y="401"/>
                    <a:pt x="2336" y="834"/>
                    <a:pt x="1769" y="1335"/>
                  </a:cubicBezTo>
                  <a:cubicBezTo>
                    <a:pt x="1135" y="1735"/>
                    <a:pt x="568" y="2202"/>
                    <a:pt x="1" y="2702"/>
                  </a:cubicBezTo>
                  <a:cubicBezTo>
                    <a:pt x="701" y="2402"/>
                    <a:pt x="1335" y="1968"/>
                    <a:pt x="1902" y="1501"/>
                  </a:cubicBezTo>
                  <a:cubicBezTo>
                    <a:pt x="2536" y="1068"/>
                    <a:pt x="3103" y="567"/>
                    <a:pt x="35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2979;p44">
              <a:extLst>
                <a:ext uri="{FF2B5EF4-FFF2-40B4-BE49-F238E27FC236}">
                  <a16:creationId xmlns:a16="http://schemas.microsoft.com/office/drawing/2014/main" id="{DD982769-F585-84F9-193F-4DC1F47691C7}"/>
                </a:ext>
              </a:extLst>
            </p:cNvPr>
            <p:cNvSpPr/>
            <p:nvPr/>
          </p:nvSpPr>
          <p:spPr>
            <a:xfrm>
              <a:off x="6122216" y="1626367"/>
              <a:ext cx="42242" cy="31553"/>
            </a:xfrm>
            <a:custGeom>
              <a:avLst/>
              <a:gdLst/>
              <a:ahLst/>
              <a:cxnLst/>
              <a:rect l="l" t="t" r="r" b="b"/>
              <a:pathLst>
                <a:path w="2636" h="1969" extrusionOk="0">
                  <a:moveTo>
                    <a:pt x="2635" y="0"/>
                  </a:moveTo>
                  <a:lnTo>
                    <a:pt x="2635" y="0"/>
                  </a:lnTo>
                  <a:cubicBezTo>
                    <a:pt x="2135" y="267"/>
                    <a:pt x="1668" y="534"/>
                    <a:pt x="1268" y="901"/>
                  </a:cubicBezTo>
                  <a:cubicBezTo>
                    <a:pt x="801" y="1201"/>
                    <a:pt x="367" y="1535"/>
                    <a:pt x="0" y="1969"/>
                  </a:cubicBezTo>
                  <a:cubicBezTo>
                    <a:pt x="501" y="1735"/>
                    <a:pt x="968" y="1435"/>
                    <a:pt x="1401" y="1068"/>
                  </a:cubicBezTo>
                  <a:cubicBezTo>
                    <a:pt x="1868" y="768"/>
                    <a:pt x="2269" y="434"/>
                    <a:pt x="26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2980;p44">
              <a:extLst>
                <a:ext uri="{FF2B5EF4-FFF2-40B4-BE49-F238E27FC236}">
                  <a16:creationId xmlns:a16="http://schemas.microsoft.com/office/drawing/2014/main" id="{B9B8028F-277C-85B1-88D1-220C0DA66FBC}"/>
                </a:ext>
              </a:extLst>
            </p:cNvPr>
            <p:cNvSpPr/>
            <p:nvPr/>
          </p:nvSpPr>
          <p:spPr>
            <a:xfrm>
              <a:off x="6233398" y="1642408"/>
              <a:ext cx="55078" cy="30480"/>
            </a:xfrm>
            <a:custGeom>
              <a:avLst/>
              <a:gdLst/>
              <a:ahLst/>
              <a:cxnLst/>
              <a:rect l="l" t="t" r="r" b="b"/>
              <a:pathLst>
                <a:path w="3437" h="1902" extrusionOk="0">
                  <a:moveTo>
                    <a:pt x="3436" y="0"/>
                  </a:moveTo>
                  <a:cubicBezTo>
                    <a:pt x="2803" y="200"/>
                    <a:pt x="2235" y="501"/>
                    <a:pt x="1668" y="834"/>
                  </a:cubicBezTo>
                  <a:cubicBezTo>
                    <a:pt x="1068" y="1134"/>
                    <a:pt x="501" y="1501"/>
                    <a:pt x="1" y="1902"/>
                  </a:cubicBezTo>
                  <a:cubicBezTo>
                    <a:pt x="601" y="1668"/>
                    <a:pt x="1201" y="1401"/>
                    <a:pt x="1768" y="1034"/>
                  </a:cubicBezTo>
                  <a:cubicBezTo>
                    <a:pt x="2369" y="734"/>
                    <a:pt x="2936" y="400"/>
                    <a:pt x="34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2981;p44">
              <a:extLst>
                <a:ext uri="{FF2B5EF4-FFF2-40B4-BE49-F238E27FC236}">
                  <a16:creationId xmlns:a16="http://schemas.microsoft.com/office/drawing/2014/main" id="{23852D79-943E-169A-5285-BC3E1EB87320}"/>
                </a:ext>
              </a:extLst>
            </p:cNvPr>
            <p:cNvSpPr/>
            <p:nvPr/>
          </p:nvSpPr>
          <p:spPr>
            <a:xfrm>
              <a:off x="6246234" y="1639444"/>
              <a:ext cx="24598" cy="11810"/>
            </a:xfrm>
            <a:custGeom>
              <a:avLst/>
              <a:gdLst/>
              <a:ahLst/>
              <a:cxnLst/>
              <a:rect l="l" t="t" r="r" b="b"/>
              <a:pathLst>
                <a:path w="1535" h="737" extrusionOk="0">
                  <a:moveTo>
                    <a:pt x="1455" y="1"/>
                  </a:moveTo>
                  <a:cubicBezTo>
                    <a:pt x="1344" y="1"/>
                    <a:pt x="1056" y="115"/>
                    <a:pt x="701" y="252"/>
                  </a:cubicBezTo>
                  <a:cubicBezTo>
                    <a:pt x="300" y="452"/>
                    <a:pt x="0" y="652"/>
                    <a:pt x="0" y="719"/>
                  </a:cubicBezTo>
                  <a:cubicBezTo>
                    <a:pt x="6" y="731"/>
                    <a:pt x="22" y="736"/>
                    <a:pt x="48" y="736"/>
                  </a:cubicBezTo>
                  <a:cubicBezTo>
                    <a:pt x="165" y="736"/>
                    <a:pt x="471" y="617"/>
                    <a:pt x="801" y="452"/>
                  </a:cubicBezTo>
                  <a:cubicBezTo>
                    <a:pt x="1234" y="252"/>
                    <a:pt x="1535" y="52"/>
                    <a:pt x="1501" y="18"/>
                  </a:cubicBezTo>
                  <a:cubicBezTo>
                    <a:pt x="1495" y="6"/>
                    <a:pt x="1479" y="1"/>
                    <a:pt x="14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2982;p44">
              <a:extLst>
                <a:ext uri="{FF2B5EF4-FFF2-40B4-BE49-F238E27FC236}">
                  <a16:creationId xmlns:a16="http://schemas.microsoft.com/office/drawing/2014/main" id="{9121C54F-5A7C-D5EB-4039-7547772832BE}"/>
                </a:ext>
              </a:extLst>
            </p:cNvPr>
            <p:cNvSpPr/>
            <p:nvPr/>
          </p:nvSpPr>
          <p:spPr>
            <a:xfrm>
              <a:off x="5813238" y="1551002"/>
              <a:ext cx="245375" cy="286223"/>
            </a:xfrm>
            <a:custGeom>
              <a:avLst/>
              <a:gdLst/>
              <a:ahLst/>
              <a:cxnLst/>
              <a:rect l="l" t="t" r="r" b="b"/>
              <a:pathLst>
                <a:path w="15312" h="17861" extrusionOk="0">
                  <a:moveTo>
                    <a:pt x="15312" y="0"/>
                  </a:moveTo>
                  <a:lnTo>
                    <a:pt x="15312" y="0"/>
                  </a:lnTo>
                  <a:cubicBezTo>
                    <a:pt x="12176" y="967"/>
                    <a:pt x="10275" y="4136"/>
                    <a:pt x="7606" y="6071"/>
                  </a:cubicBezTo>
                  <a:cubicBezTo>
                    <a:pt x="5405" y="7639"/>
                    <a:pt x="2669" y="8339"/>
                    <a:pt x="1" y="9007"/>
                  </a:cubicBezTo>
                  <a:cubicBezTo>
                    <a:pt x="1068" y="10408"/>
                    <a:pt x="2503" y="11508"/>
                    <a:pt x="4137" y="12242"/>
                  </a:cubicBezTo>
                  <a:lnTo>
                    <a:pt x="1202" y="13176"/>
                  </a:lnTo>
                  <a:cubicBezTo>
                    <a:pt x="2827" y="16651"/>
                    <a:pt x="5418" y="17860"/>
                    <a:pt x="8145" y="17860"/>
                  </a:cubicBezTo>
                  <a:cubicBezTo>
                    <a:pt x="9895" y="17860"/>
                    <a:pt x="11701" y="17362"/>
                    <a:pt x="13344" y="16645"/>
                  </a:cubicBezTo>
                  <a:lnTo>
                    <a:pt x="153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2983;p44">
              <a:extLst>
                <a:ext uri="{FF2B5EF4-FFF2-40B4-BE49-F238E27FC236}">
                  <a16:creationId xmlns:a16="http://schemas.microsoft.com/office/drawing/2014/main" id="{45A78CA2-C909-9196-459D-C213EBC28E6B}"/>
                </a:ext>
              </a:extLst>
            </p:cNvPr>
            <p:cNvSpPr/>
            <p:nvPr/>
          </p:nvSpPr>
          <p:spPr>
            <a:xfrm>
              <a:off x="5815915" y="1467063"/>
              <a:ext cx="400929" cy="229879"/>
            </a:xfrm>
            <a:custGeom>
              <a:avLst/>
              <a:gdLst/>
              <a:ahLst/>
              <a:cxnLst/>
              <a:rect l="l" t="t" r="r" b="b"/>
              <a:pathLst>
                <a:path w="25019" h="14345" extrusionOk="0">
                  <a:moveTo>
                    <a:pt x="25018" y="1"/>
                  </a:moveTo>
                  <a:cubicBezTo>
                    <a:pt x="24918" y="335"/>
                    <a:pt x="24718" y="701"/>
                    <a:pt x="24485" y="968"/>
                  </a:cubicBezTo>
                  <a:cubicBezTo>
                    <a:pt x="23718" y="1702"/>
                    <a:pt x="22850" y="2269"/>
                    <a:pt x="21850" y="2636"/>
                  </a:cubicBezTo>
                  <a:cubicBezTo>
                    <a:pt x="20649" y="3170"/>
                    <a:pt x="19148" y="3704"/>
                    <a:pt x="17513" y="4337"/>
                  </a:cubicBezTo>
                  <a:cubicBezTo>
                    <a:pt x="16646" y="4671"/>
                    <a:pt x="15812" y="5071"/>
                    <a:pt x="15011" y="5538"/>
                  </a:cubicBezTo>
                  <a:cubicBezTo>
                    <a:pt x="14177" y="6039"/>
                    <a:pt x="13377" y="6672"/>
                    <a:pt x="12676" y="7340"/>
                  </a:cubicBezTo>
                  <a:cubicBezTo>
                    <a:pt x="11909" y="8040"/>
                    <a:pt x="11175" y="8707"/>
                    <a:pt x="10441" y="9308"/>
                  </a:cubicBezTo>
                  <a:cubicBezTo>
                    <a:pt x="9741" y="9875"/>
                    <a:pt x="8974" y="10408"/>
                    <a:pt x="8206" y="10909"/>
                  </a:cubicBezTo>
                  <a:cubicBezTo>
                    <a:pt x="6906" y="11743"/>
                    <a:pt x="5538" y="12443"/>
                    <a:pt x="4104" y="13044"/>
                  </a:cubicBezTo>
                  <a:cubicBezTo>
                    <a:pt x="3103" y="13444"/>
                    <a:pt x="2135" y="13778"/>
                    <a:pt x="1101" y="14044"/>
                  </a:cubicBezTo>
                  <a:cubicBezTo>
                    <a:pt x="768" y="14144"/>
                    <a:pt x="468" y="14211"/>
                    <a:pt x="267" y="14278"/>
                  </a:cubicBezTo>
                  <a:cubicBezTo>
                    <a:pt x="167" y="14278"/>
                    <a:pt x="101" y="14311"/>
                    <a:pt x="1" y="14345"/>
                  </a:cubicBezTo>
                  <a:cubicBezTo>
                    <a:pt x="101" y="14345"/>
                    <a:pt x="201" y="14345"/>
                    <a:pt x="301" y="14311"/>
                  </a:cubicBezTo>
                  <a:cubicBezTo>
                    <a:pt x="468" y="14278"/>
                    <a:pt x="768" y="14211"/>
                    <a:pt x="1135" y="14144"/>
                  </a:cubicBezTo>
                  <a:cubicBezTo>
                    <a:pt x="2135" y="13878"/>
                    <a:pt x="3170" y="13577"/>
                    <a:pt x="4137" y="13177"/>
                  </a:cubicBezTo>
                  <a:cubicBezTo>
                    <a:pt x="5605" y="12610"/>
                    <a:pt x="6972" y="11910"/>
                    <a:pt x="8307" y="11076"/>
                  </a:cubicBezTo>
                  <a:cubicBezTo>
                    <a:pt x="9074" y="10575"/>
                    <a:pt x="9841" y="10041"/>
                    <a:pt x="10575" y="9474"/>
                  </a:cubicBezTo>
                  <a:cubicBezTo>
                    <a:pt x="11309" y="8874"/>
                    <a:pt x="12043" y="8207"/>
                    <a:pt x="12776" y="7506"/>
                  </a:cubicBezTo>
                  <a:cubicBezTo>
                    <a:pt x="13477" y="6839"/>
                    <a:pt x="14277" y="6239"/>
                    <a:pt x="15111" y="5705"/>
                  </a:cubicBezTo>
                  <a:cubicBezTo>
                    <a:pt x="15912" y="5271"/>
                    <a:pt x="16746" y="4871"/>
                    <a:pt x="17613" y="4538"/>
                  </a:cubicBezTo>
                  <a:cubicBezTo>
                    <a:pt x="19214" y="3870"/>
                    <a:pt x="20715" y="3337"/>
                    <a:pt x="21950" y="2770"/>
                  </a:cubicBezTo>
                  <a:cubicBezTo>
                    <a:pt x="22917" y="2403"/>
                    <a:pt x="23818" y="1802"/>
                    <a:pt x="24551" y="1035"/>
                  </a:cubicBezTo>
                  <a:cubicBezTo>
                    <a:pt x="24752" y="802"/>
                    <a:pt x="24885" y="535"/>
                    <a:pt x="24985" y="268"/>
                  </a:cubicBezTo>
                  <a:cubicBezTo>
                    <a:pt x="24985" y="201"/>
                    <a:pt x="25018" y="134"/>
                    <a:pt x="25018" y="68"/>
                  </a:cubicBezTo>
                  <a:lnTo>
                    <a:pt x="25018" y="1"/>
                  </a:ln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2984;p44">
              <a:extLst>
                <a:ext uri="{FF2B5EF4-FFF2-40B4-BE49-F238E27FC236}">
                  <a16:creationId xmlns:a16="http://schemas.microsoft.com/office/drawing/2014/main" id="{2B7A22DF-3408-C169-F26E-CF5CC8C1F9CA}"/>
                </a:ext>
              </a:extLst>
            </p:cNvPr>
            <p:cNvSpPr/>
            <p:nvPr/>
          </p:nvSpPr>
          <p:spPr>
            <a:xfrm>
              <a:off x="5923891" y="1422161"/>
              <a:ext cx="278514" cy="182348"/>
            </a:xfrm>
            <a:custGeom>
              <a:avLst/>
              <a:gdLst/>
              <a:ahLst/>
              <a:cxnLst/>
              <a:rect l="l" t="t" r="r" b="b"/>
              <a:pathLst>
                <a:path w="17380" h="11379" extrusionOk="0">
                  <a:moveTo>
                    <a:pt x="17380" y="1"/>
                  </a:moveTo>
                  <a:cubicBezTo>
                    <a:pt x="17313" y="268"/>
                    <a:pt x="17180" y="535"/>
                    <a:pt x="17080" y="802"/>
                  </a:cubicBezTo>
                  <a:cubicBezTo>
                    <a:pt x="16713" y="1469"/>
                    <a:pt x="16212" y="2069"/>
                    <a:pt x="15579" y="2536"/>
                  </a:cubicBezTo>
                  <a:cubicBezTo>
                    <a:pt x="14645" y="3203"/>
                    <a:pt x="13644" y="3737"/>
                    <a:pt x="12543" y="4104"/>
                  </a:cubicBezTo>
                  <a:cubicBezTo>
                    <a:pt x="11342" y="4571"/>
                    <a:pt x="9941" y="4904"/>
                    <a:pt x="8507" y="5305"/>
                  </a:cubicBezTo>
                  <a:cubicBezTo>
                    <a:pt x="7106" y="5638"/>
                    <a:pt x="5772" y="6105"/>
                    <a:pt x="4471" y="6672"/>
                  </a:cubicBezTo>
                  <a:cubicBezTo>
                    <a:pt x="3403" y="7139"/>
                    <a:pt x="2436" y="7840"/>
                    <a:pt x="1602" y="8640"/>
                  </a:cubicBezTo>
                  <a:cubicBezTo>
                    <a:pt x="1068" y="9208"/>
                    <a:pt x="601" y="9841"/>
                    <a:pt x="268" y="10575"/>
                  </a:cubicBezTo>
                  <a:cubicBezTo>
                    <a:pt x="168" y="10775"/>
                    <a:pt x="101" y="10975"/>
                    <a:pt x="34" y="11176"/>
                  </a:cubicBezTo>
                  <a:cubicBezTo>
                    <a:pt x="34" y="11242"/>
                    <a:pt x="1" y="11309"/>
                    <a:pt x="1" y="11376"/>
                  </a:cubicBezTo>
                  <a:cubicBezTo>
                    <a:pt x="2" y="11377"/>
                    <a:pt x="4" y="11378"/>
                    <a:pt x="6" y="11378"/>
                  </a:cubicBezTo>
                  <a:cubicBezTo>
                    <a:pt x="41" y="11378"/>
                    <a:pt x="113" y="11084"/>
                    <a:pt x="334" y="10609"/>
                  </a:cubicBezTo>
                  <a:cubicBezTo>
                    <a:pt x="701" y="9941"/>
                    <a:pt x="1168" y="9308"/>
                    <a:pt x="1702" y="8774"/>
                  </a:cubicBezTo>
                  <a:cubicBezTo>
                    <a:pt x="2536" y="7973"/>
                    <a:pt x="3503" y="7340"/>
                    <a:pt x="4537" y="6873"/>
                  </a:cubicBezTo>
                  <a:cubicBezTo>
                    <a:pt x="5838" y="6305"/>
                    <a:pt x="7173" y="5872"/>
                    <a:pt x="8540" y="5538"/>
                  </a:cubicBezTo>
                  <a:cubicBezTo>
                    <a:pt x="9908" y="5205"/>
                    <a:pt x="11275" y="4804"/>
                    <a:pt x="12610" y="4304"/>
                  </a:cubicBezTo>
                  <a:cubicBezTo>
                    <a:pt x="13711" y="3937"/>
                    <a:pt x="14745" y="3370"/>
                    <a:pt x="15679" y="2636"/>
                  </a:cubicBezTo>
                  <a:cubicBezTo>
                    <a:pt x="16312" y="2169"/>
                    <a:pt x="16813" y="1535"/>
                    <a:pt x="17146" y="835"/>
                  </a:cubicBezTo>
                  <a:cubicBezTo>
                    <a:pt x="17246" y="635"/>
                    <a:pt x="17313" y="435"/>
                    <a:pt x="17346" y="234"/>
                  </a:cubicBezTo>
                  <a:cubicBezTo>
                    <a:pt x="17380" y="168"/>
                    <a:pt x="17380" y="68"/>
                    <a:pt x="17380"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2985;p44">
              <a:extLst>
                <a:ext uri="{FF2B5EF4-FFF2-40B4-BE49-F238E27FC236}">
                  <a16:creationId xmlns:a16="http://schemas.microsoft.com/office/drawing/2014/main" id="{62830E7D-B5AD-45C9-4442-A7A2B20F7194}"/>
                </a:ext>
              </a:extLst>
            </p:cNvPr>
            <p:cNvSpPr/>
            <p:nvPr/>
          </p:nvSpPr>
          <p:spPr>
            <a:xfrm>
              <a:off x="5841571" y="1726299"/>
              <a:ext cx="197268" cy="56376"/>
            </a:xfrm>
            <a:custGeom>
              <a:avLst/>
              <a:gdLst/>
              <a:ahLst/>
              <a:cxnLst/>
              <a:rect l="l" t="t" r="r" b="b"/>
              <a:pathLst>
                <a:path w="12310" h="3518" extrusionOk="0">
                  <a:moveTo>
                    <a:pt x="12306" y="1"/>
                  </a:moveTo>
                  <a:cubicBezTo>
                    <a:pt x="12249" y="1"/>
                    <a:pt x="11750" y="588"/>
                    <a:pt x="10808" y="1270"/>
                  </a:cubicBezTo>
                  <a:cubicBezTo>
                    <a:pt x="8931" y="2618"/>
                    <a:pt x="6706" y="3323"/>
                    <a:pt x="4460" y="3323"/>
                  </a:cubicBezTo>
                  <a:cubicBezTo>
                    <a:pt x="3593" y="3323"/>
                    <a:pt x="2723" y="3218"/>
                    <a:pt x="1869" y="3004"/>
                  </a:cubicBezTo>
                  <a:cubicBezTo>
                    <a:pt x="756" y="2718"/>
                    <a:pt x="67" y="2402"/>
                    <a:pt x="5" y="2402"/>
                  </a:cubicBezTo>
                  <a:cubicBezTo>
                    <a:pt x="2" y="2402"/>
                    <a:pt x="1" y="2402"/>
                    <a:pt x="1" y="2404"/>
                  </a:cubicBezTo>
                  <a:cubicBezTo>
                    <a:pt x="134" y="2504"/>
                    <a:pt x="301" y="2571"/>
                    <a:pt x="468" y="2637"/>
                  </a:cubicBezTo>
                  <a:cubicBezTo>
                    <a:pt x="901" y="2838"/>
                    <a:pt x="1368" y="3004"/>
                    <a:pt x="1835" y="3138"/>
                  </a:cubicBezTo>
                  <a:cubicBezTo>
                    <a:pt x="2746" y="3393"/>
                    <a:pt x="3681" y="3518"/>
                    <a:pt x="4611" y="3518"/>
                  </a:cubicBezTo>
                  <a:cubicBezTo>
                    <a:pt x="6847" y="3518"/>
                    <a:pt x="9061" y="2793"/>
                    <a:pt x="10875" y="1403"/>
                  </a:cubicBezTo>
                  <a:cubicBezTo>
                    <a:pt x="11275" y="1103"/>
                    <a:pt x="11642" y="769"/>
                    <a:pt x="11976" y="436"/>
                  </a:cubicBezTo>
                  <a:cubicBezTo>
                    <a:pt x="12109" y="302"/>
                    <a:pt x="12209" y="169"/>
                    <a:pt x="12310" y="2"/>
                  </a:cubicBezTo>
                  <a:cubicBezTo>
                    <a:pt x="12309" y="1"/>
                    <a:pt x="12307" y="1"/>
                    <a:pt x="12306"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2986;p44">
              <a:extLst>
                <a:ext uri="{FF2B5EF4-FFF2-40B4-BE49-F238E27FC236}">
                  <a16:creationId xmlns:a16="http://schemas.microsoft.com/office/drawing/2014/main" id="{DB192A03-ACA5-3482-FE49-F496ED843F4D}"/>
                </a:ext>
              </a:extLst>
            </p:cNvPr>
            <p:cNvSpPr/>
            <p:nvPr/>
          </p:nvSpPr>
          <p:spPr>
            <a:xfrm>
              <a:off x="5834087" y="1668593"/>
              <a:ext cx="206883" cy="74244"/>
            </a:xfrm>
            <a:custGeom>
              <a:avLst/>
              <a:gdLst/>
              <a:ahLst/>
              <a:cxnLst/>
              <a:rect l="l" t="t" r="r" b="b"/>
              <a:pathLst>
                <a:path w="12910" h="4633" extrusionOk="0">
                  <a:moveTo>
                    <a:pt x="12910" y="1"/>
                  </a:moveTo>
                  <a:cubicBezTo>
                    <a:pt x="12510" y="601"/>
                    <a:pt x="12043" y="1168"/>
                    <a:pt x="11576" y="1702"/>
                  </a:cubicBezTo>
                  <a:cubicBezTo>
                    <a:pt x="9849" y="3474"/>
                    <a:pt x="7504" y="4421"/>
                    <a:pt x="5119" y="4421"/>
                  </a:cubicBezTo>
                  <a:cubicBezTo>
                    <a:pt x="4048" y="4421"/>
                    <a:pt x="2969" y="4230"/>
                    <a:pt x="1935" y="3837"/>
                  </a:cubicBezTo>
                  <a:cubicBezTo>
                    <a:pt x="1268" y="3537"/>
                    <a:pt x="635" y="3236"/>
                    <a:pt x="1" y="2869"/>
                  </a:cubicBezTo>
                  <a:lnTo>
                    <a:pt x="1" y="2869"/>
                  </a:lnTo>
                  <a:cubicBezTo>
                    <a:pt x="134" y="3003"/>
                    <a:pt x="301" y="3103"/>
                    <a:pt x="468" y="3203"/>
                  </a:cubicBezTo>
                  <a:cubicBezTo>
                    <a:pt x="901" y="3503"/>
                    <a:pt x="1402" y="3770"/>
                    <a:pt x="1902" y="3970"/>
                  </a:cubicBezTo>
                  <a:cubicBezTo>
                    <a:pt x="2975" y="4416"/>
                    <a:pt x="4102" y="4633"/>
                    <a:pt x="5221" y="4633"/>
                  </a:cubicBezTo>
                  <a:cubicBezTo>
                    <a:pt x="7615" y="4633"/>
                    <a:pt x="9971" y="3643"/>
                    <a:pt x="11676" y="1802"/>
                  </a:cubicBezTo>
                  <a:cubicBezTo>
                    <a:pt x="12043" y="1402"/>
                    <a:pt x="12376" y="968"/>
                    <a:pt x="12643" y="501"/>
                  </a:cubicBezTo>
                  <a:cubicBezTo>
                    <a:pt x="12743" y="334"/>
                    <a:pt x="12843" y="167"/>
                    <a:pt x="12910" y="1"/>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2987;p44">
              <a:extLst>
                <a:ext uri="{FF2B5EF4-FFF2-40B4-BE49-F238E27FC236}">
                  <a16:creationId xmlns:a16="http://schemas.microsoft.com/office/drawing/2014/main" id="{BD00B37D-57F3-6E96-4172-CF4A0953E8B7}"/>
                </a:ext>
              </a:extLst>
            </p:cNvPr>
            <p:cNvSpPr/>
            <p:nvPr/>
          </p:nvSpPr>
          <p:spPr>
            <a:xfrm>
              <a:off x="5779025" y="1586064"/>
              <a:ext cx="222924" cy="83602"/>
            </a:xfrm>
            <a:custGeom>
              <a:avLst/>
              <a:gdLst/>
              <a:ahLst/>
              <a:cxnLst/>
              <a:rect l="l" t="t" r="r" b="b"/>
              <a:pathLst>
                <a:path w="13911" h="5217" extrusionOk="0">
                  <a:moveTo>
                    <a:pt x="13772" y="1"/>
                  </a:moveTo>
                  <a:cubicBezTo>
                    <a:pt x="13589" y="1"/>
                    <a:pt x="12917" y="482"/>
                    <a:pt x="11909" y="1214"/>
                  </a:cubicBezTo>
                  <a:cubicBezTo>
                    <a:pt x="10809" y="2015"/>
                    <a:pt x="9274" y="3149"/>
                    <a:pt x="7373" y="3783"/>
                  </a:cubicBezTo>
                  <a:cubicBezTo>
                    <a:pt x="6579" y="4027"/>
                    <a:pt x="5730" y="4188"/>
                    <a:pt x="4876" y="4188"/>
                  </a:cubicBezTo>
                  <a:cubicBezTo>
                    <a:pt x="4797" y="4188"/>
                    <a:pt x="4717" y="4186"/>
                    <a:pt x="4638" y="4183"/>
                  </a:cubicBezTo>
                  <a:cubicBezTo>
                    <a:pt x="3837" y="4117"/>
                    <a:pt x="3070" y="4017"/>
                    <a:pt x="2303" y="3850"/>
                  </a:cubicBezTo>
                  <a:cubicBezTo>
                    <a:pt x="2090" y="3802"/>
                    <a:pt x="1877" y="3780"/>
                    <a:pt x="1666" y="3780"/>
                  </a:cubicBezTo>
                  <a:cubicBezTo>
                    <a:pt x="1281" y="3780"/>
                    <a:pt x="901" y="3854"/>
                    <a:pt x="535" y="3983"/>
                  </a:cubicBezTo>
                  <a:cubicBezTo>
                    <a:pt x="134" y="4183"/>
                    <a:pt x="1" y="4383"/>
                    <a:pt x="68" y="4450"/>
                  </a:cubicBezTo>
                  <a:cubicBezTo>
                    <a:pt x="77" y="4470"/>
                    <a:pt x="102" y="4478"/>
                    <a:pt x="139" y="4478"/>
                  </a:cubicBezTo>
                  <a:cubicBezTo>
                    <a:pt x="230" y="4478"/>
                    <a:pt x="399" y="4431"/>
                    <a:pt x="635" y="4383"/>
                  </a:cubicBezTo>
                  <a:cubicBezTo>
                    <a:pt x="1168" y="4383"/>
                    <a:pt x="1669" y="4450"/>
                    <a:pt x="2136" y="4617"/>
                  </a:cubicBezTo>
                  <a:lnTo>
                    <a:pt x="3203" y="4917"/>
                  </a:lnTo>
                  <a:cubicBezTo>
                    <a:pt x="3670" y="5051"/>
                    <a:pt x="4104" y="5151"/>
                    <a:pt x="4571" y="5184"/>
                  </a:cubicBezTo>
                  <a:cubicBezTo>
                    <a:pt x="4803" y="5206"/>
                    <a:pt x="5036" y="5217"/>
                    <a:pt x="5267" y="5217"/>
                  </a:cubicBezTo>
                  <a:cubicBezTo>
                    <a:pt x="6100" y="5217"/>
                    <a:pt x="6924" y="5078"/>
                    <a:pt x="7706" y="4817"/>
                  </a:cubicBezTo>
                  <a:cubicBezTo>
                    <a:pt x="8707" y="4484"/>
                    <a:pt x="9641" y="4017"/>
                    <a:pt x="10475" y="3416"/>
                  </a:cubicBezTo>
                  <a:cubicBezTo>
                    <a:pt x="11176" y="2916"/>
                    <a:pt x="11809" y="2415"/>
                    <a:pt x="12410" y="1815"/>
                  </a:cubicBezTo>
                  <a:cubicBezTo>
                    <a:pt x="13377" y="814"/>
                    <a:pt x="13911" y="114"/>
                    <a:pt x="13811" y="14"/>
                  </a:cubicBezTo>
                  <a:cubicBezTo>
                    <a:pt x="13802" y="5"/>
                    <a:pt x="13789" y="1"/>
                    <a:pt x="13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988;p44">
              <a:extLst>
                <a:ext uri="{FF2B5EF4-FFF2-40B4-BE49-F238E27FC236}">
                  <a16:creationId xmlns:a16="http://schemas.microsoft.com/office/drawing/2014/main" id="{4B8751FC-7A65-FA0D-A842-0EB90003F4E0}"/>
                </a:ext>
              </a:extLst>
            </p:cNvPr>
            <p:cNvSpPr/>
            <p:nvPr/>
          </p:nvSpPr>
          <p:spPr>
            <a:xfrm>
              <a:off x="5610650" y="2111204"/>
              <a:ext cx="779921" cy="564497"/>
            </a:xfrm>
            <a:custGeom>
              <a:avLst/>
              <a:gdLst/>
              <a:ahLst/>
              <a:cxnLst/>
              <a:rect l="l" t="t" r="r" b="b"/>
              <a:pathLst>
                <a:path w="48669" h="35226" extrusionOk="0">
                  <a:moveTo>
                    <a:pt x="6939" y="0"/>
                  </a:moveTo>
                  <a:cubicBezTo>
                    <a:pt x="6939" y="0"/>
                    <a:pt x="2536" y="4904"/>
                    <a:pt x="3136" y="5404"/>
                  </a:cubicBezTo>
                  <a:cubicBezTo>
                    <a:pt x="3736" y="5938"/>
                    <a:pt x="5404" y="6272"/>
                    <a:pt x="5404" y="6272"/>
                  </a:cubicBezTo>
                  <a:lnTo>
                    <a:pt x="0" y="9841"/>
                  </a:lnTo>
                  <a:lnTo>
                    <a:pt x="9607" y="14277"/>
                  </a:lnTo>
                  <a:lnTo>
                    <a:pt x="47768" y="35226"/>
                  </a:lnTo>
                  <a:lnTo>
                    <a:pt x="48669" y="3403"/>
                  </a:lnTo>
                  <a:lnTo>
                    <a:pt x="69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989;p44">
              <a:extLst>
                <a:ext uri="{FF2B5EF4-FFF2-40B4-BE49-F238E27FC236}">
                  <a16:creationId xmlns:a16="http://schemas.microsoft.com/office/drawing/2014/main" id="{00A04727-E186-5CAE-A65B-387C134CABA6}"/>
                </a:ext>
              </a:extLst>
            </p:cNvPr>
            <p:cNvSpPr/>
            <p:nvPr/>
          </p:nvSpPr>
          <p:spPr>
            <a:xfrm>
              <a:off x="5807357" y="2468289"/>
              <a:ext cx="830175" cy="1466271"/>
            </a:xfrm>
            <a:custGeom>
              <a:avLst/>
              <a:gdLst/>
              <a:ahLst/>
              <a:cxnLst/>
              <a:rect l="l" t="t" r="r" b="b"/>
              <a:pathLst>
                <a:path w="51805" h="91499" extrusionOk="0">
                  <a:moveTo>
                    <a:pt x="29722" y="0"/>
                  </a:moveTo>
                  <a:lnTo>
                    <a:pt x="7706" y="1001"/>
                  </a:lnTo>
                  <a:cubicBezTo>
                    <a:pt x="7706" y="1001"/>
                    <a:pt x="4271" y="6872"/>
                    <a:pt x="2569" y="12976"/>
                  </a:cubicBezTo>
                  <a:cubicBezTo>
                    <a:pt x="868" y="19080"/>
                    <a:pt x="1" y="27486"/>
                    <a:pt x="1735" y="32957"/>
                  </a:cubicBezTo>
                  <a:cubicBezTo>
                    <a:pt x="3470" y="38428"/>
                    <a:pt x="4070" y="58208"/>
                    <a:pt x="5205" y="63712"/>
                  </a:cubicBezTo>
                  <a:cubicBezTo>
                    <a:pt x="6139" y="68216"/>
                    <a:pt x="8240" y="85895"/>
                    <a:pt x="9741" y="91499"/>
                  </a:cubicBezTo>
                  <a:lnTo>
                    <a:pt x="18314" y="91499"/>
                  </a:lnTo>
                  <a:lnTo>
                    <a:pt x="20749" y="27520"/>
                  </a:lnTo>
                  <a:cubicBezTo>
                    <a:pt x="20749" y="27520"/>
                    <a:pt x="34359" y="63979"/>
                    <a:pt x="36093" y="68216"/>
                  </a:cubicBezTo>
                  <a:cubicBezTo>
                    <a:pt x="37861" y="72452"/>
                    <a:pt x="42965" y="90498"/>
                    <a:pt x="42965" y="90498"/>
                  </a:cubicBezTo>
                  <a:lnTo>
                    <a:pt x="51805" y="89131"/>
                  </a:lnTo>
                  <a:cubicBezTo>
                    <a:pt x="51805" y="89131"/>
                    <a:pt x="46434" y="57841"/>
                    <a:pt x="44833" y="50403"/>
                  </a:cubicBezTo>
                  <a:cubicBezTo>
                    <a:pt x="43198" y="42931"/>
                    <a:pt x="38595" y="22650"/>
                    <a:pt x="36727" y="16278"/>
                  </a:cubicBezTo>
                  <a:cubicBezTo>
                    <a:pt x="34859" y="9940"/>
                    <a:pt x="33058" y="3636"/>
                    <a:pt x="29722" y="0"/>
                  </a:cubicBez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990;p44">
              <a:extLst>
                <a:ext uri="{FF2B5EF4-FFF2-40B4-BE49-F238E27FC236}">
                  <a16:creationId xmlns:a16="http://schemas.microsoft.com/office/drawing/2014/main" id="{E74F9E3C-CA30-9E36-8839-ECC41ACC59A9}"/>
                </a:ext>
              </a:extLst>
            </p:cNvPr>
            <p:cNvSpPr/>
            <p:nvPr/>
          </p:nvSpPr>
          <p:spPr>
            <a:xfrm>
              <a:off x="5927096" y="3365256"/>
              <a:ext cx="1090" cy="545"/>
            </a:xfrm>
            <a:custGeom>
              <a:avLst/>
              <a:gdLst/>
              <a:ahLst/>
              <a:cxnLst/>
              <a:rect l="l" t="t" r="r" b="b"/>
              <a:pathLst>
                <a:path w="68" h="34" extrusionOk="0">
                  <a:moveTo>
                    <a:pt x="68" y="0"/>
                  </a:moveTo>
                  <a:cubicBezTo>
                    <a:pt x="34" y="0"/>
                    <a:pt x="1" y="34"/>
                    <a:pt x="1" y="34"/>
                  </a:cubicBezTo>
                  <a:lnTo>
                    <a:pt x="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992;p44">
              <a:extLst>
                <a:ext uri="{FF2B5EF4-FFF2-40B4-BE49-F238E27FC236}">
                  <a16:creationId xmlns:a16="http://schemas.microsoft.com/office/drawing/2014/main" id="{275FF595-EAB3-3256-D231-3A95083CAB12}"/>
                </a:ext>
              </a:extLst>
            </p:cNvPr>
            <p:cNvSpPr/>
            <p:nvPr/>
          </p:nvSpPr>
          <p:spPr>
            <a:xfrm>
              <a:off x="6069831" y="3561963"/>
              <a:ext cx="1074" cy="1090"/>
            </a:xfrm>
            <a:custGeom>
              <a:avLst/>
              <a:gdLst/>
              <a:ahLst/>
              <a:cxnLst/>
              <a:rect l="l" t="t" r="r" b="b"/>
              <a:pathLst>
                <a:path w="67" h="68" extrusionOk="0">
                  <a:moveTo>
                    <a:pt x="0" y="1"/>
                  </a:moveTo>
                  <a:cubicBezTo>
                    <a:pt x="0" y="34"/>
                    <a:pt x="34" y="34"/>
                    <a:pt x="67" y="68"/>
                  </a:cubicBez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994;p44">
              <a:extLst>
                <a:ext uri="{FF2B5EF4-FFF2-40B4-BE49-F238E27FC236}">
                  <a16:creationId xmlns:a16="http://schemas.microsoft.com/office/drawing/2014/main" id="{7EDED376-E20B-6F32-5B07-93B555931980}"/>
                </a:ext>
              </a:extLst>
            </p:cNvPr>
            <p:cNvSpPr/>
            <p:nvPr/>
          </p:nvSpPr>
          <p:spPr>
            <a:xfrm>
              <a:off x="5976277" y="3325706"/>
              <a:ext cx="561" cy="0"/>
            </a:xfrm>
            <a:custGeom>
              <a:avLst/>
              <a:gdLst/>
              <a:ahLst/>
              <a:cxnLst/>
              <a:rect l="l" t="t" r="r" b="b"/>
              <a:pathLst>
                <a:path w="35" extrusionOk="0">
                  <a:moveTo>
                    <a:pt x="1" y="0"/>
                  </a:moveTo>
                  <a:lnTo>
                    <a:pt x="34" y="0"/>
                  </a:lnTo>
                  <a:lnTo>
                    <a:pt x="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3006;p44">
              <a:extLst>
                <a:ext uri="{FF2B5EF4-FFF2-40B4-BE49-F238E27FC236}">
                  <a16:creationId xmlns:a16="http://schemas.microsoft.com/office/drawing/2014/main" id="{4228DC82-22F8-2D4D-D3A1-A2C702EBC181}"/>
                </a:ext>
              </a:extLst>
            </p:cNvPr>
            <p:cNvSpPr/>
            <p:nvPr/>
          </p:nvSpPr>
          <p:spPr>
            <a:xfrm>
              <a:off x="5905190" y="3020478"/>
              <a:ext cx="1619" cy="545"/>
            </a:xfrm>
            <a:custGeom>
              <a:avLst/>
              <a:gdLst/>
              <a:ahLst/>
              <a:cxnLst/>
              <a:rect l="l" t="t" r="r" b="b"/>
              <a:pathLst>
                <a:path w="101" h="34" extrusionOk="0">
                  <a:moveTo>
                    <a:pt x="100" y="0"/>
                  </a:moveTo>
                  <a:cubicBezTo>
                    <a:pt x="67" y="0"/>
                    <a:pt x="34" y="0"/>
                    <a:pt x="0" y="33"/>
                  </a:cubicBez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3008;p44">
              <a:extLst>
                <a:ext uri="{FF2B5EF4-FFF2-40B4-BE49-F238E27FC236}">
                  <a16:creationId xmlns:a16="http://schemas.microsoft.com/office/drawing/2014/main" id="{5A4413F5-2CA3-B7DB-F966-8B3CB4C24392}"/>
                </a:ext>
              </a:extLst>
            </p:cNvPr>
            <p:cNvSpPr/>
            <p:nvPr/>
          </p:nvSpPr>
          <p:spPr>
            <a:xfrm>
              <a:off x="6066626" y="3242841"/>
              <a:ext cx="1619" cy="1090"/>
            </a:xfrm>
            <a:custGeom>
              <a:avLst/>
              <a:gdLst/>
              <a:ahLst/>
              <a:cxnLst/>
              <a:rect l="l" t="t" r="r" b="b"/>
              <a:pathLst>
                <a:path w="101" h="68" extrusionOk="0">
                  <a:moveTo>
                    <a:pt x="0" y="1"/>
                  </a:moveTo>
                  <a:lnTo>
                    <a:pt x="0" y="1"/>
                  </a:lnTo>
                  <a:cubicBezTo>
                    <a:pt x="17" y="17"/>
                    <a:pt x="33" y="26"/>
                    <a:pt x="50" y="34"/>
                  </a:cubicBezTo>
                  <a:lnTo>
                    <a:pt x="0" y="1"/>
                  </a:lnTo>
                  <a:close/>
                  <a:moveTo>
                    <a:pt x="50" y="34"/>
                  </a:moveTo>
                  <a:lnTo>
                    <a:pt x="100" y="67"/>
                  </a:lnTo>
                  <a:cubicBezTo>
                    <a:pt x="84" y="51"/>
                    <a:pt x="67" y="42"/>
                    <a:pt x="50" y="3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3009;p44">
              <a:extLst>
                <a:ext uri="{FF2B5EF4-FFF2-40B4-BE49-F238E27FC236}">
                  <a16:creationId xmlns:a16="http://schemas.microsoft.com/office/drawing/2014/main" id="{17CCD03F-4662-14C1-4267-AB0DDF218614}"/>
                </a:ext>
              </a:extLst>
            </p:cNvPr>
            <p:cNvSpPr/>
            <p:nvPr/>
          </p:nvSpPr>
          <p:spPr>
            <a:xfrm>
              <a:off x="5961309" y="2975031"/>
              <a:ext cx="561" cy="561"/>
            </a:xfrm>
            <a:custGeom>
              <a:avLst/>
              <a:gdLst/>
              <a:ahLst/>
              <a:cxnLst/>
              <a:rect l="l" t="t" r="r" b="b"/>
              <a:pathLst>
                <a:path w="35" h="35" extrusionOk="0">
                  <a:moveTo>
                    <a:pt x="1" y="1"/>
                  </a:moveTo>
                  <a:cubicBezTo>
                    <a:pt x="1" y="1"/>
                    <a:pt x="1" y="34"/>
                    <a:pt x="34" y="34"/>
                  </a:cubicBez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3020;p44">
              <a:extLst>
                <a:ext uri="{FF2B5EF4-FFF2-40B4-BE49-F238E27FC236}">
                  <a16:creationId xmlns:a16="http://schemas.microsoft.com/office/drawing/2014/main" id="{2F73B6AC-6375-DA04-08BE-C45C4E588866}"/>
                </a:ext>
              </a:extLst>
            </p:cNvPr>
            <p:cNvSpPr/>
            <p:nvPr/>
          </p:nvSpPr>
          <p:spPr>
            <a:xfrm>
              <a:off x="5899309" y="2724336"/>
              <a:ext cx="1619" cy="545"/>
            </a:xfrm>
            <a:custGeom>
              <a:avLst/>
              <a:gdLst/>
              <a:ahLst/>
              <a:cxnLst/>
              <a:rect l="l" t="t" r="r" b="b"/>
              <a:pathLst>
                <a:path w="101" h="34" extrusionOk="0">
                  <a:moveTo>
                    <a:pt x="100" y="0"/>
                  </a:moveTo>
                  <a:cubicBezTo>
                    <a:pt x="67" y="0"/>
                    <a:pt x="34" y="0"/>
                    <a:pt x="0" y="33"/>
                  </a:cubicBez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3023;p44">
              <a:extLst>
                <a:ext uri="{FF2B5EF4-FFF2-40B4-BE49-F238E27FC236}">
                  <a16:creationId xmlns:a16="http://schemas.microsoft.com/office/drawing/2014/main" id="{A158719A-11AD-8346-B393-D3FD5E29EFDC}"/>
                </a:ext>
              </a:extLst>
            </p:cNvPr>
            <p:cNvSpPr/>
            <p:nvPr/>
          </p:nvSpPr>
          <p:spPr>
            <a:xfrm>
              <a:off x="6042027" y="2920514"/>
              <a:ext cx="1619" cy="1074"/>
            </a:xfrm>
            <a:custGeom>
              <a:avLst/>
              <a:gdLst/>
              <a:ahLst/>
              <a:cxnLst/>
              <a:rect l="l" t="t" r="r" b="b"/>
              <a:pathLst>
                <a:path w="101" h="67" extrusionOk="0">
                  <a:moveTo>
                    <a:pt x="101" y="67"/>
                  </a:moveTo>
                  <a:cubicBezTo>
                    <a:pt x="67" y="67"/>
                    <a:pt x="34" y="34"/>
                    <a:pt x="1" y="0"/>
                  </a:cubicBezTo>
                  <a:cubicBezTo>
                    <a:pt x="34" y="34"/>
                    <a:pt x="67" y="67"/>
                    <a:pt x="101" y="6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3024;p44">
              <a:extLst>
                <a:ext uri="{FF2B5EF4-FFF2-40B4-BE49-F238E27FC236}">
                  <a16:creationId xmlns:a16="http://schemas.microsoft.com/office/drawing/2014/main" id="{DA460494-3111-1F46-53CF-314EBCA9B8D0}"/>
                </a:ext>
              </a:extLst>
            </p:cNvPr>
            <p:cNvSpPr/>
            <p:nvPr/>
          </p:nvSpPr>
          <p:spPr>
            <a:xfrm>
              <a:off x="5949018" y="2684242"/>
              <a:ext cx="545" cy="16"/>
            </a:xfrm>
            <a:custGeom>
              <a:avLst/>
              <a:gdLst/>
              <a:ahLst/>
              <a:cxnLst/>
              <a:rect l="l" t="t" r="r" b="b"/>
              <a:pathLst>
                <a:path w="34" h="1" extrusionOk="0">
                  <a:moveTo>
                    <a:pt x="1" y="0"/>
                  </a:moveTo>
                  <a:lnTo>
                    <a:pt x="1" y="0"/>
                  </a:lnTo>
                  <a:lnTo>
                    <a:pt x="3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3025;p44">
              <a:extLst>
                <a:ext uri="{FF2B5EF4-FFF2-40B4-BE49-F238E27FC236}">
                  <a16:creationId xmlns:a16="http://schemas.microsoft.com/office/drawing/2014/main" id="{10C64333-1C6D-6B8B-0E2D-B9E622E0F613}"/>
                </a:ext>
              </a:extLst>
            </p:cNvPr>
            <p:cNvSpPr/>
            <p:nvPr/>
          </p:nvSpPr>
          <p:spPr>
            <a:xfrm>
              <a:off x="5913731" y="2682431"/>
              <a:ext cx="41184" cy="48139"/>
            </a:xfrm>
            <a:custGeom>
              <a:avLst/>
              <a:gdLst/>
              <a:ahLst/>
              <a:cxnLst/>
              <a:rect l="l" t="t" r="r" b="b"/>
              <a:pathLst>
                <a:path w="2570" h="3004" extrusionOk="0">
                  <a:moveTo>
                    <a:pt x="1438" y="1"/>
                  </a:moveTo>
                  <a:cubicBezTo>
                    <a:pt x="1350" y="1"/>
                    <a:pt x="1260" y="5"/>
                    <a:pt x="1168" y="13"/>
                  </a:cubicBezTo>
                  <a:cubicBezTo>
                    <a:pt x="802" y="80"/>
                    <a:pt x="468" y="247"/>
                    <a:pt x="268" y="547"/>
                  </a:cubicBezTo>
                  <a:cubicBezTo>
                    <a:pt x="34" y="847"/>
                    <a:pt x="1" y="1247"/>
                    <a:pt x="168" y="1581"/>
                  </a:cubicBezTo>
                  <a:cubicBezTo>
                    <a:pt x="301" y="1815"/>
                    <a:pt x="601" y="2048"/>
                    <a:pt x="535" y="2348"/>
                  </a:cubicBezTo>
                  <a:cubicBezTo>
                    <a:pt x="501" y="2448"/>
                    <a:pt x="435" y="2548"/>
                    <a:pt x="401" y="2648"/>
                  </a:cubicBezTo>
                  <a:cubicBezTo>
                    <a:pt x="368" y="2682"/>
                    <a:pt x="368" y="2715"/>
                    <a:pt x="368" y="2749"/>
                  </a:cubicBezTo>
                  <a:cubicBezTo>
                    <a:pt x="335" y="2815"/>
                    <a:pt x="368" y="2915"/>
                    <a:pt x="435" y="2982"/>
                  </a:cubicBezTo>
                  <a:cubicBezTo>
                    <a:pt x="465" y="2997"/>
                    <a:pt x="495" y="3004"/>
                    <a:pt x="524" y="3004"/>
                  </a:cubicBezTo>
                  <a:cubicBezTo>
                    <a:pt x="626" y="3004"/>
                    <a:pt x="724" y="2926"/>
                    <a:pt x="802" y="2849"/>
                  </a:cubicBezTo>
                  <a:lnTo>
                    <a:pt x="935" y="2715"/>
                  </a:lnTo>
                  <a:lnTo>
                    <a:pt x="1836" y="1848"/>
                  </a:lnTo>
                  <a:cubicBezTo>
                    <a:pt x="2102" y="1614"/>
                    <a:pt x="2303" y="1348"/>
                    <a:pt x="2436" y="1014"/>
                  </a:cubicBezTo>
                  <a:cubicBezTo>
                    <a:pt x="2569" y="714"/>
                    <a:pt x="2469" y="347"/>
                    <a:pt x="2203" y="113"/>
                  </a:cubicBezTo>
                  <a:cubicBezTo>
                    <a:pt x="1952" y="38"/>
                    <a:pt x="1702" y="1"/>
                    <a:pt x="14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3034;p44">
              <a:extLst>
                <a:ext uri="{FF2B5EF4-FFF2-40B4-BE49-F238E27FC236}">
                  <a16:creationId xmlns:a16="http://schemas.microsoft.com/office/drawing/2014/main" id="{BFBBF764-0742-88FE-F8D6-E8439E195137}"/>
                </a:ext>
              </a:extLst>
            </p:cNvPr>
            <p:cNvSpPr/>
            <p:nvPr/>
          </p:nvSpPr>
          <p:spPr>
            <a:xfrm>
              <a:off x="5996596" y="2887903"/>
              <a:ext cx="38508" cy="33893"/>
            </a:xfrm>
            <a:custGeom>
              <a:avLst/>
              <a:gdLst/>
              <a:ahLst/>
              <a:cxnLst/>
              <a:rect l="l" t="t" r="r" b="b"/>
              <a:pathLst>
                <a:path w="2403" h="2115" extrusionOk="0">
                  <a:moveTo>
                    <a:pt x="884" y="0"/>
                  </a:moveTo>
                  <a:cubicBezTo>
                    <a:pt x="734" y="0"/>
                    <a:pt x="584" y="34"/>
                    <a:pt x="434" y="101"/>
                  </a:cubicBezTo>
                  <a:cubicBezTo>
                    <a:pt x="200" y="234"/>
                    <a:pt x="67" y="501"/>
                    <a:pt x="34" y="768"/>
                  </a:cubicBezTo>
                  <a:cubicBezTo>
                    <a:pt x="0" y="1135"/>
                    <a:pt x="67" y="1535"/>
                    <a:pt x="200" y="1868"/>
                  </a:cubicBezTo>
                  <a:cubicBezTo>
                    <a:pt x="234" y="1969"/>
                    <a:pt x="301" y="2035"/>
                    <a:pt x="401" y="2102"/>
                  </a:cubicBezTo>
                  <a:cubicBezTo>
                    <a:pt x="426" y="2110"/>
                    <a:pt x="453" y="2114"/>
                    <a:pt x="480" y="2114"/>
                  </a:cubicBezTo>
                  <a:cubicBezTo>
                    <a:pt x="561" y="2114"/>
                    <a:pt x="642" y="2077"/>
                    <a:pt x="667" y="2002"/>
                  </a:cubicBezTo>
                  <a:lnTo>
                    <a:pt x="667" y="2102"/>
                  </a:lnTo>
                  <a:cubicBezTo>
                    <a:pt x="667" y="1868"/>
                    <a:pt x="834" y="1668"/>
                    <a:pt x="1068" y="1602"/>
                  </a:cubicBezTo>
                  <a:cubicBezTo>
                    <a:pt x="1301" y="1535"/>
                    <a:pt x="1535" y="1502"/>
                    <a:pt x="1768" y="1468"/>
                  </a:cubicBezTo>
                  <a:cubicBezTo>
                    <a:pt x="2002" y="1468"/>
                    <a:pt x="2202" y="1335"/>
                    <a:pt x="2335" y="1101"/>
                  </a:cubicBezTo>
                  <a:cubicBezTo>
                    <a:pt x="2402" y="1001"/>
                    <a:pt x="2402" y="901"/>
                    <a:pt x="2369" y="801"/>
                  </a:cubicBezTo>
                  <a:cubicBezTo>
                    <a:pt x="2335" y="634"/>
                    <a:pt x="2235" y="501"/>
                    <a:pt x="2102" y="401"/>
                  </a:cubicBezTo>
                  <a:cubicBezTo>
                    <a:pt x="1868" y="234"/>
                    <a:pt x="1601" y="134"/>
                    <a:pt x="1335" y="101"/>
                  </a:cubicBezTo>
                  <a:cubicBezTo>
                    <a:pt x="1185" y="34"/>
                    <a:pt x="1034" y="0"/>
                    <a:pt x="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3037;p44">
              <a:extLst>
                <a:ext uri="{FF2B5EF4-FFF2-40B4-BE49-F238E27FC236}">
                  <a16:creationId xmlns:a16="http://schemas.microsoft.com/office/drawing/2014/main" id="{19E41E21-11D1-DA64-3F85-06DBE829562C}"/>
                </a:ext>
              </a:extLst>
            </p:cNvPr>
            <p:cNvSpPr/>
            <p:nvPr/>
          </p:nvSpPr>
          <p:spPr>
            <a:xfrm>
              <a:off x="5929243" y="3669955"/>
              <a:ext cx="1619" cy="545"/>
            </a:xfrm>
            <a:custGeom>
              <a:avLst/>
              <a:gdLst/>
              <a:ahLst/>
              <a:cxnLst/>
              <a:rect l="l" t="t" r="r" b="b"/>
              <a:pathLst>
                <a:path w="101" h="34" extrusionOk="0">
                  <a:moveTo>
                    <a:pt x="100" y="0"/>
                  </a:moveTo>
                  <a:cubicBezTo>
                    <a:pt x="67" y="0"/>
                    <a:pt x="34" y="0"/>
                    <a:pt x="0" y="33"/>
                  </a:cubicBezTo>
                  <a:lnTo>
                    <a:pt x="1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3039;p44">
              <a:extLst>
                <a:ext uri="{FF2B5EF4-FFF2-40B4-BE49-F238E27FC236}">
                  <a16:creationId xmlns:a16="http://schemas.microsoft.com/office/drawing/2014/main" id="{54D79891-F18B-41C4-8A4E-6C56C1AAE5B4}"/>
                </a:ext>
              </a:extLst>
            </p:cNvPr>
            <p:cNvSpPr/>
            <p:nvPr/>
          </p:nvSpPr>
          <p:spPr>
            <a:xfrm>
              <a:off x="6072507" y="3866133"/>
              <a:ext cx="1619" cy="1074"/>
            </a:xfrm>
            <a:custGeom>
              <a:avLst/>
              <a:gdLst/>
              <a:ahLst/>
              <a:cxnLst/>
              <a:rect l="l" t="t" r="r" b="b"/>
              <a:pathLst>
                <a:path w="101" h="67" extrusionOk="0">
                  <a:moveTo>
                    <a:pt x="0" y="0"/>
                  </a:moveTo>
                  <a:lnTo>
                    <a:pt x="0" y="0"/>
                  </a:lnTo>
                  <a:cubicBezTo>
                    <a:pt x="33" y="34"/>
                    <a:pt x="67" y="67"/>
                    <a:pt x="100" y="67"/>
                  </a:cubicBez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3041;p44">
              <a:extLst>
                <a:ext uri="{FF2B5EF4-FFF2-40B4-BE49-F238E27FC236}">
                  <a16:creationId xmlns:a16="http://schemas.microsoft.com/office/drawing/2014/main" id="{E3B8C68D-87AE-19DE-DB90-E22B7BC5F220}"/>
                </a:ext>
              </a:extLst>
            </p:cNvPr>
            <p:cNvSpPr/>
            <p:nvPr/>
          </p:nvSpPr>
          <p:spPr>
            <a:xfrm>
              <a:off x="5978953" y="3629861"/>
              <a:ext cx="1090" cy="545"/>
            </a:xfrm>
            <a:custGeom>
              <a:avLst/>
              <a:gdLst/>
              <a:ahLst/>
              <a:cxnLst/>
              <a:rect l="l" t="t" r="r" b="b"/>
              <a:pathLst>
                <a:path w="68" h="34" extrusionOk="0">
                  <a:moveTo>
                    <a:pt x="1" y="0"/>
                  </a:moveTo>
                  <a:lnTo>
                    <a:pt x="34" y="34"/>
                  </a:lnTo>
                  <a:lnTo>
                    <a:pt x="67" y="34"/>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3051;p44">
              <a:extLst>
                <a:ext uri="{FF2B5EF4-FFF2-40B4-BE49-F238E27FC236}">
                  <a16:creationId xmlns:a16="http://schemas.microsoft.com/office/drawing/2014/main" id="{F2B96346-DD97-362E-EA14-F10D866D9E15}"/>
                </a:ext>
              </a:extLst>
            </p:cNvPr>
            <p:cNvSpPr/>
            <p:nvPr/>
          </p:nvSpPr>
          <p:spPr>
            <a:xfrm>
              <a:off x="6623623" y="3831375"/>
              <a:ext cx="1074" cy="1090"/>
            </a:xfrm>
            <a:custGeom>
              <a:avLst/>
              <a:gdLst/>
              <a:ahLst/>
              <a:cxnLst/>
              <a:rect l="l" t="t" r="r" b="b"/>
              <a:pathLst>
                <a:path w="67" h="68" extrusionOk="0">
                  <a:moveTo>
                    <a:pt x="67" y="1"/>
                  </a:moveTo>
                  <a:lnTo>
                    <a:pt x="0" y="68"/>
                  </a:lnTo>
                  <a:cubicBezTo>
                    <a:pt x="34" y="34"/>
                    <a:pt x="67" y="34"/>
                    <a:pt x="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3053;p44">
              <a:extLst>
                <a:ext uri="{FF2B5EF4-FFF2-40B4-BE49-F238E27FC236}">
                  <a16:creationId xmlns:a16="http://schemas.microsoft.com/office/drawing/2014/main" id="{3C3A31FE-E761-3D91-A380-1FDB63517B4B}"/>
                </a:ext>
              </a:extLst>
            </p:cNvPr>
            <p:cNvSpPr/>
            <p:nvPr/>
          </p:nvSpPr>
          <p:spPr>
            <a:xfrm>
              <a:off x="6434928" y="3678497"/>
              <a:ext cx="1074" cy="561"/>
            </a:xfrm>
            <a:custGeom>
              <a:avLst/>
              <a:gdLst/>
              <a:ahLst/>
              <a:cxnLst/>
              <a:rect l="l" t="t" r="r" b="b"/>
              <a:pathLst>
                <a:path w="67" h="35" extrusionOk="0">
                  <a:moveTo>
                    <a:pt x="0" y="1"/>
                  </a:moveTo>
                  <a:lnTo>
                    <a:pt x="67" y="34"/>
                  </a:lnTo>
                  <a:cubicBezTo>
                    <a:pt x="67" y="34"/>
                    <a:pt x="34" y="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3055;p44">
              <a:extLst>
                <a:ext uri="{FF2B5EF4-FFF2-40B4-BE49-F238E27FC236}">
                  <a16:creationId xmlns:a16="http://schemas.microsoft.com/office/drawing/2014/main" id="{2A7091BE-A212-55BF-58D7-1D223A070CF2}"/>
                </a:ext>
              </a:extLst>
            </p:cNvPr>
            <p:cNvSpPr/>
            <p:nvPr/>
          </p:nvSpPr>
          <p:spPr>
            <a:xfrm>
              <a:off x="6586733" y="3883232"/>
              <a:ext cx="545" cy="16"/>
            </a:xfrm>
            <a:custGeom>
              <a:avLst/>
              <a:gdLst/>
              <a:ahLst/>
              <a:cxnLst/>
              <a:rect l="l" t="t" r="r" b="b"/>
              <a:pathLst>
                <a:path w="34" h="1" extrusionOk="0">
                  <a:moveTo>
                    <a:pt x="34" y="1"/>
                  </a:moveTo>
                  <a:lnTo>
                    <a:pt x="1" y="1"/>
                  </a:ln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3058;p44">
              <a:extLst>
                <a:ext uri="{FF2B5EF4-FFF2-40B4-BE49-F238E27FC236}">
                  <a16:creationId xmlns:a16="http://schemas.microsoft.com/office/drawing/2014/main" id="{3F014203-07EF-E8C7-5CD6-EFA559260A9C}"/>
                </a:ext>
              </a:extLst>
            </p:cNvPr>
            <p:cNvSpPr/>
            <p:nvPr/>
          </p:nvSpPr>
          <p:spPr>
            <a:xfrm>
              <a:off x="6464318" y="3809469"/>
              <a:ext cx="2163" cy="6955"/>
            </a:xfrm>
            <a:custGeom>
              <a:avLst/>
              <a:gdLst/>
              <a:ahLst/>
              <a:cxnLst/>
              <a:rect l="l" t="t" r="r" b="b"/>
              <a:pathLst>
                <a:path w="135" h="434" extrusionOk="0">
                  <a:moveTo>
                    <a:pt x="1" y="0"/>
                  </a:moveTo>
                  <a:cubicBezTo>
                    <a:pt x="68" y="167"/>
                    <a:pt x="101" y="300"/>
                    <a:pt x="134" y="434"/>
                  </a:cubicBezTo>
                  <a:cubicBezTo>
                    <a:pt x="134" y="267"/>
                    <a:pt x="68" y="134"/>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3063;p44">
              <a:extLst>
                <a:ext uri="{FF2B5EF4-FFF2-40B4-BE49-F238E27FC236}">
                  <a16:creationId xmlns:a16="http://schemas.microsoft.com/office/drawing/2014/main" id="{CC4DCE43-4407-69A5-53AC-C3C95BA33056}"/>
                </a:ext>
              </a:extLst>
            </p:cNvPr>
            <p:cNvSpPr/>
            <p:nvPr/>
          </p:nvSpPr>
          <p:spPr>
            <a:xfrm>
              <a:off x="6542360" y="3537909"/>
              <a:ext cx="1090" cy="1090"/>
            </a:xfrm>
            <a:custGeom>
              <a:avLst/>
              <a:gdLst/>
              <a:ahLst/>
              <a:cxnLst/>
              <a:rect l="l" t="t" r="r" b="b"/>
              <a:pathLst>
                <a:path w="68" h="68" extrusionOk="0">
                  <a:moveTo>
                    <a:pt x="68" y="1"/>
                  </a:moveTo>
                  <a:lnTo>
                    <a:pt x="1" y="68"/>
                  </a:lnTo>
                  <a:cubicBezTo>
                    <a:pt x="34" y="34"/>
                    <a:pt x="34" y="34"/>
                    <a:pt x="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3065;p44">
              <a:extLst>
                <a:ext uri="{FF2B5EF4-FFF2-40B4-BE49-F238E27FC236}">
                  <a16:creationId xmlns:a16="http://schemas.microsoft.com/office/drawing/2014/main" id="{22C5F3B8-D9BC-4073-519C-1B5701B6084E}"/>
                </a:ext>
              </a:extLst>
            </p:cNvPr>
            <p:cNvSpPr/>
            <p:nvPr/>
          </p:nvSpPr>
          <p:spPr>
            <a:xfrm>
              <a:off x="6353137" y="3385031"/>
              <a:ext cx="1619" cy="545"/>
            </a:xfrm>
            <a:custGeom>
              <a:avLst/>
              <a:gdLst/>
              <a:ahLst/>
              <a:cxnLst/>
              <a:rect l="l" t="t" r="r" b="b"/>
              <a:pathLst>
                <a:path w="101" h="34" extrusionOk="0">
                  <a:moveTo>
                    <a:pt x="1" y="1"/>
                  </a:moveTo>
                  <a:lnTo>
                    <a:pt x="51" y="17"/>
                  </a:lnTo>
                  <a:cubicBezTo>
                    <a:pt x="34" y="9"/>
                    <a:pt x="17" y="1"/>
                    <a:pt x="1" y="1"/>
                  </a:cubicBezTo>
                  <a:close/>
                  <a:moveTo>
                    <a:pt x="51" y="17"/>
                  </a:moveTo>
                  <a:cubicBezTo>
                    <a:pt x="67" y="26"/>
                    <a:pt x="84" y="34"/>
                    <a:pt x="101" y="34"/>
                  </a:cubicBezTo>
                  <a:lnTo>
                    <a:pt x="51" y="17"/>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3067;p44">
              <a:extLst>
                <a:ext uri="{FF2B5EF4-FFF2-40B4-BE49-F238E27FC236}">
                  <a16:creationId xmlns:a16="http://schemas.microsoft.com/office/drawing/2014/main" id="{BFE762AB-41BA-E8D4-EC7D-B6985C410CCF}"/>
                </a:ext>
              </a:extLst>
            </p:cNvPr>
            <p:cNvSpPr/>
            <p:nvPr/>
          </p:nvSpPr>
          <p:spPr>
            <a:xfrm>
              <a:off x="6505486" y="3589766"/>
              <a:ext cx="545" cy="16"/>
            </a:xfrm>
            <a:custGeom>
              <a:avLst/>
              <a:gdLst/>
              <a:ahLst/>
              <a:cxnLst/>
              <a:rect l="l" t="t" r="r" b="b"/>
              <a:pathLst>
                <a:path w="34" h="1" extrusionOk="0">
                  <a:moveTo>
                    <a:pt x="34"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3078;p44">
              <a:extLst>
                <a:ext uri="{FF2B5EF4-FFF2-40B4-BE49-F238E27FC236}">
                  <a16:creationId xmlns:a16="http://schemas.microsoft.com/office/drawing/2014/main" id="{6AD4024E-B4F0-5B21-8C0B-12ADE6E392DA}"/>
                </a:ext>
              </a:extLst>
            </p:cNvPr>
            <p:cNvSpPr/>
            <p:nvPr/>
          </p:nvSpPr>
          <p:spPr>
            <a:xfrm>
              <a:off x="6484109" y="3234829"/>
              <a:ext cx="1619" cy="545"/>
            </a:xfrm>
            <a:custGeom>
              <a:avLst/>
              <a:gdLst/>
              <a:ahLst/>
              <a:cxnLst/>
              <a:rect l="l" t="t" r="r" b="b"/>
              <a:pathLst>
                <a:path w="101" h="34" extrusionOk="0">
                  <a:moveTo>
                    <a:pt x="100" y="0"/>
                  </a:moveTo>
                  <a:cubicBezTo>
                    <a:pt x="83" y="0"/>
                    <a:pt x="67" y="9"/>
                    <a:pt x="50" y="17"/>
                  </a:cubicBezTo>
                  <a:lnTo>
                    <a:pt x="50" y="17"/>
                  </a:lnTo>
                  <a:lnTo>
                    <a:pt x="100" y="0"/>
                  </a:lnTo>
                  <a:close/>
                  <a:moveTo>
                    <a:pt x="50" y="17"/>
                  </a:moveTo>
                  <a:lnTo>
                    <a:pt x="0" y="34"/>
                  </a:lnTo>
                  <a:cubicBezTo>
                    <a:pt x="17" y="34"/>
                    <a:pt x="33" y="25"/>
                    <a:pt x="50" y="1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3081;p44">
              <a:extLst>
                <a:ext uri="{FF2B5EF4-FFF2-40B4-BE49-F238E27FC236}">
                  <a16:creationId xmlns:a16="http://schemas.microsoft.com/office/drawing/2014/main" id="{C7E8055C-770F-771D-3A90-3FF21DA2C861}"/>
                </a:ext>
              </a:extLst>
            </p:cNvPr>
            <p:cNvSpPr/>
            <p:nvPr/>
          </p:nvSpPr>
          <p:spPr>
            <a:xfrm>
              <a:off x="6295399" y="3081950"/>
              <a:ext cx="1090" cy="545"/>
            </a:xfrm>
            <a:custGeom>
              <a:avLst/>
              <a:gdLst/>
              <a:ahLst/>
              <a:cxnLst/>
              <a:rect l="l" t="t" r="r" b="b"/>
              <a:pathLst>
                <a:path w="68" h="34" extrusionOk="0">
                  <a:moveTo>
                    <a:pt x="1" y="0"/>
                  </a:moveTo>
                  <a:lnTo>
                    <a:pt x="68" y="33"/>
                  </a:lnTo>
                  <a:cubicBezTo>
                    <a:pt x="68" y="0"/>
                    <a:pt x="34" y="0"/>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3082;p44">
              <a:extLst>
                <a:ext uri="{FF2B5EF4-FFF2-40B4-BE49-F238E27FC236}">
                  <a16:creationId xmlns:a16="http://schemas.microsoft.com/office/drawing/2014/main" id="{9C63C387-5925-D1A4-6510-F6326B88922A}"/>
                </a:ext>
              </a:extLst>
            </p:cNvPr>
            <p:cNvSpPr/>
            <p:nvPr/>
          </p:nvSpPr>
          <p:spPr>
            <a:xfrm>
              <a:off x="6447219" y="3286669"/>
              <a:ext cx="1090" cy="16"/>
            </a:xfrm>
            <a:custGeom>
              <a:avLst/>
              <a:gdLst/>
              <a:ahLst/>
              <a:cxnLst/>
              <a:rect l="l" t="t" r="r" b="b"/>
              <a:pathLst>
                <a:path w="68" h="1" extrusionOk="0">
                  <a:moveTo>
                    <a:pt x="67" y="1"/>
                  </a:moveTo>
                  <a:lnTo>
                    <a:pt x="34"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3086;p44">
              <a:extLst>
                <a:ext uri="{FF2B5EF4-FFF2-40B4-BE49-F238E27FC236}">
                  <a16:creationId xmlns:a16="http://schemas.microsoft.com/office/drawing/2014/main" id="{2047FF16-96A5-BCF5-1795-E5B9F601984C}"/>
                </a:ext>
              </a:extLst>
            </p:cNvPr>
            <p:cNvSpPr/>
            <p:nvPr/>
          </p:nvSpPr>
          <p:spPr>
            <a:xfrm>
              <a:off x="6495855" y="3149832"/>
              <a:ext cx="4840" cy="12852"/>
            </a:xfrm>
            <a:custGeom>
              <a:avLst/>
              <a:gdLst/>
              <a:ahLst/>
              <a:cxnLst/>
              <a:rect l="l" t="t" r="r" b="b"/>
              <a:pathLst>
                <a:path w="302" h="802" extrusionOk="0">
                  <a:moveTo>
                    <a:pt x="134" y="0"/>
                  </a:moveTo>
                  <a:lnTo>
                    <a:pt x="134" y="0"/>
                  </a:lnTo>
                  <a:cubicBezTo>
                    <a:pt x="1" y="234"/>
                    <a:pt x="1" y="534"/>
                    <a:pt x="201" y="734"/>
                  </a:cubicBezTo>
                  <a:lnTo>
                    <a:pt x="301" y="801"/>
                  </a:lnTo>
                  <a:cubicBezTo>
                    <a:pt x="234" y="534"/>
                    <a:pt x="168" y="267"/>
                    <a:pt x="1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3094;p44">
              <a:extLst>
                <a:ext uri="{FF2B5EF4-FFF2-40B4-BE49-F238E27FC236}">
                  <a16:creationId xmlns:a16="http://schemas.microsoft.com/office/drawing/2014/main" id="{111DA718-34D4-1D6A-A954-ACBCB7AB0DBF}"/>
                </a:ext>
              </a:extLst>
            </p:cNvPr>
            <p:cNvSpPr/>
            <p:nvPr/>
          </p:nvSpPr>
          <p:spPr>
            <a:xfrm>
              <a:off x="6381469" y="2939760"/>
              <a:ext cx="1619" cy="545"/>
            </a:xfrm>
            <a:custGeom>
              <a:avLst/>
              <a:gdLst/>
              <a:ahLst/>
              <a:cxnLst/>
              <a:rect l="l" t="t" r="r" b="b"/>
              <a:pathLst>
                <a:path w="101" h="34" extrusionOk="0">
                  <a:moveTo>
                    <a:pt x="101" y="0"/>
                  </a:moveTo>
                  <a:lnTo>
                    <a:pt x="0" y="33"/>
                  </a:lnTo>
                  <a:cubicBezTo>
                    <a:pt x="34" y="33"/>
                    <a:pt x="67" y="33"/>
                    <a:pt x="1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3095;p44">
              <a:extLst>
                <a:ext uri="{FF2B5EF4-FFF2-40B4-BE49-F238E27FC236}">
                  <a16:creationId xmlns:a16="http://schemas.microsoft.com/office/drawing/2014/main" id="{33012DA5-BFD0-5C6F-E9DD-501150BC970C}"/>
                </a:ext>
              </a:extLst>
            </p:cNvPr>
            <p:cNvSpPr/>
            <p:nvPr/>
          </p:nvSpPr>
          <p:spPr>
            <a:xfrm>
              <a:off x="6192775" y="2786866"/>
              <a:ext cx="1619" cy="561"/>
            </a:xfrm>
            <a:custGeom>
              <a:avLst/>
              <a:gdLst/>
              <a:ahLst/>
              <a:cxnLst/>
              <a:rect l="l" t="t" r="r" b="b"/>
              <a:pathLst>
                <a:path w="101" h="35" extrusionOk="0">
                  <a:moveTo>
                    <a:pt x="0" y="1"/>
                  </a:moveTo>
                  <a:lnTo>
                    <a:pt x="100" y="34"/>
                  </a:lnTo>
                  <a:cubicBezTo>
                    <a:pt x="67" y="1"/>
                    <a:pt x="34" y="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3097;p44">
              <a:extLst>
                <a:ext uri="{FF2B5EF4-FFF2-40B4-BE49-F238E27FC236}">
                  <a16:creationId xmlns:a16="http://schemas.microsoft.com/office/drawing/2014/main" id="{2A13552C-16BD-EBF3-EF98-5509304B3627}"/>
                </a:ext>
              </a:extLst>
            </p:cNvPr>
            <p:cNvSpPr/>
            <p:nvPr/>
          </p:nvSpPr>
          <p:spPr>
            <a:xfrm>
              <a:off x="6344579" y="2991601"/>
              <a:ext cx="1090" cy="16"/>
            </a:xfrm>
            <a:custGeom>
              <a:avLst/>
              <a:gdLst/>
              <a:ahLst/>
              <a:cxnLst/>
              <a:rect l="l" t="t" r="r" b="b"/>
              <a:pathLst>
                <a:path w="68" h="1" extrusionOk="0">
                  <a:moveTo>
                    <a:pt x="68" y="1"/>
                  </a:moveTo>
                  <a:lnTo>
                    <a:pt x="34" y="1"/>
                  </a:ln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3108;p44">
              <a:extLst>
                <a:ext uri="{FF2B5EF4-FFF2-40B4-BE49-F238E27FC236}">
                  <a16:creationId xmlns:a16="http://schemas.microsoft.com/office/drawing/2014/main" id="{3FF6C700-31AE-2606-5852-BBE03047C60F}"/>
                </a:ext>
              </a:extLst>
            </p:cNvPr>
            <p:cNvSpPr/>
            <p:nvPr/>
          </p:nvSpPr>
          <p:spPr>
            <a:xfrm>
              <a:off x="6317850" y="2655909"/>
              <a:ext cx="1090" cy="1090"/>
            </a:xfrm>
            <a:custGeom>
              <a:avLst/>
              <a:gdLst/>
              <a:ahLst/>
              <a:cxnLst/>
              <a:rect l="l" t="t" r="r" b="b"/>
              <a:pathLst>
                <a:path w="68" h="68" extrusionOk="0">
                  <a:moveTo>
                    <a:pt x="68" y="0"/>
                  </a:moveTo>
                  <a:lnTo>
                    <a:pt x="1" y="67"/>
                  </a:lnTo>
                  <a:cubicBezTo>
                    <a:pt x="34" y="34"/>
                    <a:pt x="34" y="34"/>
                    <a:pt x="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3111;p44">
              <a:extLst>
                <a:ext uri="{FF2B5EF4-FFF2-40B4-BE49-F238E27FC236}">
                  <a16:creationId xmlns:a16="http://schemas.microsoft.com/office/drawing/2014/main" id="{08F445E3-CBEC-3A03-91C0-5810B77D58BA}"/>
                </a:ext>
              </a:extLst>
            </p:cNvPr>
            <p:cNvSpPr/>
            <p:nvPr/>
          </p:nvSpPr>
          <p:spPr>
            <a:xfrm>
              <a:off x="6128626" y="2503031"/>
              <a:ext cx="1619" cy="545"/>
            </a:xfrm>
            <a:custGeom>
              <a:avLst/>
              <a:gdLst/>
              <a:ahLst/>
              <a:cxnLst/>
              <a:rect l="l" t="t" r="r" b="b"/>
              <a:pathLst>
                <a:path w="101" h="34" extrusionOk="0">
                  <a:moveTo>
                    <a:pt x="1" y="0"/>
                  </a:moveTo>
                  <a:lnTo>
                    <a:pt x="51" y="17"/>
                  </a:lnTo>
                  <a:lnTo>
                    <a:pt x="51" y="17"/>
                  </a:lnTo>
                  <a:cubicBezTo>
                    <a:pt x="34" y="9"/>
                    <a:pt x="17" y="0"/>
                    <a:pt x="1" y="0"/>
                  </a:cubicBezTo>
                  <a:close/>
                  <a:moveTo>
                    <a:pt x="51" y="17"/>
                  </a:moveTo>
                  <a:lnTo>
                    <a:pt x="51" y="17"/>
                  </a:lnTo>
                  <a:cubicBezTo>
                    <a:pt x="67" y="25"/>
                    <a:pt x="84" y="34"/>
                    <a:pt x="101" y="34"/>
                  </a:cubicBezTo>
                  <a:lnTo>
                    <a:pt x="51" y="17"/>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3112;p44">
              <a:extLst>
                <a:ext uri="{FF2B5EF4-FFF2-40B4-BE49-F238E27FC236}">
                  <a16:creationId xmlns:a16="http://schemas.microsoft.com/office/drawing/2014/main" id="{E4F970BC-CE7C-114E-5446-E4E9FC439E91}"/>
                </a:ext>
              </a:extLst>
            </p:cNvPr>
            <p:cNvSpPr/>
            <p:nvPr/>
          </p:nvSpPr>
          <p:spPr>
            <a:xfrm>
              <a:off x="6280976" y="2707766"/>
              <a:ext cx="545" cy="16"/>
            </a:xfrm>
            <a:custGeom>
              <a:avLst/>
              <a:gdLst/>
              <a:ahLst/>
              <a:cxnLst/>
              <a:rect l="l" t="t" r="r" b="b"/>
              <a:pathLst>
                <a:path w="34" h="1" extrusionOk="0">
                  <a:moveTo>
                    <a:pt x="34"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3123;p44">
              <a:extLst>
                <a:ext uri="{FF2B5EF4-FFF2-40B4-BE49-F238E27FC236}">
                  <a16:creationId xmlns:a16="http://schemas.microsoft.com/office/drawing/2014/main" id="{83B8BF38-7499-3809-6D8C-283679AFD0AA}"/>
                </a:ext>
              </a:extLst>
            </p:cNvPr>
            <p:cNvSpPr/>
            <p:nvPr/>
          </p:nvSpPr>
          <p:spPr>
            <a:xfrm>
              <a:off x="6117409" y="2499089"/>
              <a:ext cx="31922" cy="28364"/>
            </a:xfrm>
            <a:custGeom>
              <a:avLst/>
              <a:gdLst/>
              <a:ahLst/>
              <a:cxnLst/>
              <a:rect l="l" t="t" r="r" b="b"/>
              <a:pathLst>
                <a:path w="1992" h="1770" extrusionOk="0">
                  <a:moveTo>
                    <a:pt x="1033" y="0"/>
                  </a:moveTo>
                  <a:cubicBezTo>
                    <a:pt x="945" y="0"/>
                    <a:pt x="855" y="15"/>
                    <a:pt x="767" y="46"/>
                  </a:cubicBezTo>
                  <a:cubicBezTo>
                    <a:pt x="634" y="113"/>
                    <a:pt x="600" y="180"/>
                    <a:pt x="600" y="180"/>
                  </a:cubicBezTo>
                  <a:cubicBezTo>
                    <a:pt x="671" y="156"/>
                    <a:pt x="746" y="145"/>
                    <a:pt x="824" y="145"/>
                  </a:cubicBezTo>
                  <a:cubicBezTo>
                    <a:pt x="966" y="145"/>
                    <a:pt x="1117" y="182"/>
                    <a:pt x="1268" y="246"/>
                  </a:cubicBezTo>
                  <a:cubicBezTo>
                    <a:pt x="1468" y="313"/>
                    <a:pt x="1635" y="513"/>
                    <a:pt x="1668" y="747"/>
                  </a:cubicBezTo>
                  <a:cubicBezTo>
                    <a:pt x="1742" y="1194"/>
                    <a:pt x="1373" y="1549"/>
                    <a:pt x="972" y="1549"/>
                  </a:cubicBezTo>
                  <a:cubicBezTo>
                    <a:pt x="835" y="1549"/>
                    <a:pt x="695" y="1507"/>
                    <a:pt x="567" y="1414"/>
                  </a:cubicBezTo>
                  <a:cubicBezTo>
                    <a:pt x="400" y="1280"/>
                    <a:pt x="267" y="1080"/>
                    <a:pt x="300" y="847"/>
                  </a:cubicBezTo>
                  <a:cubicBezTo>
                    <a:pt x="300" y="613"/>
                    <a:pt x="400" y="413"/>
                    <a:pt x="534" y="246"/>
                  </a:cubicBezTo>
                  <a:cubicBezTo>
                    <a:pt x="534" y="238"/>
                    <a:pt x="530" y="234"/>
                    <a:pt x="522" y="234"/>
                  </a:cubicBezTo>
                  <a:cubicBezTo>
                    <a:pt x="498" y="234"/>
                    <a:pt x="442" y="271"/>
                    <a:pt x="367" y="346"/>
                  </a:cubicBezTo>
                  <a:cubicBezTo>
                    <a:pt x="0" y="680"/>
                    <a:pt x="67" y="1280"/>
                    <a:pt x="467" y="1581"/>
                  </a:cubicBezTo>
                  <a:cubicBezTo>
                    <a:pt x="632" y="1711"/>
                    <a:pt x="818" y="1769"/>
                    <a:pt x="1000" y="1769"/>
                  </a:cubicBezTo>
                  <a:cubicBezTo>
                    <a:pt x="1513" y="1769"/>
                    <a:pt x="1991" y="1305"/>
                    <a:pt x="1868" y="713"/>
                  </a:cubicBezTo>
                  <a:cubicBezTo>
                    <a:pt x="1787" y="280"/>
                    <a:pt x="1419" y="0"/>
                    <a:pt x="1033"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3124;p44">
              <a:extLst>
                <a:ext uri="{FF2B5EF4-FFF2-40B4-BE49-F238E27FC236}">
                  <a16:creationId xmlns:a16="http://schemas.microsoft.com/office/drawing/2014/main" id="{0175C5A8-5345-A1EE-9327-A7667A18764B}"/>
                </a:ext>
              </a:extLst>
            </p:cNvPr>
            <p:cNvSpPr/>
            <p:nvPr/>
          </p:nvSpPr>
          <p:spPr>
            <a:xfrm>
              <a:off x="6086929" y="2486990"/>
              <a:ext cx="78603" cy="272713"/>
            </a:xfrm>
            <a:custGeom>
              <a:avLst/>
              <a:gdLst/>
              <a:ahLst/>
              <a:cxnLst/>
              <a:rect l="l" t="t" r="r" b="b"/>
              <a:pathLst>
                <a:path w="4905" h="17018" extrusionOk="0">
                  <a:moveTo>
                    <a:pt x="1" y="1"/>
                  </a:moveTo>
                  <a:cubicBezTo>
                    <a:pt x="1" y="67"/>
                    <a:pt x="1" y="134"/>
                    <a:pt x="1" y="201"/>
                  </a:cubicBezTo>
                  <a:lnTo>
                    <a:pt x="1" y="801"/>
                  </a:lnTo>
                  <a:cubicBezTo>
                    <a:pt x="1" y="1368"/>
                    <a:pt x="34" y="2135"/>
                    <a:pt x="67" y="3036"/>
                  </a:cubicBezTo>
                  <a:cubicBezTo>
                    <a:pt x="101" y="4904"/>
                    <a:pt x="201" y="7506"/>
                    <a:pt x="301" y="10341"/>
                  </a:cubicBezTo>
                  <a:cubicBezTo>
                    <a:pt x="368" y="11776"/>
                    <a:pt x="434" y="13110"/>
                    <a:pt x="468" y="14377"/>
                  </a:cubicBezTo>
                  <a:cubicBezTo>
                    <a:pt x="501" y="14978"/>
                    <a:pt x="501" y="15545"/>
                    <a:pt x="568" y="16145"/>
                  </a:cubicBezTo>
                  <a:cubicBezTo>
                    <a:pt x="601" y="16279"/>
                    <a:pt x="668" y="16446"/>
                    <a:pt x="768" y="16546"/>
                  </a:cubicBezTo>
                  <a:cubicBezTo>
                    <a:pt x="868" y="16646"/>
                    <a:pt x="1001" y="16746"/>
                    <a:pt x="1135" y="16779"/>
                  </a:cubicBezTo>
                  <a:cubicBezTo>
                    <a:pt x="1402" y="16846"/>
                    <a:pt x="1635" y="16879"/>
                    <a:pt x="1869" y="16913"/>
                  </a:cubicBezTo>
                  <a:cubicBezTo>
                    <a:pt x="2262" y="16984"/>
                    <a:pt x="2665" y="17017"/>
                    <a:pt x="3067" y="17017"/>
                  </a:cubicBezTo>
                  <a:cubicBezTo>
                    <a:pt x="3415" y="17017"/>
                    <a:pt x="3763" y="16992"/>
                    <a:pt x="4104" y="16946"/>
                  </a:cubicBezTo>
                  <a:cubicBezTo>
                    <a:pt x="4370" y="16946"/>
                    <a:pt x="4571" y="16879"/>
                    <a:pt x="4704" y="16879"/>
                  </a:cubicBezTo>
                  <a:cubicBezTo>
                    <a:pt x="4771" y="16846"/>
                    <a:pt x="4837" y="16846"/>
                    <a:pt x="4904" y="16813"/>
                  </a:cubicBezTo>
                  <a:cubicBezTo>
                    <a:pt x="4904" y="16806"/>
                    <a:pt x="4892" y="16803"/>
                    <a:pt x="4869" y="16803"/>
                  </a:cubicBezTo>
                  <a:cubicBezTo>
                    <a:pt x="4776" y="16803"/>
                    <a:pt x="4504" y="16846"/>
                    <a:pt x="4104" y="16846"/>
                  </a:cubicBezTo>
                  <a:cubicBezTo>
                    <a:pt x="3859" y="16868"/>
                    <a:pt x="3611" y="16879"/>
                    <a:pt x="3362" y="16879"/>
                  </a:cubicBezTo>
                  <a:cubicBezTo>
                    <a:pt x="2866" y="16879"/>
                    <a:pt x="2369" y="16835"/>
                    <a:pt x="1902" y="16746"/>
                  </a:cubicBezTo>
                  <a:cubicBezTo>
                    <a:pt x="1669" y="16713"/>
                    <a:pt x="1435" y="16646"/>
                    <a:pt x="1202" y="16579"/>
                  </a:cubicBezTo>
                  <a:cubicBezTo>
                    <a:pt x="968" y="16546"/>
                    <a:pt x="801" y="16346"/>
                    <a:pt x="768" y="16112"/>
                  </a:cubicBezTo>
                  <a:cubicBezTo>
                    <a:pt x="668" y="15578"/>
                    <a:pt x="701" y="14978"/>
                    <a:pt x="668" y="14344"/>
                  </a:cubicBezTo>
                  <a:cubicBezTo>
                    <a:pt x="634" y="13110"/>
                    <a:pt x="568" y="11776"/>
                    <a:pt x="534" y="10341"/>
                  </a:cubicBezTo>
                  <a:cubicBezTo>
                    <a:pt x="401" y="7473"/>
                    <a:pt x="301" y="4904"/>
                    <a:pt x="201" y="3036"/>
                  </a:cubicBezTo>
                  <a:cubicBezTo>
                    <a:pt x="167" y="2135"/>
                    <a:pt x="101" y="1368"/>
                    <a:pt x="67" y="801"/>
                  </a:cubicBezTo>
                  <a:cubicBezTo>
                    <a:pt x="67" y="568"/>
                    <a:pt x="34" y="367"/>
                    <a:pt x="34" y="201"/>
                  </a:cubicBezTo>
                  <a:cubicBezTo>
                    <a:pt x="34" y="134"/>
                    <a:pt x="34" y="67"/>
                    <a:pt x="1"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3125;p44">
              <a:extLst>
                <a:ext uri="{FF2B5EF4-FFF2-40B4-BE49-F238E27FC236}">
                  <a16:creationId xmlns:a16="http://schemas.microsoft.com/office/drawing/2014/main" id="{A3FD43F6-C237-93B7-B2E1-3433B3076A7B}"/>
                </a:ext>
              </a:extLst>
            </p:cNvPr>
            <p:cNvSpPr/>
            <p:nvPr/>
          </p:nvSpPr>
          <p:spPr>
            <a:xfrm>
              <a:off x="6236074" y="2521732"/>
              <a:ext cx="118681" cy="86679"/>
            </a:xfrm>
            <a:custGeom>
              <a:avLst/>
              <a:gdLst/>
              <a:ahLst/>
              <a:cxnLst/>
              <a:rect l="l" t="t" r="r" b="b"/>
              <a:pathLst>
                <a:path w="7406" h="5409" extrusionOk="0">
                  <a:moveTo>
                    <a:pt x="100" y="1"/>
                  </a:moveTo>
                  <a:cubicBezTo>
                    <a:pt x="34" y="101"/>
                    <a:pt x="0" y="268"/>
                    <a:pt x="34" y="401"/>
                  </a:cubicBezTo>
                  <a:cubicBezTo>
                    <a:pt x="0" y="801"/>
                    <a:pt x="0" y="1168"/>
                    <a:pt x="100" y="1569"/>
                  </a:cubicBezTo>
                  <a:cubicBezTo>
                    <a:pt x="522" y="3843"/>
                    <a:pt x="2527" y="5409"/>
                    <a:pt x="4743" y="5409"/>
                  </a:cubicBezTo>
                  <a:cubicBezTo>
                    <a:pt x="5159" y="5409"/>
                    <a:pt x="5583" y="5354"/>
                    <a:pt x="6005" y="5238"/>
                  </a:cubicBezTo>
                  <a:cubicBezTo>
                    <a:pt x="6372" y="5138"/>
                    <a:pt x="6738" y="4971"/>
                    <a:pt x="7072" y="4771"/>
                  </a:cubicBezTo>
                  <a:cubicBezTo>
                    <a:pt x="7205" y="4704"/>
                    <a:pt x="7306" y="4637"/>
                    <a:pt x="7406" y="4537"/>
                  </a:cubicBezTo>
                  <a:lnTo>
                    <a:pt x="7406" y="4537"/>
                  </a:lnTo>
                  <a:cubicBezTo>
                    <a:pt x="6939" y="4737"/>
                    <a:pt x="6438" y="4938"/>
                    <a:pt x="5938" y="5071"/>
                  </a:cubicBezTo>
                  <a:cubicBezTo>
                    <a:pt x="5563" y="5165"/>
                    <a:pt x="5187" y="5210"/>
                    <a:pt x="4817" y="5210"/>
                  </a:cubicBezTo>
                  <a:cubicBezTo>
                    <a:pt x="2686" y="5210"/>
                    <a:pt x="750" y="3724"/>
                    <a:pt x="267" y="1535"/>
                  </a:cubicBezTo>
                  <a:cubicBezTo>
                    <a:pt x="134" y="1035"/>
                    <a:pt x="100" y="501"/>
                    <a:pt x="100"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3126;p44">
              <a:extLst>
                <a:ext uri="{FF2B5EF4-FFF2-40B4-BE49-F238E27FC236}">
                  <a16:creationId xmlns:a16="http://schemas.microsoft.com/office/drawing/2014/main" id="{5BAADCFD-9205-A0B0-65B0-F15ABD48F6D4}"/>
                </a:ext>
              </a:extLst>
            </p:cNvPr>
            <p:cNvSpPr/>
            <p:nvPr/>
          </p:nvSpPr>
          <p:spPr>
            <a:xfrm>
              <a:off x="5945284" y="2522277"/>
              <a:ext cx="361893" cy="20336"/>
            </a:xfrm>
            <a:custGeom>
              <a:avLst/>
              <a:gdLst/>
              <a:ahLst/>
              <a:cxnLst/>
              <a:rect l="l" t="t" r="r" b="b"/>
              <a:pathLst>
                <a:path w="22583" h="1269" extrusionOk="0">
                  <a:moveTo>
                    <a:pt x="22349" y="0"/>
                  </a:moveTo>
                  <a:lnTo>
                    <a:pt x="21682" y="100"/>
                  </a:lnTo>
                  <a:cubicBezTo>
                    <a:pt x="21115" y="167"/>
                    <a:pt x="20315" y="300"/>
                    <a:pt x="19280" y="434"/>
                  </a:cubicBezTo>
                  <a:cubicBezTo>
                    <a:pt x="16645" y="767"/>
                    <a:pt x="13977" y="934"/>
                    <a:pt x="11308" y="1001"/>
                  </a:cubicBezTo>
                  <a:cubicBezTo>
                    <a:pt x="10751" y="1015"/>
                    <a:pt x="10194" y="1021"/>
                    <a:pt x="9637" y="1021"/>
                  </a:cubicBezTo>
                  <a:cubicBezTo>
                    <a:pt x="7526" y="1021"/>
                    <a:pt x="5414" y="926"/>
                    <a:pt x="3302" y="767"/>
                  </a:cubicBezTo>
                  <a:cubicBezTo>
                    <a:pt x="2302" y="667"/>
                    <a:pt x="1468" y="601"/>
                    <a:pt x="901" y="534"/>
                  </a:cubicBezTo>
                  <a:lnTo>
                    <a:pt x="234" y="467"/>
                  </a:lnTo>
                  <a:lnTo>
                    <a:pt x="0" y="467"/>
                  </a:lnTo>
                  <a:cubicBezTo>
                    <a:pt x="67" y="500"/>
                    <a:pt x="167" y="500"/>
                    <a:pt x="234" y="534"/>
                  </a:cubicBezTo>
                  <a:lnTo>
                    <a:pt x="901" y="634"/>
                  </a:lnTo>
                  <a:cubicBezTo>
                    <a:pt x="1468" y="701"/>
                    <a:pt x="2268" y="834"/>
                    <a:pt x="3302" y="934"/>
                  </a:cubicBezTo>
                  <a:cubicBezTo>
                    <a:pt x="5525" y="1156"/>
                    <a:pt x="7754" y="1269"/>
                    <a:pt x="9981" y="1269"/>
                  </a:cubicBezTo>
                  <a:cubicBezTo>
                    <a:pt x="13101" y="1269"/>
                    <a:pt x="16219" y="1048"/>
                    <a:pt x="19314" y="601"/>
                  </a:cubicBezTo>
                  <a:cubicBezTo>
                    <a:pt x="20315" y="434"/>
                    <a:pt x="21148" y="300"/>
                    <a:pt x="21716" y="200"/>
                  </a:cubicBezTo>
                  <a:lnTo>
                    <a:pt x="22349" y="67"/>
                  </a:lnTo>
                  <a:cubicBezTo>
                    <a:pt x="22416" y="33"/>
                    <a:pt x="22516" y="33"/>
                    <a:pt x="22583"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3127;p44">
              <a:extLst>
                <a:ext uri="{FF2B5EF4-FFF2-40B4-BE49-F238E27FC236}">
                  <a16:creationId xmlns:a16="http://schemas.microsoft.com/office/drawing/2014/main" id="{8EC36451-D45B-9B48-0394-1BC39C4734BD}"/>
                </a:ext>
              </a:extLst>
            </p:cNvPr>
            <p:cNvSpPr/>
            <p:nvPr/>
          </p:nvSpPr>
          <p:spPr>
            <a:xfrm>
              <a:off x="5872579" y="2541491"/>
              <a:ext cx="111742" cy="51584"/>
            </a:xfrm>
            <a:custGeom>
              <a:avLst/>
              <a:gdLst/>
              <a:ahLst/>
              <a:cxnLst/>
              <a:rect l="l" t="t" r="r" b="b"/>
              <a:pathLst>
                <a:path w="6973" h="3219" extrusionOk="0">
                  <a:moveTo>
                    <a:pt x="6967" y="0"/>
                  </a:moveTo>
                  <a:cubicBezTo>
                    <a:pt x="6923" y="0"/>
                    <a:pt x="6719" y="390"/>
                    <a:pt x="6238" y="903"/>
                  </a:cubicBezTo>
                  <a:cubicBezTo>
                    <a:pt x="4964" y="2274"/>
                    <a:pt x="3179" y="3039"/>
                    <a:pt x="1289" y="3039"/>
                  </a:cubicBezTo>
                  <a:cubicBezTo>
                    <a:pt x="1249" y="3039"/>
                    <a:pt x="1208" y="3038"/>
                    <a:pt x="1168" y="3037"/>
                  </a:cubicBezTo>
                  <a:cubicBezTo>
                    <a:pt x="539" y="3037"/>
                    <a:pt x="130" y="2964"/>
                    <a:pt x="27" y="2964"/>
                  </a:cubicBezTo>
                  <a:cubicBezTo>
                    <a:pt x="9" y="2964"/>
                    <a:pt x="0" y="2966"/>
                    <a:pt x="0" y="2971"/>
                  </a:cubicBezTo>
                  <a:cubicBezTo>
                    <a:pt x="367" y="3138"/>
                    <a:pt x="768" y="3204"/>
                    <a:pt x="1168" y="3204"/>
                  </a:cubicBezTo>
                  <a:cubicBezTo>
                    <a:pt x="1310" y="3214"/>
                    <a:pt x="1451" y="3219"/>
                    <a:pt x="1592" y="3219"/>
                  </a:cubicBezTo>
                  <a:cubicBezTo>
                    <a:pt x="3411" y="3219"/>
                    <a:pt x="5162" y="2427"/>
                    <a:pt x="6338" y="1003"/>
                  </a:cubicBezTo>
                  <a:cubicBezTo>
                    <a:pt x="6605" y="702"/>
                    <a:pt x="6839" y="369"/>
                    <a:pt x="6972" y="2"/>
                  </a:cubicBezTo>
                  <a:cubicBezTo>
                    <a:pt x="6971" y="1"/>
                    <a:pt x="6969" y="0"/>
                    <a:pt x="69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3128;p44">
              <a:extLst>
                <a:ext uri="{FF2B5EF4-FFF2-40B4-BE49-F238E27FC236}">
                  <a16:creationId xmlns:a16="http://schemas.microsoft.com/office/drawing/2014/main" id="{E064BA74-22A2-1DA3-A717-2F1B1D8AB9EA}"/>
                </a:ext>
              </a:extLst>
            </p:cNvPr>
            <p:cNvSpPr/>
            <p:nvPr/>
          </p:nvSpPr>
          <p:spPr>
            <a:xfrm>
              <a:off x="6157487" y="2555417"/>
              <a:ext cx="4840" cy="156100"/>
            </a:xfrm>
            <a:custGeom>
              <a:avLst/>
              <a:gdLst/>
              <a:ahLst/>
              <a:cxnLst/>
              <a:rect l="l" t="t" r="r" b="b"/>
              <a:pathLst>
                <a:path w="302" h="9741" extrusionOk="0">
                  <a:moveTo>
                    <a:pt x="101" y="0"/>
                  </a:moveTo>
                  <a:cubicBezTo>
                    <a:pt x="34" y="34"/>
                    <a:pt x="1" y="2202"/>
                    <a:pt x="34" y="4870"/>
                  </a:cubicBezTo>
                  <a:cubicBezTo>
                    <a:pt x="68" y="7572"/>
                    <a:pt x="134" y="9741"/>
                    <a:pt x="201" y="9741"/>
                  </a:cubicBezTo>
                  <a:cubicBezTo>
                    <a:pt x="268" y="9741"/>
                    <a:pt x="301" y="7572"/>
                    <a:pt x="268" y="4870"/>
                  </a:cubicBezTo>
                  <a:cubicBezTo>
                    <a:pt x="234" y="2202"/>
                    <a:pt x="168" y="0"/>
                    <a:pt x="101"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3129;p44">
              <a:extLst>
                <a:ext uri="{FF2B5EF4-FFF2-40B4-BE49-F238E27FC236}">
                  <a16:creationId xmlns:a16="http://schemas.microsoft.com/office/drawing/2014/main" id="{1F0F38BC-1D43-9BA5-35F5-1BF1817AD680}"/>
                </a:ext>
              </a:extLst>
            </p:cNvPr>
            <p:cNvSpPr/>
            <p:nvPr/>
          </p:nvSpPr>
          <p:spPr>
            <a:xfrm>
              <a:off x="6113659" y="2831239"/>
              <a:ext cx="5897" cy="93570"/>
            </a:xfrm>
            <a:custGeom>
              <a:avLst/>
              <a:gdLst/>
              <a:ahLst/>
              <a:cxnLst/>
              <a:rect l="l" t="t" r="r" b="b"/>
              <a:pathLst>
                <a:path w="368" h="5839" extrusionOk="0">
                  <a:moveTo>
                    <a:pt x="234" y="1"/>
                  </a:moveTo>
                  <a:cubicBezTo>
                    <a:pt x="101" y="935"/>
                    <a:pt x="67" y="1935"/>
                    <a:pt x="67" y="2903"/>
                  </a:cubicBezTo>
                  <a:cubicBezTo>
                    <a:pt x="1" y="3870"/>
                    <a:pt x="34" y="4837"/>
                    <a:pt x="134" y="5838"/>
                  </a:cubicBezTo>
                  <a:cubicBezTo>
                    <a:pt x="267" y="4871"/>
                    <a:pt x="334" y="3870"/>
                    <a:pt x="301" y="2903"/>
                  </a:cubicBezTo>
                  <a:cubicBezTo>
                    <a:pt x="367" y="1935"/>
                    <a:pt x="334" y="968"/>
                    <a:pt x="234"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3130;p44">
              <a:extLst>
                <a:ext uri="{FF2B5EF4-FFF2-40B4-BE49-F238E27FC236}">
                  <a16:creationId xmlns:a16="http://schemas.microsoft.com/office/drawing/2014/main" id="{A5E0F7BA-E1F9-2E09-E72D-EE39FC8ED86B}"/>
                </a:ext>
              </a:extLst>
            </p:cNvPr>
            <p:cNvSpPr/>
            <p:nvPr/>
          </p:nvSpPr>
          <p:spPr>
            <a:xfrm>
              <a:off x="6185820" y="2831768"/>
              <a:ext cx="156116" cy="28893"/>
            </a:xfrm>
            <a:custGeom>
              <a:avLst/>
              <a:gdLst/>
              <a:ahLst/>
              <a:cxnLst/>
              <a:rect l="l" t="t" r="r" b="b"/>
              <a:pathLst>
                <a:path w="9742" h="1803" extrusionOk="0">
                  <a:moveTo>
                    <a:pt x="9741" y="1"/>
                  </a:moveTo>
                  <a:cubicBezTo>
                    <a:pt x="9241" y="1"/>
                    <a:pt x="8774" y="34"/>
                    <a:pt x="8273" y="101"/>
                  </a:cubicBezTo>
                  <a:cubicBezTo>
                    <a:pt x="7406" y="201"/>
                    <a:pt x="6138" y="368"/>
                    <a:pt x="4804" y="635"/>
                  </a:cubicBezTo>
                  <a:cubicBezTo>
                    <a:pt x="3470" y="868"/>
                    <a:pt x="2269" y="1168"/>
                    <a:pt x="1402" y="1402"/>
                  </a:cubicBezTo>
                  <a:cubicBezTo>
                    <a:pt x="935" y="1469"/>
                    <a:pt x="468" y="1635"/>
                    <a:pt x="1" y="1802"/>
                  </a:cubicBezTo>
                  <a:cubicBezTo>
                    <a:pt x="501" y="1736"/>
                    <a:pt x="968" y="1669"/>
                    <a:pt x="1435" y="1535"/>
                  </a:cubicBezTo>
                  <a:cubicBezTo>
                    <a:pt x="2302" y="1335"/>
                    <a:pt x="3503" y="1102"/>
                    <a:pt x="4871" y="835"/>
                  </a:cubicBezTo>
                  <a:cubicBezTo>
                    <a:pt x="6205" y="601"/>
                    <a:pt x="7406" y="401"/>
                    <a:pt x="8307" y="268"/>
                  </a:cubicBezTo>
                  <a:cubicBezTo>
                    <a:pt x="8774" y="201"/>
                    <a:pt x="9274" y="101"/>
                    <a:pt x="9741"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3132;p44">
              <a:extLst>
                <a:ext uri="{FF2B5EF4-FFF2-40B4-BE49-F238E27FC236}">
                  <a16:creationId xmlns:a16="http://schemas.microsoft.com/office/drawing/2014/main" id="{9B19C78E-C7ED-DEB8-82AA-11824735C7F5}"/>
                </a:ext>
              </a:extLst>
            </p:cNvPr>
            <p:cNvSpPr/>
            <p:nvPr/>
          </p:nvSpPr>
          <p:spPr>
            <a:xfrm>
              <a:off x="5930317" y="2805054"/>
              <a:ext cx="132046" cy="38492"/>
            </a:xfrm>
            <a:custGeom>
              <a:avLst/>
              <a:gdLst/>
              <a:ahLst/>
              <a:cxnLst/>
              <a:rect l="l" t="t" r="r" b="b"/>
              <a:pathLst>
                <a:path w="8240" h="2402" extrusionOk="0">
                  <a:moveTo>
                    <a:pt x="0" y="0"/>
                  </a:moveTo>
                  <a:cubicBezTo>
                    <a:pt x="400" y="134"/>
                    <a:pt x="834" y="200"/>
                    <a:pt x="1268" y="234"/>
                  </a:cubicBezTo>
                  <a:cubicBezTo>
                    <a:pt x="2235" y="434"/>
                    <a:pt x="3236" y="634"/>
                    <a:pt x="4203" y="934"/>
                  </a:cubicBezTo>
                  <a:cubicBezTo>
                    <a:pt x="5170" y="1201"/>
                    <a:pt x="6138" y="1535"/>
                    <a:pt x="7072" y="1935"/>
                  </a:cubicBezTo>
                  <a:cubicBezTo>
                    <a:pt x="7439" y="2102"/>
                    <a:pt x="7839" y="2268"/>
                    <a:pt x="8239" y="2402"/>
                  </a:cubicBezTo>
                  <a:cubicBezTo>
                    <a:pt x="7872" y="2135"/>
                    <a:pt x="7505" y="1935"/>
                    <a:pt x="7105" y="1768"/>
                  </a:cubicBezTo>
                  <a:cubicBezTo>
                    <a:pt x="6171" y="1334"/>
                    <a:pt x="5237" y="967"/>
                    <a:pt x="4236" y="701"/>
                  </a:cubicBezTo>
                  <a:cubicBezTo>
                    <a:pt x="3269" y="400"/>
                    <a:pt x="2268" y="200"/>
                    <a:pt x="1268" y="67"/>
                  </a:cubicBezTo>
                  <a:cubicBezTo>
                    <a:pt x="834" y="0"/>
                    <a:pt x="434" y="0"/>
                    <a:pt x="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3133;p44">
              <a:extLst>
                <a:ext uri="{FF2B5EF4-FFF2-40B4-BE49-F238E27FC236}">
                  <a16:creationId xmlns:a16="http://schemas.microsoft.com/office/drawing/2014/main" id="{35E0C67D-D1F2-C557-72A7-B5B93BC4A161}"/>
                </a:ext>
              </a:extLst>
            </p:cNvPr>
            <p:cNvSpPr/>
            <p:nvPr/>
          </p:nvSpPr>
          <p:spPr>
            <a:xfrm>
              <a:off x="6225385" y="2250189"/>
              <a:ext cx="161917" cy="408942"/>
            </a:xfrm>
            <a:custGeom>
              <a:avLst/>
              <a:gdLst/>
              <a:ahLst/>
              <a:cxnLst/>
              <a:rect l="l" t="t" r="r" b="b"/>
              <a:pathLst>
                <a:path w="10104" h="25519" extrusionOk="0">
                  <a:moveTo>
                    <a:pt x="4629" y="1"/>
                  </a:moveTo>
                  <a:cubicBezTo>
                    <a:pt x="4394" y="1"/>
                    <a:pt x="4160" y="43"/>
                    <a:pt x="3936" y="134"/>
                  </a:cubicBezTo>
                  <a:cubicBezTo>
                    <a:pt x="3169" y="467"/>
                    <a:pt x="2735" y="1335"/>
                    <a:pt x="2502" y="2135"/>
                  </a:cubicBezTo>
                  <a:cubicBezTo>
                    <a:pt x="1268" y="6071"/>
                    <a:pt x="0" y="11742"/>
                    <a:pt x="3669" y="13610"/>
                  </a:cubicBezTo>
                  <a:cubicBezTo>
                    <a:pt x="4135" y="13843"/>
                    <a:pt x="6689" y="16959"/>
                    <a:pt x="9381" y="25438"/>
                  </a:cubicBezTo>
                  <a:lnTo>
                    <a:pt x="9381" y="25438"/>
                  </a:lnTo>
                  <a:cubicBezTo>
                    <a:pt x="10103" y="18093"/>
                    <a:pt x="9534" y="10682"/>
                    <a:pt x="7706" y="3570"/>
                  </a:cubicBezTo>
                  <a:cubicBezTo>
                    <a:pt x="7539" y="2602"/>
                    <a:pt x="7139" y="1702"/>
                    <a:pt x="6538" y="934"/>
                  </a:cubicBezTo>
                  <a:cubicBezTo>
                    <a:pt x="6062" y="383"/>
                    <a:pt x="5341" y="1"/>
                    <a:pt x="4629" y="1"/>
                  </a:cubicBezTo>
                  <a:close/>
                  <a:moveTo>
                    <a:pt x="9381" y="25438"/>
                  </a:moveTo>
                  <a:cubicBezTo>
                    <a:pt x="9379" y="25465"/>
                    <a:pt x="9376" y="25492"/>
                    <a:pt x="9374" y="25519"/>
                  </a:cubicBezTo>
                  <a:lnTo>
                    <a:pt x="9407" y="25519"/>
                  </a:lnTo>
                  <a:cubicBezTo>
                    <a:pt x="9398" y="25492"/>
                    <a:pt x="9390" y="25465"/>
                    <a:pt x="9381" y="25438"/>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3134;p44">
              <a:extLst>
                <a:ext uri="{FF2B5EF4-FFF2-40B4-BE49-F238E27FC236}">
                  <a16:creationId xmlns:a16="http://schemas.microsoft.com/office/drawing/2014/main" id="{9AA7D03D-0803-0116-5E00-F24A9554B5B4}"/>
                </a:ext>
              </a:extLst>
            </p:cNvPr>
            <p:cNvSpPr/>
            <p:nvPr/>
          </p:nvSpPr>
          <p:spPr>
            <a:xfrm>
              <a:off x="5751238" y="2155577"/>
              <a:ext cx="170538" cy="101566"/>
            </a:xfrm>
            <a:custGeom>
              <a:avLst/>
              <a:gdLst/>
              <a:ahLst/>
              <a:cxnLst/>
              <a:rect l="l" t="t" r="r" b="b"/>
              <a:pathLst>
                <a:path w="10642" h="6338" extrusionOk="0">
                  <a:moveTo>
                    <a:pt x="9674" y="0"/>
                  </a:moveTo>
                  <a:lnTo>
                    <a:pt x="0" y="200"/>
                  </a:lnTo>
                  <a:lnTo>
                    <a:pt x="10641" y="6338"/>
                  </a:lnTo>
                  <a:lnTo>
                    <a:pt x="9674"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3135;p44">
              <a:extLst>
                <a:ext uri="{FF2B5EF4-FFF2-40B4-BE49-F238E27FC236}">
                  <a16:creationId xmlns:a16="http://schemas.microsoft.com/office/drawing/2014/main" id="{B65624D0-E7DD-D8F9-B78F-17658F313C37}"/>
                </a:ext>
              </a:extLst>
            </p:cNvPr>
            <p:cNvSpPr/>
            <p:nvPr/>
          </p:nvSpPr>
          <p:spPr>
            <a:xfrm>
              <a:off x="5720774" y="1859964"/>
              <a:ext cx="209559" cy="313802"/>
            </a:xfrm>
            <a:custGeom>
              <a:avLst/>
              <a:gdLst/>
              <a:ahLst/>
              <a:cxnLst/>
              <a:rect l="l" t="t" r="r" b="b"/>
              <a:pathLst>
                <a:path w="13077" h="19582" extrusionOk="0">
                  <a:moveTo>
                    <a:pt x="12342" y="1"/>
                  </a:moveTo>
                  <a:cubicBezTo>
                    <a:pt x="12342" y="1"/>
                    <a:pt x="3503" y="3069"/>
                    <a:pt x="2535" y="7706"/>
                  </a:cubicBezTo>
                  <a:cubicBezTo>
                    <a:pt x="2535" y="7706"/>
                    <a:pt x="0" y="15445"/>
                    <a:pt x="67" y="15678"/>
                  </a:cubicBezTo>
                  <a:cubicBezTo>
                    <a:pt x="133" y="15879"/>
                    <a:pt x="600" y="16179"/>
                    <a:pt x="600" y="16179"/>
                  </a:cubicBezTo>
                  <a:lnTo>
                    <a:pt x="1835" y="19214"/>
                  </a:lnTo>
                  <a:lnTo>
                    <a:pt x="13076" y="19581"/>
                  </a:lnTo>
                  <a:lnTo>
                    <a:pt x="12342" y="1"/>
                  </a:lnTo>
                  <a:close/>
                </a:path>
              </a:pathLst>
            </a:custGeom>
            <a:solidFill>
              <a:srgbClr val="F1D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3136;p44">
              <a:extLst>
                <a:ext uri="{FF2B5EF4-FFF2-40B4-BE49-F238E27FC236}">
                  <a16:creationId xmlns:a16="http://schemas.microsoft.com/office/drawing/2014/main" id="{5D9E9793-31E2-0EEC-5072-43DB7DA97E53}"/>
                </a:ext>
              </a:extLst>
            </p:cNvPr>
            <p:cNvSpPr/>
            <p:nvPr/>
          </p:nvSpPr>
          <p:spPr>
            <a:xfrm>
              <a:off x="5884341" y="1854611"/>
              <a:ext cx="432467" cy="629718"/>
            </a:xfrm>
            <a:custGeom>
              <a:avLst/>
              <a:gdLst/>
              <a:ahLst/>
              <a:cxnLst/>
              <a:rect l="l" t="t" r="r" b="b"/>
              <a:pathLst>
                <a:path w="26987" h="39296" extrusionOk="0">
                  <a:moveTo>
                    <a:pt x="4237" y="1"/>
                  </a:moveTo>
                  <a:lnTo>
                    <a:pt x="2135" y="368"/>
                  </a:lnTo>
                  <a:lnTo>
                    <a:pt x="0" y="12376"/>
                  </a:lnTo>
                  <a:lnTo>
                    <a:pt x="3336" y="39296"/>
                  </a:lnTo>
                  <a:lnTo>
                    <a:pt x="24951" y="38295"/>
                  </a:lnTo>
                  <a:cubicBezTo>
                    <a:pt x="24951" y="38295"/>
                    <a:pt x="26920" y="36727"/>
                    <a:pt x="26553" y="34692"/>
                  </a:cubicBezTo>
                  <a:cubicBezTo>
                    <a:pt x="25719" y="30022"/>
                    <a:pt x="24885" y="29722"/>
                    <a:pt x="24885" y="29455"/>
                  </a:cubicBezTo>
                  <a:cubicBezTo>
                    <a:pt x="24885" y="29455"/>
                    <a:pt x="25285" y="27287"/>
                    <a:pt x="25418" y="26286"/>
                  </a:cubicBezTo>
                  <a:cubicBezTo>
                    <a:pt x="25986" y="22417"/>
                    <a:pt x="26986" y="20149"/>
                    <a:pt x="26219" y="17847"/>
                  </a:cubicBezTo>
                  <a:cubicBezTo>
                    <a:pt x="25252" y="14978"/>
                    <a:pt x="23150" y="5838"/>
                    <a:pt x="23150" y="5838"/>
                  </a:cubicBezTo>
                  <a:lnTo>
                    <a:pt x="19314" y="3537"/>
                  </a:lnTo>
                  <a:lnTo>
                    <a:pt x="15845" y="2703"/>
                  </a:lnTo>
                  <a:lnTo>
                    <a:pt x="15144" y="4471"/>
                  </a:lnTo>
                  <a:cubicBezTo>
                    <a:pt x="15144" y="4471"/>
                    <a:pt x="15144" y="5747"/>
                    <a:pt x="11547" y="5747"/>
                  </a:cubicBezTo>
                  <a:cubicBezTo>
                    <a:pt x="11376" y="5747"/>
                    <a:pt x="11196" y="5744"/>
                    <a:pt x="11008" y="5738"/>
                  </a:cubicBezTo>
                  <a:cubicBezTo>
                    <a:pt x="6905" y="5572"/>
                    <a:pt x="4237" y="1"/>
                    <a:pt x="4237" y="1"/>
                  </a:cubicBezTo>
                  <a:close/>
                </a:path>
              </a:pathLst>
            </a:custGeom>
            <a:solidFill>
              <a:srgbClr val="F1D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3137;p44">
              <a:extLst>
                <a:ext uri="{FF2B5EF4-FFF2-40B4-BE49-F238E27FC236}">
                  <a16:creationId xmlns:a16="http://schemas.microsoft.com/office/drawing/2014/main" id="{9320FCE9-639C-181D-15DF-0C120DA6F413}"/>
                </a:ext>
              </a:extLst>
            </p:cNvPr>
            <p:cNvSpPr/>
            <p:nvPr/>
          </p:nvSpPr>
          <p:spPr>
            <a:xfrm>
              <a:off x="6116335" y="1926243"/>
              <a:ext cx="45447" cy="100509"/>
            </a:xfrm>
            <a:custGeom>
              <a:avLst/>
              <a:gdLst/>
              <a:ahLst/>
              <a:cxnLst/>
              <a:rect l="l" t="t" r="r" b="b"/>
              <a:pathLst>
                <a:path w="2836" h="6272" extrusionOk="0">
                  <a:moveTo>
                    <a:pt x="2669" y="1"/>
                  </a:moveTo>
                  <a:lnTo>
                    <a:pt x="2669" y="1"/>
                  </a:lnTo>
                  <a:cubicBezTo>
                    <a:pt x="2636" y="1"/>
                    <a:pt x="2702" y="401"/>
                    <a:pt x="2669" y="1035"/>
                  </a:cubicBezTo>
                  <a:cubicBezTo>
                    <a:pt x="2602" y="2703"/>
                    <a:pt x="1935" y="4304"/>
                    <a:pt x="768" y="5538"/>
                  </a:cubicBezTo>
                  <a:cubicBezTo>
                    <a:pt x="334" y="6005"/>
                    <a:pt x="0" y="6239"/>
                    <a:pt x="34" y="6272"/>
                  </a:cubicBezTo>
                  <a:cubicBezTo>
                    <a:pt x="334" y="6105"/>
                    <a:pt x="634" y="5905"/>
                    <a:pt x="868" y="5638"/>
                  </a:cubicBezTo>
                  <a:cubicBezTo>
                    <a:pt x="2135" y="4437"/>
                    <a:pt x="2836" y="2769"/>
                    <a:pt x="2836" y="1035"/>
                  </a:cubicBezTo>
                  <a:cubicBezTo>
                    <a:pt x="2836" y="668"/>
                    <a:pt x="2802" y="334"/>
                    <a:pt x="2669"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3138;p44">
              <a:extLst>
                <a:ext uri="{FF2B5EF4-FFF2-40B4-BE49-F238E27FC236}">
                  <a16:creationId xmlns:a16="http://schemas.microsoft.com/office/drawing/2014/main" id="{4BE3E645-658E-0717-7334-4A6FE5325200}"/>
                </a:ext>
              </a:extLst>
            </p:cNvPr>
            <p:cNvSpPr/>
            <p:nvPr/>
          </p:nvSpPr>
          <p:spPr>
            <a:xfrm>
              <a:off x="6178881" y="1926243"/>
              <a:ext cx="10160" cy="97304"/>
            </a:xfrm>
            <a:custGeom>
              <a:avLst/>
              <a:gdLst/>
              <a:ahLst/>
              <a:cxnLst/>
              <a:rect l="l" t="t" r="r" b="b"/>
              <a:pathLst>
                <a:path w="634" h="6072" extrusionOk="0">
                  <a:moveTo>
                    <a:pt x="67" y="1"/>
                  </a:moveTo>
                  <a:lnTo>
                    <a:pt x="67" y="1"/>
                  </a:lnTo>
                  <a:cubicBezTo>
                    <a:pt x="0" y="1"/>
                    <a:pt x="267" y="1368"/>
                    <a:pt x="367" y="3036"/>
                  </a:cubicBezTo>
                  <a:cubicBezTo>
                    <a:pt x="467" y="4704"/>
                    <a:pt x="334" y="6072"/>
                    <a:pt x="400" y="6072"/>
                  </a:cubicBezTo>
                  <a:cubicBezTo>
                    <a:pt x="500" y="5772"/>
                    <a:pt x="567" y="5471"/>
                    <a:pt x="567" y="5171"/>
                  </a:cubicBezTo>
                  <a:cubicBezTo>
                    <a:pt x="634" y="4471"/>
                    <a:pt x="634" y="3737"/>
                    <a:pt x="601" y="3003"/>
                  </a:cubicBezTo>
                  <a:cubicBezTo>
                    <a:pt x="534" y="2269"/>
                    <a:pt x="434" y="1569"/>
                    <a:pt x="300" y="868"/>
                  </a:cubicBezTo>
                  <a:cubicBezTo>
                    <a:pt x="267" y="568"/>
                    <a:pt x="167" y="268"/>
                    <a:pt x="67"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3139;p44">
              <a:extLst>
                <a:ext uri="{FF2B5EF4-FFF2-40B4-BE49-F238E27FC236}">
                  <a16:creationId xmlns:a16="http://schemas.microsoft.com/office/drawing/2014/main" id="{F420042F-CCC2-C0C7-D12F-4316546D1D84}"/>
                </a:ext>
              </a:extLst>
            </p:cNvPr>
            <p:cNvSpPr/>
            <p:nvPr/>
          </p:nvSpPr>
          <p:spPr>
            <a:xfrm>
              <a:off x="5897706" y="2010166"/>
              <a:ext cx="43316" cy="227202"/>
            </a:xfrm>
            <a:custGeom>
              <a:avLst/>
              <a:gdLst/>
              <a:ahLst/>
              <a:cxnLst/>
              <a:rect l="l" t="t" r="r" b="b"/>
              <a:pathLst>
                <a:path w="2703" h="14178" extrusionOk="0">
                  <a:moveTo>
                    <a:pt x="167" y="1"/>
                  </a:moveTo>
                  <a:cubicBezTo>
                    <a:pt x="1234" y="3270"/>
                    <a:pt x="1701" y="6706"/>
                    <a:pt x="1535" y="10141"/>
                  </a:cubicBezTo>
                  <a:cubicBezTo>
                    <a:pt x="1337" y="10134"/>
                    <a:pt x="1197" y="10132"/>
                    <a:pt x="1088" y="10132"/>
                  </a:cubicBezTo>
                  <a:cubicBezTo>
                    <a:pt x="793" y="10132"/>
                    <a:pt x="742" y="10151"/>
                    <a:pt x="446" y="10151"/>
                  </a:cubicBezTo>
                  <a:cubicBezTo>
                    <a:pt x="338" y="10151"/>
                    <a:pt x="198" y="10149"/>
                    <a:pt x="0" y="10141"/>
                  </a:cubicBezTo>
                  <a:lnTo>
                    <a:pt x="0" y="10141"/>
                  </a:lnTo>
                  <a:lnTo>
                    <a:pt x="634" y="14178"/>
                  </a:lnTo>
                  <a:cubicBezTo>
                    <a:pt x="1068" y="13310"/>
                    <a:pt x="767" y="12143"/>
                    <a:pt x="1401" y="11409"/>
                  </a:cubicBezTo>
                  <a:cubicBezTo>
                    <a:pt x="1635" y="11142"/>
                    <a:pt x="2002" y="11009"/>
                    <a:pt x="2235" y="10709"/>
                  </a:cubicBezTo>
                  <a:cubicBezTo>
                    <a:pt x="2569" y="10242"/>
                    <a:pt x="2702" y="9674"/>
                    <a:pt x="2669" y="9074"/>
                  </a:cubicBezTo>
                  <a:cubicBezTo>
                    <a:pt x="2669" y="7473"/>
                    <a:pt x="2535" y="5872"/>
                    <a:pt x="2235" y="4271"/>
                  </a:cubicBezTo>
                  <a:cubicBezTo>
                    <a:pt x="1968" y="2669"/>
                    <a:pt x="1234" y="1202"/>
                    <a:pt x="167"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3140;p44">
              <a:extLst>
                <a:ext uri="{FF2B5EF4-FFF2-40B4-BE49-F238E27FC236}">
                  <a16:creationId xmlns:a16="http://schemas.microsoft.com/office/drawing/2014/main" id="{EF6478CE-3068-9586-8732-AD276B709C62}"/>
                </a:ext>
              </a:extLst>
            </p:cNvPr>
            <p:cNvSpPr/>
            <p:nvPr/>
          </p:nvSpPr>
          <p:spPr>
            <a:xfrm>
              <a:off x="5799874" y="1947637"/>
              <a:ext cx="132062" cy="227731"/>
            </a:xfrm>
            <a:custGeom>
              <a:avLst/>
              <a:gdLst/>
              <a:ahLst/>
              <a:cxnLst/>
              <a:rect l="l" t="t" r="r" b="b"/>
              <a:pathLst>
                <a:path w="8241" h="14211" extrusionOk="0">
                  <a:moveTo>
                    <a:pt x="3303" y="0"/>
                  </a:moveTo>
                  <a:cubicBezTo>
                    <a:pt x="3370" y="67"/>
                    <a:pt x="3403" y="134"/>
                    <a:pt x="3470" y="200"/>
                  </a:cubicBezTo>
                  <a:lnTo>
                    <a:pt x="3970" y="667"/>
                  </a:lnTo>
                  <a:cubicBezTo>
                    <a:pt x="4504" y="1301"/>
                    <a:pt x="5004" y="1968"/>
                    <a:pt x="5438" y="2702"/>
                  </a:cubicBezTo>
                  <a:cubicBezTo>
                    <a:pt x="6039" y="3803"/>
                    <a:pt x="6506" y="4970"/>
                    <a:pt x="6839" y="6171"/>
                  </a:cubicBezTo>
                  <a:cubicBezTo>
                    <a:pt x="7273" y="7639"/>
                    <a:pt x="7540" y="9140"/>
                    <a:pt x="7706" y="10674"/>
                  </a:cubicBezTo>
                  <a:cubicBezTo>
                    <a:pt x="7868" y="11838"/>
                    <a:pt x="7967" y="12970"/>
                    <a:pt x="8034" y="14041"/>
                  </a:cubicBezTo>
                  <a:lnTo>
                    <a:pt x="8034" y="14041"/>
                  </a:lnTo>
                  <a:lnTo>
                    <a:pt x="2202" y="13877"/>
                  </a:lnTo>
                  <a:lnTo>
                    <a:pt x="468" y="13843"/>
                  </a:lnTo>
                  <a:lnTo>
                    <a:pt x="1" y="13843"/>
                  </a:lnTo>
                  <a:lnTo>
                    <a:pt x="468" y="13910"/>
                  </a:lnTo>
                  <a:lnTo>
                    <a:pt x="2169" y="13977"/>
                  </a:lnTo>
                  <a:lnTo>
                    <a:pt x="8107" y="14210"/>
                  </a:lnTo>
                  <a:lnTo>
                    <a:pt x="8240" y="14210"/>
                  </a:lnTo>
                  <a:lnTo>
                    <a:pt x="8240" y="14110"/>
                  </a:lnTo>
                  <a:cubicBezTo>
                    <a:pt x="8173" y="13009"/>
                    <a:pt x="8073" y="11842"/>
                    <a:pt x="7940" y="10608"/>
                  </a:cubicBezTo>
                  <a:cubicBezTo>
                    <a:pt x="7740" y="9073"/>
                    <a:pt x="7440" y="7572"/>
                    <a:pt x="7039" y="6104"/>
                  </a:cubicBezTo>
                  <a:cubicBezTo>
                    <a:pt x="6672" y="4870"/>
                    <a:pt x="6172" y="3736"/>
                    <a:pt x="5572" y="2635"/>
                  </a:cubicBezTo>
                  <a:cubicBezTo>
                    <a:pt x="5138" y="1901"/>
                    <a:pt x="4604" y="1234"/>
                    <a:pt x="4004" y="634"/>
                  </a:cubicBezTo>
                  <a:lnTo>
                    <a:pt x="3503" y="167"/>
                  </a:lnTo>
                  <a:cubicBezTo>
                    <a:pt x="3437" y="100"/>
                    <a:pt x="3370" y="67"/>
                    <a:pt x="3303"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3141;p44">
              <a:extLst>
                <a:ext uri="{FF2B5EF4-FFF2-40B4-BE49-F238E27FC236}">
                  <a16:creationId xmlns:a16="http://schemas.microsoft.com/office/drawing/2014/main" id="{739125AC-9F2D-0179-B586-1B036A777AD3}"/>
                </a:ext>
              </a:extLst>
            </p:cNvPr>
            <p:cNvSpPr/>
            <p:nvPr/>
          </p:nvSpPr>
          <p:spPr>
            <a:xfrm>
              <a:off x="5734123" y="2129905"/>
              <a:ext cx="408413" cy="545795"/>
            </a:xfrm>
            <a:custGeom>
              <a:avLst/>
              <a:gdLst/>
              <a:ahLst/>
              <a:cxnLst/>
              <a:rect l="l" t="t" r="r" b="b"/>
              <a:pathLst>
                <a:path w="25486" h="34059" extrusionOk="0">
                  <a:moveTo>
                    <a:pt x="1" y="1"/>
                  </a:moveTo>
                  <a:lnTo>
                    <a:pt x="5238" y="25119"/>
                  </a:lnTo>
                  <a:lnTo>
                    <a:pt x="5238" y="29022"/>
                  </a:lnTo>
                  <a:cubicBezTo>
                    <a:pt x="5238" y="29022"/>
                    <a:pt x="5972" y="29389"/>
                    <a:pt x="8507" y="30356"/>
                  </a:cubicBezTo>
                  <a:cubicBezTo>
                    <a:pt x="10099" y="30950"/>
                    <a:pt x="12947" y="31058"/>
                    <a:pt x="14808" y="31058"/>
                  </a:cubicBezTo>
                  <a:cubicBezTo>
                    <a:pt x="15872" y="31058"/>
                    <a:pt x="16613" y="31023"/>
                    <a:pt x="16613" y="31023"/>
                  </a:cubicBezTo>
                  <a:lnTo>
                    <a:pt x="25119" y="34059"/>
                  </a:lnTo>
                  <a:lnTo>
                    <a:pt x="25119" y="30323"/>
                  </a:lnTo>
                  <a:lnTo>
                    <a:pt x="25252" y="27454"/>
                  </a:lnTo>
                  <a:cubicBezTo>
                    <a:pt x="25486" y="27087"/>
                    <a:pt x="22917" y="20716"/>
                    <a:pt x="21550" y="18347"/>
                  </a:cubicBezTo>
                  <a:cubicBezTo>
                    <a:pt x="20149" y="15979"/>
                    <a:pt x="15879" y="9741"/>
                    <a:pt x="12843" y="7940"/>
                  </a:cubicBezTo>
                  <a:cubicBezTo>
                    <a:pt x="12043" y="7473"/>
                    <a:pt x="10842" y="6606"/>
                    <a:pt x="9441" y="5705"/>
                  </a:cubicBezTo>
                  <a:cubicBezTo>
                    <a:pt x="5405" y="3237"/>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3142;p44">
              <a:extLst>
                <a:ext uri="{FF2B5EF4-FFF2-40B4-BE49-F238E27FC236}">
                  <a16:creationId xmlns:a16="http://schemas.microsoft.com/office/drawing/2014/main" id="{02B4C3FA-C998-5D52-2C13-F3A41514F431}"/>
                </a:ext>
              </a:extLst>
            </p:cNvPr>
            <p:cNvSpPr/>
            <p:nvPr/>
          </p:nvSpPr>
          <p:spPr>
            <a:xfrm>
              <a:off x="5990715" y="2584037"/>
              <a:ext cx="145940" cy="36056"/>
            </a:xfrm>
            <a:custGeom>
              <a:avLst/>
              <a:gdLst/>
              <a:ahLst/>
              <a:cxnLst/>
              <a:rect l="l" t="t" r="r" b="b"/>
              <a:pathLst>
                <a:path w="9107" h="2250" extrusionOk="0">
                  <a:moveTo>
                    <a:pt x="676" y="1"/>
                  </a:moveTo>
                  <a:cubicBezTo>
                    <a:pt x="575" y="1"/>
                    <a:pt x="479" y="16"/>
                    <a:pt x="367" y="16"/>
                  </a:cubicBezTo>
                  <a:cubicBezTo>
                    <a:pt x="234" y="16"/>
                    <a:pt x="134" y="49"/>
                    <a:pt x="0" y="82"/>
                  </a:cubicBezTo>
                  <a:cubicBezTo>
                    <a:pt x="467" y="116"/>
                    <a:pt x="934" y="149"/>
                    <a:pt x="1401" y="216"/>
                  </a:cubicBezTo>
                  <a:cubicBezTo>
                    <a:pt x="2469" y="483"/>
                    <a:pt x="3536" y="883"/>
                    <a:pt x="4537" y="1417"/>
                  </a:cubicBezTo>
                  <a:cubicBezTo>
                    <a:pt x="5104" y="1683"/>
                    <a:pt x="5671" y="1917"/>
                    <a:pt x="6272" y="2084"/>
                  </a:cubicBezTo>
                  <a:cubicBezTo>
                    <a:pt x="6613" y="2198"/>
                    <a:pt x="6971" y="2249"/>
                    <a:pt x="7333" y="2249"/>
                  </a:cubicBezTo>
                  <a:cubicBezTo>
                    <a:pt x="7501" y="2249"/>
                    <a:pt x="7670" y="2238"/>
                    <a:pt x="7839" y="2217"/>
                  </a:cubicBezTo>
                  <a:cubicBezTo>
                    <a:pt x="7939" y="2217"/>
                    <a:pt x="8039" y="2217"/>
                    <a:pt x="8140" y="2184"/>
                  </a:cubicBezTo>
                  <a:lnTo>
                    <a:pt x="8406" y="2084"/>
                  </a:lnTo>
                  <a:cubicBezTo>
                    <a:pt x="8473" y="2050"/>
                    <a:pt x="8573" y="2017"/>
                    <a:pt x="8640" y="1984"/>
                  </a:cubicBezTo>
                  <a:lnTo>
                    <a:pt x="8807" y="1884"/>
                  </a:lnTo>
                  <a:cubicBezTo>
                    <a:pt x="9007" y="1750"/>
                    <a:pt x="9107" y="1650"/>
                    <a:pt x="9107" y="1650"/>
                  </a:cubicBezTo>
                  <a:lnTo>
                    <a:pt x="9107" y="1650"/>
                  </a:lnTo>
                  <a:cubicBezTo>
                    <a:pt x="8973" y="1683"/>
                    <a:pt x="8873" y="1717"/>
                    <a:pt x="8773" y="1817"/>
                  </a:cubicBezTo>
                  <a:lnTo>
                    <a:pt x="8573" y="1884"/>
                  </a:lnTo>
                  <a:lnTo>
                    <a:pt x="8373" y="1950"/>
                  </a:lnTo>
                  <a:lnTo>
                    <a:pt x="8106" y="2050"/>
                  </a:lnTo>
                  <a:cubicBezTo>
                    <a:pt x="8006" y="2084"/>
                    <a:pt x="7906" y="2084"/>
                    <a:pt x="7806" y="2084"/>
                  </a:cubicBezTo>
                  <a:cubicBezTo>
                    <a:pt x="7716" y="2094"/>
                    <a:pt x="7623" y="2099"/>
                    <a:pt x="7528" y="2099"/>
                  </a:cubicBezTo>
                  <a:cubicBezTo>
                    <a:pt x="6703" y="2099"/>
                    <a:pt x="5680" y="1725"/>
                    <a:pt x="4604" y="1216"/>
                  </a:cubicBezTo>
                  <a:cubicBezTo>
                    <a:pt x="3603" y="683"/>
                    <a:pt x="2536" y="282"/>
                    <a:pt x="1401" y="49"/>
                  </a:cubicBezTo>
                  <a:cubicBezTo>
                    <a:pt x="1235" y="16"/>
                    <a:pt x="1034" y="16"/>
                    <a:pt x="834" y="16"/>
                  </a:cubicBezTo>
                  <a:cubicBezTo>
                    <a:pt x="779" y="4"/>
                    <a:pt x="727" y="1"/>
                    <a:pt x="676"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3143;p44">
              <a:extLst>
                <a:ext uri="{FF2B5EF4-FFF2-40B4-BE49-F238E27FC236}">
                  <a16:creationId xmlns:a16="http://schemas.microsoft.com/office/drawing/2014/main" id="{50B24206-91E2-8E95-A5B0-4912725F36A1}"/>
                </a:ext>
              </a:extLst>
            </p:cNvPr>
            <p:cNvSpPr/>
            <p:nvPr/>
          </p:nvSpPr>
          <p:spPr>
            <a:xfrm>
              <a:off x="5912129" y="2282255"/>
              <a:ext cx="144882" cy="158776"/>
            </a:xfrm>
            <a:custGeom>
              <a:avLst/>
              <a:gdLst/>
              <a:ahLst/>
              <a:cxnLst/>
              <a:rect l="l" t="t" r="r" b="b"/>
              <a:pathLst>
                <a:path w="9041" h="9908" extrusionOk="0">
                  <a:moveTo>
                    <a:pt x="34" y="1"/>
                  </a:moveTo>
                  <a:lnTo>
                    <a:pt x="34" y="1"/>
                  </a:lnTo>
                  <a:cubicBezTo>
                    <a:pt x="1" y="34"/>
                    <a:pt x="735" y="301"/>
                    <a:pt x="1769" y="968"/>
                  </a:cubicBezTo>
                  <a:cubicBezTo>
                    <a:pt x="2369" y="1335"/>
                    <a:pt x="2970" y="1769"/>
                    <a:pt x="3503" y="2269"/>
                  </a:cubicBezTo>
                  <a:cubicBezTo>
                    <a:pt x="4137" y="2869"/>
                    <a:pt x="4738" y="3537"/>
                    <a:pt x="5305" y="4204"/>
                  </a:cubicBezTo>
                  <a:cubicBezTo>
                    <a:pt x="6272" y="5471"/>
                    <a:pt x="7206" y="6806"/>
                    <a:pt x="8007" y="8207"/>
                  </a:cubicBezTo>
                  <a:lnTo>
                    <a:pt x="8740" y="9474"/>
                  </a:lnTo>
                  <a:cubicBezTo>
                    <a:pt x="8841" y="9608"/>
                    <a:pt x="8907" y="9774"/>
                    <a:pt x="9041" y="9908"/>
                  </a:cubicBezTo>
                  <a:cubicBezTo>
                    <a:pt x="8974" y="9741"/>
                    <a:pt x="8907" y="9608"/>
                    <a:pt x="8807" y="9441"/>
                  </a:cubicBezTo>
                  <a:cubicBezTo>
                    <a:pt x="8674" y="9141"/>
                    <a:pt x="8440" y="8707"/>
                    <a:pt x="8140" y="8140"/>
                  </a:cubicBezTo>
                  <a:cubicBezTo>
                    <a:pt x="7373" y="6706"/>
                    <a:pt x="6472" y="5371"/>
                    <a:pt x="5471" y="4104"/>
                  </a:cubicBezTo>
                  <a:cubicBezTo>
                    <a:pt x="4904" y="3403"/>
                    <a:pt x="4271" y="2736"/>
                    <a:pt x="3637" y="2136"/>
                  </a:cubicBezTo>
                  <a:cubicBezTo>
                    <a:pt x="3070" y="1635"/>
                    <a:pt x="2469" y="1202"/>
                    <a:pt x="1869" y="835"/>
                  </a:cubicBezTo>
                  <a:cubicBezTo>
                    <a:pt x="1602" y="668"/>
                    <a:pt x="1369" y="534"/>
                    <a:pt x="1102" y="434"/>
                  </a:cubicBezTo>
                  <a:lnTo>
                    <a:pt x="801" y="268"/>
                  </a:lnTo>
                  <a:lnTo>
                    <a:pt x="535" y="168"/>
                  </a:lnTo>
                  <a:cubicBezTo>
                    <a:pt x="368" y="101"/>
                    <a:pt x="201" y="34"/>
                    <a:pt x="34"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3144;p44">
              <a:extLst>
                <a:ext uri="{FF2B5EF4-FFF2-40B4-BE49-F238E27FC236}">
                  <a16:creationId xmlns:a16="http://schemas.microsoft.com/office/drawing/2014/main" id="{07EAC235-013F-F2AE-726E-AE65D9756174}"/>
                </a:ext>
              </a:extLst>
            </p:cNvPr>
            <p:cNvSpPr/>
            <p:nvPr/>
          </p:nvSpPr>
          <p:spPr>
            <a:xfrm>
              <a:off x="6254775" y="1947637"/>
              <a:ext cx="148087" cy="323945"/>
            </a:xfrm>
            <a:custGeom>
              <a:avLst/>
              <a:gdLst/>
              <a:ahLst/>
              <a:cxnLst/>
              <a:rect l="l" t="t" r="r" b="b"/>
              <a:pathLst>
                <a:path w="9241" h="20215" extrusionOk="0">
                  <a:moveTo>
                    <a:pt x="1" y="0"/>
                  </a:moveTo>
                  <a:lnTo>
                    <a:pt x="1735" y="19581"/>
                  </a:lnTo>
                  <a:lnTo>
                    <a:pt x="5071" y="20215"/>
                  </a:lnTo>
                  <a:lnTo>
                    <a:pt x="9241" y="11208"/>
                  </a:lnTo>
                  <a:lnTo>
                    <a:pt x="7039" y="8873"/>
                  </a:lnTo>
                  <a:cubicBezTo>
                    <a:pt x="7039" y="8873"/>
                    <a:pt x="3737" y="3803"/>
                    <a:pt x="2970" y="2402"/>
                  </a:cubicBezTo>
                  <a:cubicBezTo>
                    <a:pt x="2169" y="1001"/>
                    <a:pt x="1" y="0"/>
                    <a:pt x="1" y="0"/>
                  </a:cubicBezTo>
                  <a:close/>
                </a:path>
              </a:pathLst>
            </a:custGeom>
            <a:solidFill>
              <a:srgbClr val="F1D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3145;p44">
              <a:extLst>
                <a:ext uri="{FF2B5EF4-FFF2-40B4-BE49-F238E27FC236}">
                  <a16:creationId xmlns:a16="http://schemas.microsoft.com/office/drawing/2014/main" id="{4FF0054A-78CA-5BA6-1286-1AB16DD4CBF5}"/>
                </a:ext>
              </a:extLst>
            </p:cNvPr>
            <p:cNvSpPr/>
            <p:nvPr/>
          </p:nvSpPr>
          <p:spPr>
            <a:xfrm>
              <a:off x="5695647" y="2119216"/>
              <a:ext cx="337310" cy="634526"/>
            </a:xfrm>
            <a:custGeom>
              <a:avLst/>
              <a:gdLst/>
              <a:ahLst/>
              <a:cxnLst/>
              <a:rect l="l" t="t" r="r" b="b"/>
              <a:pathLst>
                <a:path w="21049" h="39596" extrusionOk="0">
                  <a:moveTo>
                    <a:pt x="2135" y="1"/>
                  </a:moveTo>
                  <a:cubicBezTo>
                    <a:pt x="2135" y="1"/>
                    <a:pt x="1134" y="2903"/>
                    <a:pt x="1601" y="4838"/>
                  </a:cubicBezTo>
                  <a:cubicBezTo>
                    <a:pt x="1947" y="6245"/>
                    <a:pt x="1781" y="6428"/>
                    <a:pt x="1671" y="6428"/>
                  </a:cubicBezTo>
                  <a:cubicBezTo>
                    <a:pt x="1633" y="6428"/>
                    <a:pt x="1601" y="6405"/>
                    <a:pt x="1601" y="6405"/>
                  </a:cubicBezTo>
                  <a:cubicBezTo>
                    <a:pt x="1535" y="7039"/>
                    <a:pt x="1501" y="7673"/>
                    <a:pt x="1535" y="8307"/>
                  </a:cubicBezTo>
                  <a:cubicBezTo>
                    <a:pt x="1601" y="8640"/>
                    <a:pt x="1635" y="9007"/>
                    <a:pt x="1601" y="9341"/>
                  </a:cubicBezTo>
                  <a:lnTo>
                    <a:pt x="267" y="15779"/>
                  </a:lnTo>
                  <a:cubicBezTo>
                    <a:pt x="267" y="15779"/>
                    <a:pt x="0" y="19682"/>
                    <a:pt x="868" y="21883"/>
                  </a:cubicBezTo>
                  <a:cubicBezTo>
                    <a:pt x="1735" y="24051"/>
                    <a:pt x="7372" y="35026"/>
                    <a:pt x="7606" y="35960"/>
                  </a:cubicBezTo>
                  <a:cubicBezTo>
                    <a:pt x="7839" y="36927"/>
                    <a:pt x="9774" y="39162"/>
                    <a:pt x="11775" y="39596"/>
                  </a:cubicBezTo>
                  <a:lnTo>
                    <a:pt x="18213" y="37928"/>
                  </a:lnTo>
                  <a:cubicBezTo>
                    <a:pt x="21049" y="37194"/>
                    <a:pt x="20782" y="35793"/>
                    <a:pt x="20782" y="35793"/>
                  </a:cubicBezTo>
                  <a:cubicBezTo>
                    <a:pt x="20782" y="35793"/>
                    <a:pt x="17413" y="25719"/>
                    <a:pt x="17246" y="23951"/>
                  </a:cubicBezTo>
                  <a:cubicBezTo>
                    <a:pt x="17079" y="22217"/>
                    <a:pt x="15111" y="15812"/>
                    <a:pt x="15111" y="15812"/>
                  </a:cubicBezTo>
                  <a:lnTo>
                    <a:pt x="13610" y="11776"/>
                  </a:lnTo>
                  <a:lnTo>
                    <a:pt x="4437" y="1902"/>
                  </a:lnTo>
                  <a:lnTo>
                    <a:pt x="2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3146;p44">
              <a:extLst>
                <a:ext uri="{FF2B5EF4-FFF2-40B4-BE49-F238E27FC236}">
                  <a16:creationId xmlns:a16="http://schemas.microsoft.com/office/drawing/2014/main" id="{6FB0966E-51C0-F9D5-26C4-0B8526888A29}"/>
                </a:ext>
              </a:extLst>
            </p:cNvPr>
            <p:cNvSpPr/>
            <p:nvPr/>
          </p:nvSpPr>
          <p:spPr>
            <a:xfrm>
              <a:off x="5725037" y="2217578"/>
              <a:ext cx="375273" cy="352278"/>
            </a:xfrm>
            <a:custGeom>
              <a:avLst/>
              <a:gdLst/>
              <a:ahLst/>
              <a:cxnLst/>
              <a:rect l="l" t="t" r="r" b="b"/>
              <a:pathLst>
                <a:path w="23418" h="21983" extrusionOk="0">
                  <a:moveTo>
                    <a:pt x="1302" y="1"/>
                  </a:moveTo>
                  <a:cubicBezTo>
                    <a:pt x="1102" y="1"/>
                    <a:pt x="935" y="1"/>
                    <a:pt x="735" y="34"/>
                  </a:cubicBezTo>
                  <a:cubicBezTo>
                    <a:pt x="601" y="67"/>
                    <a:pt x="435" y="67"/>
                    <a:pt x="301" y="134"/>
                  </a:cubicBezTo>
                  <a:cubicBezTo>
                    <a:pt x="201" y="134"/>
                    <a:pt x="101" y="167"/>
                    <a:pt x="1" y="234"/>
                  </a:cubicBezTo>
                  <a:cubicBezTo>
                    <a:pt x="401" y="134"/>
                    <a:pt x="868" y="101"/>
                    <a:pt x="1302" y="101"/>
                  </a:cubicBezTo>
                  <a:cubicBezTo>
                    <a:pt x="1802" y="101"/>
                    <a:pt x="2336" y="134"/>
                    <a:pt x="2836" y="234"/>
                  </a:cubicBezTo>
                  <a:cubicBezTo>
                    <a:pt x="3503" y="401"/>
                    <a:pt x="4171" y="568"/>
                    <a:pt x="4804" y="801"/>
                  </a:cubicBezTo>
                  <a:cubicBezTo>
                    <a:pt x="5605" y="1101"/>
                    <a:pt x="6372" y="1402"/>
                    <a:pt x="7106" y="1802"/>
                  </a:cubicBezTo>
                  <a:cubicBezTo>
                    <a:pt x="7973" y="2202"/>
                    <a:pt x="8774" y="2702"/>
                    <a:pt x="9574" y="3270"/>
                  </a:cubicBezTo>
                  <a:cubicBezTo>
                    <a:pt x="11342" y="4537"/>
                    <a:pt x="12843" y="6138"/>
                    <a:pt x="14011" y="8006"/>
                  </a:cubicBezTo>
                  <a:cubicBezTo>
                    <a:pt x="15278" y="9941"/>
                    <a:pt x="16279" y="11942"/>
                    <a:pt x="17280" y="13710"/>
                  </a:cubicBezTo>
                  <a:cubicBezTo>
                    <a:pt x="18314" y="15445"/>
                    <a:pt x="19148" y="17079"/>
                    <a:pt x="20049" y="18347"/>
                  </a:cubicBezTo>
                  <a:cubicBezTo>
                    <a:pt x="20449" y="18914"/>
                    <a:pt x="20882" y="19448"/>
                    <a:pt x="21349" y="19948"/>
                  </a:cubicBezTo>
                  <a:cubicBezTo>
                    <a:pt x="21783" y="20382"/>
                    <a:pt x="22217" y="20715"/>
                    <a:pt x="22517" y="20982"/>
                  </a:cubicBezTo>
                  <a:cubicBezTo>
                    <a:pt x="22750" y="21182"/>
                    <a:pt x="22984" y="21449"/>
                    <a:pt x="23184" y="21683"/>
                  </a:cubicBezTo>
                  <a:cubicBezTo>
                    <a:pt x="23351" y="21883"/>
                    <a:pt x="23418" y="21983"/>
                    <a:pt x="23418" y="21983"/>
                  </a:cubicBezTo>
                  <a:cubicBezTo>
                    <a:pt x="23418" y="21950"/>
                    <a:pt x="23384" y="21950"/>
                    <a:pt x="23384" y="21883"/>
                  </a:cubicBezTo>
                  <a:cubicBezTo>
                    <a:pt x="23351" y="21816"/>
                    <a:pt x="23284" y="21749"/>
                    <a:pt x="23251" y="21683"/>
                  </a:cubicBezTo>
                  <a:cubicBezTo>
                    <a:pt x="23051" y="21416"/>
                    <a:pt x="22851" y="21149"/>
                    <a:pt x="22584" y="20949"/>
                  </a:cubicBezTo>
                  <a:cubicBezTo>
                    <a:pt x="22283" y="20649"/>
                    <a:pt x="21883" y="20315"/>
                    <a:pt x="21483" y="19848"/>
                  </a:cubicBezTo>
                  <a:cubicBezTo>
                    <a:pt x="21016" y="19348"/>
                    <a:pt x="20582" y="18814"/>
                    <a:pt x="20182" y="18247"/>
                  </a:cubicBezTo>
                  <a:cubicBezTo>
                    <a:pt x="19315" y="17013"/>
                    <a:pt x="18514" y="15345"/>
                    <a:pt x="17480" y="13610"/>
                  </a:cubicBezTo>
                  <a:cubicBezTo>
                    <a:pt x="16479" y="11876"/>
                    <a:pt x="15479" y="9874"/>
                    <a:pt x="14211" y="7906"/>
                  </a:cubicBezTo>
                  <a:cubicBezTo>
                    <a:pt x="13010" y="6005"/>
                    <a:pt x="11476" y="4370"/>
                    <a:pt x="9708" y="3103"/>
                  </a:cubicBezTo>
                  <a:cubicBezTo>
                    <a:pt x="8907" y="2536"/>
                    <a:pt x="8073" y="2035"/>
                    <a:pt x="7206" y="1635"/>
                  </a:cubicBezTo>
                  <a:cubicBezTo>
                    <a:pt x="6439" y="1268"/>
                    <a:pt x="5672" y="935"/>
                    <a:pt x="4871" y="668"/>
                  </a:cubicBezTo>
                  <a:cubicBezTo>
                    <a:pt x="4204" y="434"/>
                    <a:pt x="3537" y="267"/>
                    <a:pt x="2870" y="134"/>
                  </a:cubicBezTo>
                  <a:cubicBezTo>
                    <a:pt x="2336" y="34"/>
                    <a:pt x="1836" y="1"/>
                    <a:pt x="1302"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3147;p44">
              <a:extLst>
                <a:ext uri="{FF2B5EF4-FFF2-40B4-BE49-F238E27FC236}">
                  <a16:creationId xmlns:a16="http://schemas.microsoft.com/office/drawing/2014/main" id="{9218B491-F4F7-9A68-BFF6-EAD7B4E40464}"/>
                </a:ext>
              </a:extLst>
            </p:cNvPr>
            <p:cNvSpPr/>
            <p:nvPr/>
          </p:nvSpPr>
          <p:spPr>
            <a:xfrm>
              <a:off x="5734668" y="2349079"/>
              <a:ext cx="166259" cy="109595"/>
            </a:xfrm>
            <a:custGeom>
              <a:avLst/>
              <a:gdLst/>
              <a:ahLst/>
              <a:cxnLst/>
              <a:rect l="l" t="t" r="r" b="b"/>
              <a:pathLst>
                <a:path w="10375" h="6839" extrusionOk="0">
                  <a:moveTo>
                    <a:pt x="0" y="0"/>
                  </a:moveTo>
                  <a:cubicBezTo>
                    <a:pt x="67" y="134"/>
                    <a:pt x="167" y="267"/>
                    <a:pt x="301" y="401"/>
                  </a:cubicBezTo>
                  <a:cubicBezTo>
                    <a:pt x="501" y="634"/>
                    <a:pt x="801" y="968"/>
                    <a:pt x="1235" y="1368"/>
                  </a:cubicBezTo>
                  <a:cubicBezTo>
                    <a:pt x="2302" y="2402"/>
                    <a:pt x="3469" y="3369"/>
                    <a:pt x="4704" y="4170"/>
                  </a:cubicBezTo>
                  <a:cubicBezTo>
                    <a:pt x="5938" y="5004"/>
                    <a:pt x="7272" y="5704"/>
                    <a:pt x="8673" y="6272"/>
                  </a:cubicBezTo>
                  <a:cubicBezTo>
                    <a:pt x="9174" y="6472"/>
                    <a:pt x="9607" y="6638"/>
                    <a:pt x="9907" y="6739"/>
                  </a:cubicBezTo>
                  <a:cubicBezTo>
                    <a:pt x="10041" y="6772"/>
                    <a:pt x="10208" y="6839"/>
                    <a:pt x="10374" y="6839"/>
                  </a:cubicBezTo>
                  <a:cubicBezTo>
                    <a:pt x="10241" y="6772"/>
                    <a:pt x="10108" y="6705"/>
                    <a:pt x="9974" y="6638"/>
                  </a:cubicBezTo>
                  <a:cubicBezTo>
                    <a:pt x="9674" y="6538"/>
                    <a:pt x="9240" y="6338"/>
                    <a:pt x="8707" y="6105"/>
                  </a:cubicBezTo>
                  <a:cubicBezTo>
                    <a:pt x="7372" y="5504"/>
                    <a:pt x="6071" y="4804"/>
                    <a:pt x="4837" y="4003"/>
                  </a:cubicBezTo>
                  <a:cubicBezTo>
                    <a:pt x="3603" y="3169"/>
                    <a:pt x="2435" y="2269"/>
                    <a:pt x="1335" y="1268"/>
                  </a:cubicBezTo>
                  <a:cubicBezTo>
                    <a:pt x="901" y="901"/>
                    <a:pt x="567" y="567"/>
                    <a:pt x="367" y="334"/>
                  </a:cubicBezTo>
                  <a:cubicBezTo>
                    <a:pt x="234" y="201"/>
                    <a:pt x="134" y="100"/>
                    <a:pt x="0"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3148;p44">
              <a:extLst>
                <a:ext uri="{FF2B5EF4-FFF2-40B4-BE49-F238E27FC236}">
                  <a16:creationId xmlns:a16="http://schemas.microsoft.com/office/drawing/2014/main" id="{99F05C31-E452-B7AD-75EF-FDE4A5AE274E}"/>
                </a:ext>
              </a:extLst>
            </p:cNvPr>
            <p:cNvSpPr/>
            <p:nvPr/>
          </p:nvSpPr>
          <p:spPr>
            <a:xfrm>
              <a:off x="5746430" y="2468289"/>
              <a:ext cx="185505" cy="62017"/>
            </a:xfrm>
            <a:custGeom>
              <a:avLst/>
              <a:gdLst/>
              <a:ahLst/>
              <a:cxnLst/>
              <a:rect l="l" t="t" r="r" b="b"/>
              <a:pathLst>
                <a:path w="11576" h="3870" extrusionOk="0">
                  <a:moveTo>
                    <a:pt x="0" y="0"/>
                  </a:moveTo>
                  <a:lnTo>
                    <a:pt x="0" y="0"/>
                  </a:lnTo>
                  <a:cubicBezTo>
                    <a:pt x="134" y="100"/>
                    <a:pt x="267" y="200"/>
                    <a:pt x="400" y="234"/>
                  </a:cubicBezTo>
                  <a:cubicBezTo>
                    <a:pt x="701" y="400"/>
                    <a:pt x="1101" y="600"/>
                    <a:pt x="1601" y="801"/>
                  </a:cubicBezTo>
                  <a:cubicBezTo>
                    <a:pt x="2602" y="1268"/>
                    <a:pt x="4036" y="1868"/>
                    <a:pt x="5638" y="2402"/>
                  </a:cubicBezTo>
                  <a:cubicBezTo>
                    <a:pt x="7239" y="2935"/>
                    <a:pt x="8740" y="3302"/>
                    <a:pt x="9807" y="3536"/>
                  </a:cubicBezTo>
                  <a:cubicBezTo>
                    <a:pt x="10374" y="3669"/>
                    <a:pt x="10808" y="3769"/>
                    <a:pt x="11108" y="3803"/>
                  </a:cubicBezTo>
                  <a:cubicBezTo>
                    <a:pt x="11275" y="3836"/>
                    <a:pt x="11442" y="3869"/>
                    <a:pt x="11575" y="3869"/>
                  </a:cubicBezTo>
                  <a:cubicBezTo>
                    <a:pt x="11442" y="3803"/>
                    <a:pt x="11308" y="3769"/>
                    <a:pt x="11141" y="3736"/>
                  </a:cubicBezTo>
                  <a:lnTo>
                    <a:pt x="9874" y="3402"/>
                  </a:lnTo>
                  <a:cubicBezTo>
                    <a:pt x="8806" y="3136"/>
                    <a:pt x="7305" y="2702"/>
                    <a:pt x="5704" y="2168"/>
                  </a:cubicBezTo>
                  <a:cubicBezTo>
                    <a:pt x="4103" y="1635"/>
                    <a:pt x="2702" y="1101"/>
                    <a:pt x="1668" y="667"/>
                  </a:cubicBezTo>
                  <a:lnTo>
                    <a:pt x="467" y="167"/>
                  </a:lnTo>
                  <a:cubicBezTo>
                    <a:pt x="300" y="100"/>
                    <a:pt x="167" y="33"/>
                    <a:pt x="0"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3149;p44">
              <a:extLst>
                <a:ext uri="{FF2B5EF4-FFF2-40B4-BE49-F238E27FC236}">
                  <a16:creationId xmlns:a16="http://schemas.microsoft.com/office/drawing/2014/main" id="{06632045-ED60-3781-221E-A9E16669B5A2}"/>
                </a:ext>
              </a:extLst>
            </p:cNvPr>
            <p:cNvSpPr/>
            <p:nvPr/>
          </p:nvSpPr>
          <p:spPr>
            <a:xfrm>
              <a:off x="6156959" y="2369382"/>
              <a:ext cx="32627" cy="94099"/>
            </a:xfrm>
            <a:custGeom>
              <a:avLst/>
              <a:gdLst/>
              <a:ahLst/>
              <a:cxnLst/>
              <a:rect l="l" t="t" r="r" b="b"/>
              <a:pathLst>
                <a:path w="2036" h="5872" extrusionOk="0">
                  <a:moveTo>
                    <a:pt x="1835" y="1"/>
                  </a:moveTo>
                  <a:cubicBezTo>
                    <a:pt x="1802" y="1"/>
                    <a:pt x="1902" y="368"/>
                    <a:pt x="1868" y="935"/>
                  </a:cubicBezTo>
                  <a:cubicBezTo>
                    <a:pt x="1835" y="1669"/>
                    <a:pt x="1702" y="2403"/>
                    <a:pt x="1435" y="3103"/>
                  </a:cubicBezTo>
                  <a:cubicBezTo>
                    <a:pt x="1068" y="4071"/>
                    <a:pt x="568" y="5005"/>
                    <a:pt x="0" y="5872"/>
                  </a:cubicBezTo>
                  <a:cubicBezTo>
                    <a:pt x="234" y="5672"/>
                    <a:pt x="434" y="5438"/>
                    <a:pt x="601" y="5171"/>
                  </a:cubicBezTo>
                  <a:cubicBezTo>
                    <a:pt x="1035" y="4538"/>
                    <a:pt x="1401" y="3870"/>
                    <a:pt x="1635" y="3170"/>
                  </a:cubicBezTo>
                  <a:cubicBezTo>
                    <a:pt x="1902" y="2436"/>
                    <a:pt x="2035" y="1669"/>
                    <a:pt x="2035" y="935"/>
                  </a:cubicBezTo>
                  <a:cubicBezTo>
                    <a:pt x="2035" y="601"/>
                    <a:pt x="1969" y="301"/>
                    <a:pt x="1835"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3150;p44">
              <a:extLst>
                <a:ext uri="{FF2B5EF4-FFF2-40B4-BE49-F238E27FC236}">
                  <a16:creationId xmlns:a16="http://schemas.microsoft.com/office/drawing/2014/main" id="{BA9FA292-25B2-BB1D-DBE7-289E9F18D06C}"/>
                </a:ext>
              </a:extLst>
            </p:cNvPr>
            <p:cNvSpPr/>
            <p:nvPr/>
          </p:nvSpPr>
          <p:spPr>
            <a:xfrm>
              <a:off x="6195451" y="2349608"/>
              <a:ext cx="49726" cy="113874"/>
            </a:xfrm>
            <a:custGeom>
              <a:avLst/>
              <a:gdLst/>
              <a:ahLst/>
              <a:cxnLst/>
              <a:rect l="l" t="t" r="r" b="b"/>
              <a:pathLst>
                <a:path w="3103" h="7106" extrusionOk="0">
                  <a:moveTo>
                    <a:pt x="2435" y="1"/>
                  </a:moveTo>
                  <a:cubicBezTo>
                    <a:pt x="2435" y="1"/>
                    <a:pt x="2435" y="101"/>
                    <a:pt x="2502" y="301"/>
                  </a:cubicBezTo>
                  <a:cubicBezTo>
                    <a:pt x="2569" y="501"/>
                    <a:pt x="2635" y="801"/>
                    <a:pt x="2702" y="1168"/>
                  </a:cubicBezTo>
                  <a:cubicBezTo>
                    <a:pt x="2735" y="1268"/>
                    <a:pt x="2769" y="1368"/>
                    <a:pt x="2769" y="1468"/>
                  </a:cubicBezTo>
                  <a:cubicBezTo>
                    <a:pt x="2802" y="1569"/>
                    <a:pt x="2802" y="1669"/>
                    <a:pt x="2836" y="1769"/>
                  </a:cubicBezTo>
                  <a:cubicBezTo>
                    <a:pt x="2836" y="1869"/>
                    <a:pt x="2869" y="2002"/>
                    <a:pt x="2869" y="2102"/>
                  </a:cubicBezTo>
                  <a:lnTo>
                    <a:pt x="2869" y="2469"/>
                  </a:lnTo>
                  <a:cubicBezTo>
                    <a:pt x="2902" y="3003"/>
                    <a:pt x="2802" y="3537"/>
                    <a:pt x="2635" y="4037"/>
                  </a:cubicBezTo>
                  <a:cubicBezTo>
                    <a:pt x="2268" y="4938"/>
                    <a:pt x="1668" y="5705"/>
                    <a:pt x="901" y="6305"/>
                  </a:cubicBezTo>
                  <a:cubicBezTo>
                    <a:pt x="601" y="6572"/>
                    <a:pt x="267" y="6839"/>
                    <a:pt x="0" y="7106"/>
                  </a:cubicBezTo>
                  <a:cubicBezTo>
                    <a:pt x="1234" y="6439"/>
                    <a:pt x="2235" y="5371"/>
                    <a:pt x="2836" y="4104"/>
                  </a:cubicBezTo>
                  <a:cubicBezTo>
                    <a:pt x="3036" y="3570"/>
                    <a:pt x="3102" y="3003"/>
                    <a:pt x="3069" y="2469"/>
                  </a:cubicBezTo>
                  <a:lnTo>
                    <a:pt x="3036" y="2102"/>
                  </a:lnTo>
                  <a:cubicBezTo>
                    <a:pt x="3036" y="1969"/>
                    <a:pt x="3002" y="1869"/>
                    <a:pt x="3002" y="1735"/>
                  </a:cubicBezTo>
                  <a:cubicBezTo>
                    <a:pt x="2969" y="1635"/>
                    <a:pt x="2936" y="1535"/>
                    <a:pt x="2936" y="1435"/>
                  </a:cubicBezTo>
                  <a:lnTo>
                    <a:pt x="2869" y="1135"/>
                  </a:lnTo>
                  <a:cubicBezTo>
                    <a:pt x="2769" y="835"/>
                    <a:pt x="2669" y="568"/>
                    <a:pt x="2569" y="268"/>
                  </a:cubicBezTo>
                  <a:cubicBezTo>
                    <a:pt x="2535" y="168"/>
                    <a:pt x="2469" y="67"/>
                    <a:pt x="2435"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3151;p44">
              <a:extLst>
                <a:ext uri="{FF2B5EF4-FFF2-40B4-BE49-F238E27FC236}">
                  <a16:creationId xmlns:a16="http://schemas.microsoft.com/office/drawing/2014/main" id="{52278F24-45A7-BB1D-7692-65D7A46A6891}"/>
                </a:ext>
              </a:extLst>
            </p:cNvPr>
            <p:cNvSpPr/>
            <p:nvPr/>
          </p:nvSpPr>
          <p:spPr>
            <a:xfrm>
              <a:off x="5964514" y="2055661"/>
              <a:ext cx="335179" cy="201306"/>
            </a:xfrm>
            <a:custGeom>
              <a:avLst/>
              <a:gdLst/>
              <a:ahLst/>
              <a:cxnLst/>
              <a:rect l="l" t="t" r="r" b="b"/>
              <a:pathLst>
                <a:path w="20916" h="12562" extrusionOk="0">
                  <a:moveTo>
                    <a:pt x="3983" y="0"/>
                  </a:moveTo>
                  <a:cubicBezTo>
                    <a:pt x="2248" y="0"/>
                    <a:pt x="565" y="130"/>
                    <a:pt x="1" y="531"/>
                  </a:cubicBezTo>
                  <a:cubicBezTo>
                    <a:pt x="1302" y="4334"/>
                    <a:pt x="2136" y="8303"/>
                    <a:pt x="2469" y="12306"/>
                  </a:cubicBezTo>
                  <a:cubicBezTo>
                    <a:pt x="2469" y="12306"/>
                    <a:pt x="6792" y="12561"/>
                    <a:pt x="10004" y="12561"/>
                  </a:cubicBezTo>
                  <a:cubicBezTo>
                    <a:pt x="11289" y="12561"/>
                    <a:pt x="12395" y="12521"/>
                    <a:pt x="12977" y="12406"/>
                  </a:cubicBezTo>
                  <a:cubicBezTo>
                    <a:pt x="14997" y="12015"/>
                    <a:pt x="19818" y="10669"/>
                    <a:pt x="20662" y="10669"/>
                  </a:cubicBezTo>
                  <a:cubicBezTo>
                    <a:pt x="20682" y="10669"/>
                    <a:pt x="20700" y="10670"/>
                    <a:pt x="20716" y="10672"/>
                  </a:cubicBezTo>
                  <a:lnTo>
                    <a:pt x="20916" y="6235"/>
                  </a:lnTo>
                  <a:cubicBezTo>
                    <a:pt x="20816" y="4601"/>
                    <a:pt x="20482" y="2999"/>
                    <a:pt x="19915" y="1432"/>
                  </a:cubicBezTo>
                  <a:cubicBezTo>
                    <a:pt x="19915" y="1432"/>
                    <a:pt x="17747" y="1532"/>
                    <a:pt x="16146" y="1532"/>
                  </a:cubicBezTo>
                  <a:cubicBezTo>
                    <a:pt x="14578" y="1532"/>
                    <a:pt x="14278" y="1465"/>
                    <a:pt x="13711" y="1031"/>
                  </a:cubicBezTo>
                  <a:cubicBezTo>
                    <a:pt x="13329" y="698"/>
                    <a:pt x="12965" y="330"/>
                    <a:pt x="12581" y="330"/>
                  </a:cubicBezTo>
                  <a:cubicBezTo>
                    <a:pt x="12428" y="330"/>
                    <a:pt x="12271" y="388"/>
                    <a:pt x="12110" y="531"/>
                  </a:cubicBezTo>
                  <a:cubicBezTo>
                    <a:pt x="11691" y="923"/>
                    <a:pt x="11499" y="1335"/>
                    <a:pt x="11002" y="1335"/>
                  </a:cubicBezTo>
                  <a:cubicBezTo>
                    <a:pt x="10864" y="1335"/>
                    <a:pt x="10704" y="1304"/>
                    <a:pt x="10508" y="1231"/>
                  </a:cubicBezTo>
                  <a:cubicBezTo>
                    <a:pt x="9875" y="998"/>
                    <a:pt x="9241" y="698"/>
                    <a:pt x="8640" y="331"/>
                  </a:cubicBezTo>
                  <a:cubicBezTo>
                    <a:pt x="8381" y="201"/>
                    <a:pt x="6142" y="0"/>
                    <a:pt x="3983" y="0"/>
                  </a:cubicBezTo>
                  <a:close/>
                </a:path>
              </a:pathLst>
            </a:custGeom>
            <a:solidFill>
              <a:schemeClr val="bg1">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3152;p44">
              <a:extLst>
                <a:ext uri="{FF2B5EF4-FFF2-40B4-BE49-F238E27FC236}">
                  <a16:creationId xmlns:a16="http://schemas.microsoft.com/office/drawing/2014/main" id="{45F86C50-6B1E-523C-F23E-BED26FF0474C}"/>
                </a:ext>
              </a:extLst>
            </p:cNvPr>
            <p:cNvSpPr/>
            <p:nvPr/>
          </p:nvSpPr>
          <p:spPr>
            <a:xfrm>
              <a:off x="6018503" y="2097839"/>
              <a:ext cx="62033" cy="133008"/>
            </a:xfrm>
            <a:custGeom>
              <a:avLst/>
              <a:gdLst/>
              <a:ahLst/>
              <a:cxnLst/>
              <a:rect l="l" t="t" r="r" b="b"/>
              <a:pathLst>
                <a:path w="3871" h="8300" extrusionOk="0">
                  <a:moveTo>
                    <a:pt x="1435" y="1135"/>
                  </a:moveTo>
                  <a:cubicBezTo>
                    <a:pt x="1702" y="1135"/>
                    <a:pt x="1902" y="1335"/>
                    <a:pt x="2002" y="1902"/>
                  </a:cubicBezTo>
                  <a:lnTo>
                    <a:pt x="2536" y="6138"/>
                  </a:lnTo>
                  <a:cubicBezTo>
                    <a:pt x="2603" y="6705"/>
                    <a:pt x="2469" y="6939"/>
                    <a:pt x="2169" y="6972"/>
                  </a:cubicBezTo>
                  <a:cubicBezTo>
                    <a:pt x="2150" y="6974"/>
                    <a:pt x="2132" y="6976"/>
                    <a:pt x="2114" y="6976"/>
                  </a:cubicBezTo>
                  <a:cubicBezTo>
                    <a:pt x="1875" y="6976"/>
                    <a:pt x="1695" y="6766"/>
                    <a:pt x="1602" y="6238"/>
                  </a:cubicBezTo>
                  <a:lnTo>
                    <a:pt x="1068" y="1935"/>
                  </a:lnTo>
                  <a:cubicBezTo>
                    <a:pt x="968" y="1368"/>
                    <a:pt x="1135" y="1135"/>
                    <a:pt x="1435" y="1135"/>
                  </a:cubicBezTo>
                  <a:close/>
                  <a:moveTo>
                    <a:pt x="1269" y="0"/>
                  </a:moveTo>
                  <a:cubicBezTo>
                    <a:pt x="401" y="0"/>
                    <a:pt x="1" y="734"/>
                    <a:pt x="168" y="2035"/>
                  </a:cubicBezTo>
                  <a:lnTo>
                    <a:pt x="701" y="6272"/>
                  </a:lnTo>
                  <a:cubicBezTo>
                    <a:pt x="854" y="7463"/>
                    <a:pt x="1343" y="8123"/>
                    <a:pt x="2090" y="8123"/>
                  </a:cubicBezTo>
                  <a:cubicBezTo>
                    <a:pt x="2159" y="8123"/>
                    <a:pt x="2230" y="8118"/>
                    <a:pt x="2303" y="8106"/>
                  </a:cubicBezTo>
                  <a:cubicBezTo>
                    <a:pt x="2536" y="8073"/>
                    <a:pt x="2736" y="8006"/>
                    <a:pt x="2903" y="7873"/>
                  </a:cubicBezTo>
                  <a:cubicBezTo>
                    <a:pt x="3013" y="8120"/>
                    <a:pt x="3281" y="8299"/>
                    <a:pt x="3558" y="8299"/>
                  </a:cubicBezTo>
                  <a:cubicBezTo>
                    <a:pt x="3618" y="8299"/>
                    <a:pt x="3678" y="8291"/>
                    <a:pt x="3737" y="8273"/>
                  </a:cubicBezTo>
                  <a:lnTo>
                    <a:pt x="3870" y="8273"/>
                  </a:lnTo>
                  <a:lnTo>
                    <a:pt x="3737" y="7172"/>
                  </a:lnTo>
                  <a:lnTo>
                    <a:pt x="3637" y="7172"/>
                  </a:lnTo>
                  <a:cubicBezTo>
                    <a:pt x="3596" y="7183"/>
                    <a:pt x="3561" y="7190"/>
                    <a:pt x="3530" y="7190"/>
                  </a:cubicBezTo>
                  <a:cubicBezTo>
                    <a:pt x="3462" y="7190"/>
                    <a:pt x="3416" y="7154"/>
                    <a:pt x="3370" y="7039"/>
                  </a:cubicBezTo>
                  <a:cubicBezTo>
                    <a:pt x="3437" y="6705"/>
                    <a:pt x="3470" y="6305"/>
                    <a:pt x="3403" y="5938"/>
                  </a:cubicBezTo>
                  <a:lnTo>
                    <a:pt x="2903" y="1935"/>
                  </a:lnTo>
                  <a:cubicBezTo>
                    <a:pt x="2736" y="701"/>
                    <a:pt x="2169" y="0"/>
                    <a:pt x="12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3153;p44">
              <a:extLst>
                <a:ext uri="{FF2B5EF4-FFF2-40B4-BE49-F238E27FC236}">
                  <a16:creationId xmlns:a16="http://schemas.microsoft.com/office/drawing/2014/main" id="{C17026A6-8D30-3709-242E-7F9D53DD06F9}"/>
                </a:ext>
              </a:extLst>
            </p:cNvPr>
            <p:cNvSpPr/>
            <p:nvPr/>
          </p:nvSpPr>
          <p:spPr>
            <a:xfrm>
              <a:off x="6069831" y="2098913"/>
              <a:ext cx="56136" cy="121101"/>
            </a:xfrm>
            <a:custGeom>
              <a:avLst/>
              <a:gdLst/>
              <a:ahLst/>
              <a:cxnLst/>
              <a:rect l="l" t="t" r="r" b="b"/>
              <a:pathLst>
                <a:path w="3503" h="7557" extrusionOk="0">
                  <a:moveTo>
                    <a:pt x="0" y="0"/>
                  </a:moveTo>
                  <a:lnTo>
                    <a:pt x="734" y="5838"/>
                  </a:lnTo>
                  <a:cubicBezTo>
                    <a:pt x="886" y="6933"/>
                    <a:pt x="1344" y="7556"/>
                    <a:pt x="2081" y="7556"/>
                  </a:cubicBezTo>
                  <a:cubicBezTo>
                    <a:pt x="2152" y="7556"/>
                    <a:pt x="2226" y="7551"/>
                    <a:pt x="2302" y="7539"/>
                  </a:cubicBezTo>
                  <a:cubicBezTo>
                    <a:pt x="3136" y="7406"/>
                    <a:pt x="3503" y="6672"/>
                    <a:pt x="3369" y="5504"/>
                  </a:cubicBezTo>
                  <a:lnTo>
                    <a:pt x="2702" y="0"/>
                  </a:lnTo>
                  <a:lnTo>
                    <a:pt x="1835" y="0"/>
                  </a:lnTo>
                  <a:lnTo>
                    <a:pt x="2535" y="5671"/>
                  </a:lnTo>
                  <a:cubicBezTo>
                    <a:pt x="2602" y="6205"/>
                    <a:pt x="2469" y="6405"/>
                    <a:pt x="2168" y="6472"/>
                  </a:cubicBezTo>
                  <a:cubicBezTo>
                    <a:pt x="2147" y="6474"/>
                    <a:pt x="2126" y="6476"/>
                    <a:pt x="2105" y="6476"/>
                  </a:cubicBezTo>
                  <a:cubicBezTo>
                    <a:pt x="1870" y="6476"/>
                    <a:pt x="1696" y="6295"/>
                    <a:pt x="1635" y="5804"/>
                  </a:cubicBezTo>
                  <a:lnTo>
                    <a:pt x="9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3154;p44">
              <a:extLst>
                <a:ext uri="{FF2B5EF4-FFF2-40B4-BE49-F238E27FC236}">
                  <a16:creationId xmlns:a16="http://schemas.microsoft.com/office/drawing/2014/main" id="{EFD00F66-4DB0-004D-23BE-110FF11F52FF}"/>
                </a:ext>
              </a:extLst>
            </p:cNvPr>
            <p:cNvSpPr/>
            <p:nvPr/>
          </p:nvSpPr>
          <p:spPr>
            <a:xfrm>
              <a:off x="6122745" y="2098913"/>
              <a:ext cx="52402" cy="114402"/>
            </a:xfrm>
            <a:custGeom>
              <a:avLst/>
              <a:gdLst/>
              <a:ahLst/>
              <a:cxnLst/>
              <a:rect l="l" t="t" r="r" b="b"/>
              <a:pathLst>
                <a:path w="3270" h="7139" extrusionOk="0">
                  <a:moveTo>
                    <a:pt x="1" y="0"/>
                  </a:moveTo>
                  <a:lnTo>
                    <a:pt x="868" y="7139"/>
                  </a:lnTo>
                  <a:lnTo>
                    <a:pt x="3270" y="6738"/>
                  </a:lnTo>
                  <a:lnTo>
                    <a:pt x="3170" y="5771"/>
                  </a:lnTo>
                  <a:lnTo>
                    <a:pt x="1635" y="6005"/>
                  </a:lnTo>
                  <a:lnTo>
                    <a:pt x="1402" y="3936"/>
                  </a:lnTo>
                  <a:lnTo>
                    <a:pt x="2602" y="3836"/>
                  </a:lnTo>
                  <a:lnTo>
                    <a:pt x="2502" y="2869"/>
                  </a:lnTo>
                  <a:lnTo>
                    <a:pt x="1268" y="2969"/>
                  </a:lnTo>
                  <a:lnTo>
                    <a:pt x="1035" y="1001"/>
                  </a:lnTo>
                  <a:lnTo>
                    <a:pt x="2569" y="968"/>
                  </a:lnTo>
                  <a:lnTo>
                    <a:pt x="24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3155;p44">
              <a:extLst>
                <a:ext uri="{FF2B5EF4-FFF2-40B4-BE49-F238E27FC236}">
                  <a16:creationId xmlns:a16="http://schemas.microsoft.com/office/drawing/2014/main" id="{FADBFEB8-C804-04C1-CBFB-818929461DA7}"/>
                </a:ext>
              </a:extLst>
            </p:cNvPr>
            <p:cNvSpPr/>
            <p:nvPr/>
          </p:nvSpPr>
          <p:spPr>
            <a:xfrm>
              <a:off x="6170852" y="2098368"/>
              <a:ext cx="51344" cy="106935"/>
            </a:xfrm>
            <a:custGeom>
              <a:avLst/>
              <a:gdLst/>
              <a:ahLst/>
              <a:cxnLst/>
              <a:rect l="l" t="t" r="r" b="b"/>
              <a:pathLst>
                <a:path w="3204" h="6673" extrusionOk="0">
                  <a:moveTo>
                    <a:pt x="1" y="1"/>
                  </a:moveTo>
                  <a:lnTo>
                    <a:pt x="835" y="6672"/>
                  </a:lnTo>
                  <a:lnTo>
                    <a:pt x="3203" y="6305"/>
                  </a:lnTo>
                  <a:lnTo>
                    <a:pt x="3103" y="5405"/>
                  </a:lnTo>
                  <a:lnTo>
                    <a:pt x="1602" y="5605"/>
                  </a:lnTo>
                  <a:lnTo>
                    <a:pt x="1368" y="3703"/>
                  </a:lnTo>
                  <a:lnTo>
                    <a:pt x="2569" y="3603"/>
                  </a:lnTo>
                  <a:lnTo>
                    <a:pt x="2469" y="2703"/>
                  </a:lnTo>
                  <a:lnTo>
                    <a:pt x="1235" y="2769"/>
                  </a:lnTo>
                  <a:lnTo>
                    <a:pt x="1035" y="935"/>
                  </a:lnTo>
                  <a:lnTo>
                    <a:pt x="2569" y="901"/>
                  </a:lnTo>
                  <a:lnTo>
                    <a:pt x="24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3156;p44">
              <a:extLst>
                <a:ext uri="{FF2B5EF4-FFF2-40B4-BE49-F238E27FC236}">
                  <a16:creationId xmlns:a16="http://schemas.microsoft.com/office/drawing/2014/main" id="{FE0F4BB1-B976-1135-82D0-46DB637D19A2}"/>
                </a:ext>
              </a:extLst>
            </p:cNvPr>
            <p:cNvSpPr/>
            <p:nvPr/>
          </p:nvSpPr>
          <p:spPr>
            <a:xfrm>
              <a:off x="6219504" y="2098913"/>
              <a:ext cx="56136" cy="99435"/>
            </a:xfrm>
            <a:custGeom>
              <a:avLst/>
              <a:gdLst/>
              <a:ahLst/>
              <a:cxnLst/>
              <a:rect l="l" t="t" r="r" b="b"/>
              <a:pathLst>
                <a:path w="3503" h="6205" extrusionOk="0">
                  <a:moveTo>
                    <a:pt x="0" y="0"/>
                  </a:moveTo>
                  <a:lnTo>
                    <a:pt x="701" y="6205"/>
                  </a:lnTo>
                  <a:lnTo>
                    <a:pt x="1501" y="6071"/>
                  </a:lnTo>
                  <a:lnTo>
                    <a:pt x="1001" y="1668"/>
                  </a:lnTo>
                  <a:lnTo>
                    <a:pt x="2602" y="5904"/>
                  </a:lnTo>
                  <a:lnTo>
                    <a:pt x="3503" y="5738"/>
                  </a:lnTo>
                  <a:lnTo>
                    <a:pt x="2869" y="0"/>
                  </a:lnTo>
                  <a:lnTo>
                    <a:pt x="2068" y="0"/>
                  </a:lnTo>
                  <a:lnTo>
                    <a:pt x="2435" y="3536"/>
                  </a:lnTo>
                  <a:lnTo>
                    <a:pt x="11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3157;p44">
              <a:extLst>
                <a:ext uri="{FF2B5EF4-FFF2-40B4-BE49-F238E27FC236}">
                  <a16:creationId xmlns:a16="http://schemas.microsoft.com/office/drawing/2014/main" id="{C1EE6795-EA2F-F000-C0CC-6F5F1F77FDB0}"/>
                </a:ext>
              </a:extLst>
            </p:cNvPr>
            <p:cNvSpPr/>
            <p:nvPr/>
          </p:nvSpPr>
          <p:spPr>
            <a:xfrm>
              <a:off x="6159090" y="2049732"/>
              <a:ext cx="35832" cy="165731"/>
            </a:xfrm>
            <a:custGeom>
              <a:avLst/>
              <a:gdLst/>
              <a:ahLst/>
              <a:cxnLst/>
              <a:rect l="l" t="t" r="r" b="b"/>
              <a:pathLst>
                <a:path w="2236" h="10342" extrusionOk="0">
                  <a:moveTo>
                    <a:pt x="2202" y="0"/>
                  </a:moveTo>
                  <a:cubicBezTo>
                    <a:pt x="2169" y="0"/>
                    <a:pt x="2136" y="567"/>
                    <a:pt x="2036" y="1535"/>
                  </a:cubicBezTo>
                  <a:cubicBezTo>
                    <a:pt x="1936" y="2502"/>
                    <a:pt x="1769" y="3803"/>
                    <a:pt x="1469" y="5237"/>
                  </a:cubicBezTo>
                  <a:cubicBezTo>
                    <a:pt x="1202" y="6472"/>
                    <a:pt x="868" y="7672"/>
                    <a:pt x="501" y="8873"/>
                  </a:cubicBezTo>
                  <a:cubicBezTo>
                    <a:pt x="201" y="9774"/>
                    <a:pt x="1" y="10341"/>
                    <a:pt x="34" y="10341"/>
                  </a:cubicBezTo>
                  <a:cubicBezTo>
                    <a:pt x="134" y="10241"/>
                    <a:pt x="201" y="10108"/>
                    <a:pt x="234" y="10008"/>
                  </a:cubicBezTo>
                  <a:cubicBezTo>
                    <a:pt x="334" y="9774"/>
                    <a:pt x="501" y="9374"/>
                    <a:pt x="635" y="8940"/>
                  </a:cubicBezTo>
                  <a:cubicBezTo>
                    <a:pt x="1068" y="7739"/>
                    <a:pt x="1402" y="6538"/>
                    <a:pt x="1669" y="5304"/>
                  </a:cubicBezTo>
                  <a:cubicBezTo>
                    <a:pt x="1936" y="4070"/>
                    <a:pt x="2102" y="2802"/>
                    <a:pt x="2202" y="1535"/>
                  </a:cubicBezTo>
                  <a:cubicBezTo>
                    <a:pt x="2236" y="1068"/>
                    <a:pt x="2236" y="667"/>
                    <a:pt x="2236" y="401"/>
                  </a:cubicBezTo>
                  <a:cubicBezTo>
                    <a:pt x="2236" y="267"/>
                    <a:pt x="2236" y="134"/>
                    <a:pt x="2202"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3158;p44">
              <a:extLst>
                <a:ext uri="{FF2B5EF4-FFF2-40B4-BE49-F238E27FC236}">
                  <a16:creationId xmlns:a16="http://schemas.microsoft.com/office/drawing/2014/main" id="{69776AB2-C27E-7C37-5AE5-79A44C19F0D4}"/>
                </a:ext>
              </a:extLst>
            </p:cNvPr>
            <p:cNvSpPr/>
            <p:nvPr/>
          </p:nvSpPr>
          <p:spPr>
            <a:xfrm>
              <a:off x="6253718" y="1987715"/>
              <a:ext cx="47578" cy="340531"/>
            </a:xfrm>
            <a:custGeom>
              <a:avLst/>
              <a:gdLst/>
              <a:ahLst/>
              <a:cxnLst/>
              <a:rect l="l" t="t" r="r" b="b"/>
              <a:pathLst>
                <a:path w="2969" h="21250" extrusionOk="0">
                  <a:moveTo>
                    <a:pt x="0" y="1"/>
                  </a:moveTo>
                  <a:cubicBezTo>
                    <a:pt x="0" y="68"/>
                    <a:pt x="0" y="168"/>
                    <a:pt x="33" y="234"/>
                  </a:cubicBezTo>
                  <a:cubicBezTo>
                    <a:pt x="67" y="401"/>
                    <a:pt x="100" y="601"/>
                    <a:pt x="167" y="835"/>
                  </a:cubicBezTo>
                  <a:cubicBezTo>
                    <a:pt x="334" y="1369"/>
                    <a:pt x="567" y="2136"/>
                    <a:pt x="867" y="3070"/>
                  </a:cubicBezTo>
                  <a:cubicBezTo>
                    <a:pt x="1168" y="4004"/>
                    <a:pt x="1601" y="5071"/>
                    <a:pt x="2002" y="6305"/>
                  </a:cubicBezTo>
                  <a:cubicBezTo>
                    <a:pt x="2435" y="7640"/>
                    <a:pt x="2669" y="9041"/>
                    <a:pt x="2702" y="10442"/>
                  </a:cubicBezTo>
                  <a:cubicBezTo>
                    <a:pt x="2735" y="11843"/>
                    <a:pt x="2702" y="13244"/>
                    <a:pt x="2602" y="14645"/>
                  </a:cubicBezTo>
                  <a:cubicBezTo>
                    <a:pt x="2535" y="15312"/>
                    <a:pt x="2469" y="15912"/>
                    <a:pt x="2435" y="16479"/>
                  </a:cubicBezTo>
                  <a:lnTo>
                    <a:pt x="2268" y="18081"/>
                  </a:lnTo>
                  <a:cubicBezTo>
                    <a:pt x="2168" y="19048"/>
                    <a:pt x="2035" y="19848"/>
                    <a:pt x="2002" y="20382"/>
                  </a:cubicBezTo>
                  <a:cubicBezTo>
                    <a:pt x="1968" y="20649"/>
                    <a:pt x="1935" y="20849"/>
                    <a:pt x="1935" y="21016"/>
                  </a:cubicBezTo>
                  <a:cubicBezTo>
                    <a:pt x="1901" y="21083"/>
                    <a:pt x="1901" y="21183"/>
                    <a:pt x="1935" y="21249"/>
                  </a:cubicBezTo>
                  <a:cubicBezTo>
                    <a:pt x="1935" y="21183"/>
                    <a:pt x="1968" y="21083"/>
                    <a:pt x="1968" y="21016"/>
                  </a:cubicBezTo>
                  <a:cubicBezTo>
                    <a:pt x="2002" y="20849"/>
                    <a:pt x="2035" y="20649"/>
                    <a:pt x="2068" y="20416"/>
                  </a:cubicBezTo>
                  <a:cubicBezTo>
                    <a:pt x="2168" y="19848"/>
                    <a:pt x="2302" y="19081"/>
                    <a:pt x="2402" y="18114"/>
                  </a:cubicBezTo>
                  <a:cubicBezTo>
                    <a:pt x="2469" y="17614"/>
                    <a:pt x="2569" y="17080"/>
                    <a:pt x="2635" y="16513"/>
                  </a:cubicBezTo>
                  <a:cubicBezTo>
                    <a:pt x="2669" y="15912"/>
                    <a:pt x="2735" y="15312"/>
                    <a:pt x="2802" y="14678"/>
                  </a:cubicBezTo>
                  <a:cubicBezTo>
                    <a:pt x="2936" y="13244"/>
                    <a:pt x="2969" y="11843"/>
                    <a:pt x="2936" y="10442"/>
                  </a:cubicBezTo>
                  <a:cubicBezTo>
                    <a:pt x="2869" y="9007"/>
                    <a:pt x="2635" y="7606"/>
                    <a:pt x="2202" y="6272"/>
                  </a:cubicBezTo>
                  <a:cubicBezTo>
                    <a:pt x="1801" y="5004"/>
                    <a:pt x="1368" y="3937"/>
                    <a:pt x="1034" y="3003"/>
                  </a:cubicBezTo>
                  <a:cubicBezTo>
                    <a:pt x="701" y="2102"/>
                    <a:pt x="434" y="1335"/>
                    <a:pt x="267" y="801"/>
                  </a:cubicBezTo>
                  <a:cubicBezTo>
                    <a:pt x="200" y="568"/>
                    <a:pt x="134" y="368"/>
                    <a:pt x="67" y="201"/>
                  </a:cubicBezTo>
                  <a:cubicBezTo>
                    <a:pt x="67" y="134"/>
                    <a:pt x="33" y="68"/>
                    <a:pt x="0"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3159;p44">
              <a:extLst>
                <a:ext uri="{FF2B5EF4-FFF2-40B4-BE49-F238E27FC236}">
                  <a16:creationId xmlns:a16="http://schemas.microsoft.com/office/drawing/2014/main" id="{C209A268-79E4-EA94-B78F-74530F60E47E}"/>
                </a:ext>
              </a:extLst>
            </p:cNvPr>
            <p:cNvSpPr/>
            <p:nvPr/>
          </p:nvSpPr>
          <p:spPr>
            <a:xfrm>
              <a:off x="5698323" y="2115482"/>
              <a:ext cx="333032" cy="639862"/>
            </a:xfrm>
            <a:custGeom>
              <a:avLst/>
              <a:gdLst/>
              <a:ahLst/>
              <a:cxnLst/>
              <a:rect l="l" t="t" r="r" b="b"/>
              <a:pathLst>
                <a:path w="20782" h="39929" extrusionOk="0">
                  <a:moveTo>
                    <a:pt x="1468" y="0"/>
                  </a:moveTo>
                  <a:lnTo>
                    <a:pt x="1468" y="0"/>
                  </a:lnTo>
                  <a:cubicBezTo>
                    <a:pt x="1434" y="67"/>
                    <a:pt x="1401" y="100"/>
                    <a:pt x="1401" y="167"/>
                  </a:cubicBezTo>
                  <a:cubicBezTo>
                    <a:pt x="1434" y="68"/>
                    <a:pt x="1467" y="1"/>
                    <a:pt x="1468" y="0"/>
                  </a:cubicBezTo>
                  <a:close/>
                  <a:moveTo>
                    <a:pt x="1401" y="167"/>
                  </a:moveTo>
                  <a:lnTo>
                    <a:pt x="1401" y="167"/>
                  </a:lnTo>
                  <a:cubicBezTo>
                    <a:pt x="1301" y="300"/>
                    <a:pt x="1234" y="467"/>
                    <a:pt x="1201" y="634"/>
                  </a:cubicBezTo>
                  <a:cubicBezTo>
                    <a:pt x="1234" y="467"/>
                    <a:pt x="1301" y="334"/>
                    <a:pt x="1401" y="167"/>
                  </a:cubicBezTo>
                  <a:close/>
                  <a:moveTo>
                    <a:pt x="13443" y="12009"/>
                  </a:moveTo>
                  <a:lnTo>
                    <a:pt x="13443" y="12009"/>
                  </a:lnTo>
                  <a:cubicBezTo>
                    <a:pt x="13443" y="12019"/>
                    <a:pt x="13444" y="12029"/>
                    <a:pt x="13445" y="12039"/>
                  </a:cubicBezTo>
                  <a:lnTo>
                    <a:pt x="13445" y="12039"/>
                  </a:lnTo>
                  <a:cubicBezTo>
                    <a:pt x="13443" y="12020"/>
                    <a:pt x="13443" y="12009"/>
                    <a:pt x="13443" y="12009"/>
                  </a:cubicBezTo>
                  <a:close/>
                  <a:moveTo>
                    <a:pt x="1201" y="634"/>
                  </a:moveTo>
                  <a:cubicBezTo>
                    <a:pt x="1001" y="1268"/>
                    <a:pt x="934" y="1902"/>
                    <a:pt x="967" y="2569"/>
                  </a:cubicBezTo>
                  <a:cubicBezTo>
                    <a:pt x="1067" y="3603"/>
                    <a:pt x="1268" y="4604"/>
                    <a:pt x="1568" y="5604"/>
                  </a:cubicBezTo>
                  <a:cubicBezTo>
                    <a:pt x="1668" y="5871"/>
                    <a:pt x="1701" y="6205"/>
                    <a:pt x="1668" y="6505"/>
                  </a:cubicBezTo>
                  <a:cubicBezTo>
                    <a:pt x="1668" y="6538"/>
                    <a:pt x="1668" y="6572"/>
                    <a:pt x="1635" y="6572"/>
                  </a:cubicBezTo>
                  <a:lnTo>
                    <a:pt x="1568" y="6705"/>
                  </a:lnTo>
                  <a:cubicBezTo>
                    <a:pt x="1501" y="6772"/>
                    <a:pt x="1468" y="6839"/>
                    <a:pt x="1434" y="6905"/>
                  </a:cubicBezTo>
                  <a:cubicBezTo>
                    <a:pt x="1368" y="7072"/>
                    <a:pt x="1334" y="7272"/>
                    <a:pt x="1334" y="7439"/>
                  </a:cubicBezTo>
                  <a:cubicBezTo>
                    <a:pt x="1334" y="7806"/>
                    <a:pt x="1334" y="8139"/>
                    <a:pt x="1334" y="8506"/>
                  </a:cubicBezTo>
                  <a:cubicBezTo>
                    <a:pt x="1401" y="8873"/>
                    <a:pt x="1434" y="9240"/>
                    <a:pt x="1401" y="9607"/>
                  </a:cubicBezTo>
                  <a:cubicBezTo>
                    <a:pt x="1001" y="11509"/>
                    <a:pt x="534" y="13677"/>
                    <a:pt x="33" y="16045"/>
                  </a:cubicBezTo>
                  <a:cubicBezTo>
                    <a:pt x="0" y="16879"/>
                    <a:pt x="0" y="17713"/>
                    <a:pt x="33" y="18547"/>
                  </a:cubicBezTo>
                  <a:cubicBezTo>
                    <a:pt x="67" y="19414"/>
                    <a:pt x="167" y="20315"/>
                    <a:pt x="367" y="21182"/>
                  </a:cubicBezTo>
                  <a:cubicBezTo>
                    <a:pt x="600" y="22083"/>
                    <a:pt x="934" y="22950"/>
                    <a:pt x="1368" y="23751"/>
                  </a:cubicBezTo>
                  <a:cubicBezTo>
                    <a:pt x="1801" y="24618"/>
                    <a:pt x="2202" y="25485"/>
                    <a:pt x="2635" y="26352"/>
                  </a:cubicBezTo>
                  <a:lnTo>
                    <a:pt x="5304" y="31790"/>
                  </a:lnTo>
                  <a:cubicBezTo>
                    <a:pt x="5771" y="32724"/>
                    <a:pt x="6238" y="33658"/>
                    <a:pt x="6671" y="34625"/>
                  </a:cubicBezTo>
                  <a:cubicBezTo>
                    <a:pt x="6905" y="35092"/>
                    <a:pt x="7138" y="35592"/>
                    <a:pt x="7339" y="36093"/>
                  </a:cubicBezTo>
                  <a:cubicBezTo>
                    <a:pt x="7472" y="36626"/>
                    <a:pt x="7772" y="37093"/>
                    <a:pt x="8139" y="37527"/>
                  </a:cubicBezTo>
                  <a:cubicBezTo>
                    <a:pt x="8573" y="38094"/>
                    <a:pt x="9107" y="38595"/>
                    <a:pt x="9707" y="39028"/>
                  </a:cubicBezTo>
                  <a:cubicBezTo>
                    <a:pt x="10274" y="39462"/>
                    <a:pt x="10941" y="39762"/>
                    <a:pt x="11608" y="39929"/>
                  </a:cubicBezTo>
                  <a:lnTo>
                    <a:pt x="11675" y="39929"/>
                  </a:lnTo>
                  <a:lnTo>
                    <a:pt x="18680" y="38128"/>
                  </a:lnTo>
                  <a:cubicBezTo>
                    <a:pt x="18947" y="38027"/>
                    <a:pt x="19214" y="37994"/>
                    <a:pt x="19514" y="37894"/>
                  </a:cubicBezTo>
                  <a:cubicBezTo>
                    <a:pt x="19814" y="37761"/>
                    <a:pt x="20048" y="37594"/>
                    <a:pt x="20248" y="37360"/>
                  </a:cubicBezTo>
                  <a:cubicBezTo>
                    <a:pt x="20648" y="36893"/>
                    <a:pt x="20782" y="36260"/>
                    <a:pt x="20615" y="35659"/>
                  </a:cubicBezTo>
                  <a:cubicBezTo>
                    <a:pt x="20248" y="34625"/>
                    <a:pt x="19914" y="33558"/>
                    <a:pt x="19581" y="32557"/>
                  </a:cubicBezTo>
                  <a:cubicBezTo>
                    <a:pt x="18947" y="30522"/>
                    <a:pt x="18346" y="28621"/>
                    <a:pt x="17813" y="26819"/>
                  </a:cubicBezTo>
                  <a:cubicBezTo>
                    <a:pt x="17546" y="25952"/>
                    <a:pt x="17312" y="25085"/>
                    <a:pt x="17146" y="24184"/>
                  </a:cubicBezTo>
                  <a:cubicBezTo>
                    <a:pt x="17046" y="23350"/>
                    <a:pt x="16845" y="22550"/>
                    <a:pt x="16645" y="21716"/>
                  </a:cubicBezTo>
                  <a:cubicBezTo>
                    <a:pt x="16212" y="20181"/>
                    <a:pt x="15811" y="18814"/>
                    <a:pt x="15444" y="17613"/>
                  </a:cubicBezTo>
                  <a:cubicBezTo>
                    <a:pt x="15278" y="17012"/>
                    <a:pt x="15111" y="16445"/>
                    <a:pt x="14944" y="15945"/>
                  </a:cubicBezTo>
                  <a:cubicBezTo>
                    <a:pt x="14744" y="15445"/>
                    <a:pt x="14577" y="14978"/>
                    <a:pt x="14410" y="14577"/>
                  </a:cubicBezTo>
                  <a:cubicBezTo>
                    <a:pt x="14110" y="13743"/>
                    <a:pt x="13877" y="13110"/>
                    <a:pt x="13710" y="12676"/>
                  </a:cubicBezTo>
                  <a:cubicBezTo>
                    <a:pt x="13610" y="12476"/>
                    <a:pt x="13543" y="12309"/>
                    <a:pt x="13510" y="12176"/>
                  </a:cubicBezTo>
                  <a:cubicBezTo>
                    <a:pt x="13481" y="12147"/>
                    <a:pt x="13453" y="12095"/>
                    <a:pt x="13445" y="12039"/>
                  </a:cubicBezTo>
                  <a:lnTo>
                    <a:pt x="13445" y="12039"/>
                  </a:lnTo>
                  <a:cubicBezTo>
                    <a:pt x="13448" y="12068"/>
                    <a:pt x="13456" y="12116"/>
                    <a:pt x="13476" y="12176"/>
                  </a:cubicBezTo>
                  <a:lnTo>
                    <a:pt x="13643" y="12676"/>
                  </a:lnTo>
                  <a:cubicBezTo>
                    <a:pt x="13810" y="13143"/>
                    <a:pt x="14043" y="13743"/>
                    <a:pt x="14344" y="14577"/>
                  </a:cubicBezTo>
                  <a:lnTo>
                    <a:pt x="14844" y="15978"/>
                  </a:lnTo>
                  <a:cubicBezTo>
                    <a:pt x="15011" y="16479"/>
                    <a:pt x="15178" y="17046"/>
                    <a:pt x="15344" y="17646"/>
                  </a:cubicBezTo>
                  <a:cubicBezTo>
                    <a:pt x="15711" y="18847"/>
                    <a:pt x="16112" y="20215"/>
                    <a:pt x="16478" y="21749"/>
                  </a:cubicBezTo>
                  <a:cubicBezTo>
                    <a:pt x="16712" y="22583"/>
                    <a:pt x="16879" y="23384"/>
                    <a:pt x="17012" y="24184"/>
                  </a:cubicBezTo>
                  <a:cubicBezTo>
                    <a:pt x="17179" y="25085"/>
                    <a:pt x="17379" y="25986"/>
                    <a:pt x="17646" y="26853"/>
                  </a:cubicBezTo>
                  <a:cubicBezTo>
                    <a:pt x="18146" y="28654"/>
                    <a:pt x="18780" y="30589"/>
                    <a:pt x="19414" y="32624"/>
                  </a:cubicBezTo>
                  <a:lnTo>
                    <a:pt x="20415" y="35726"/>
                  </a:lnTo>
                  <a:cubicBezTo>
                    <a:pt x="20548" y="36260"/>
                    <a:pt x="20448" y="36827"/>
                    <a:pt x="20114" y="37227"/>
                  </a:cubicBezTo>
                  <a:cubicBezTo>
                    <a:pt x="19914" y="37427"/>
                    <a:pt x="19681" y="37594"/>
                    <a:pt x="19414" y="37694"/>
                  </a:cubicBezTo>
                  <a:cubicBezTo>
                    <a:pt x="19147" y="37794"/>
                    <a:pt x="18847" y="37827"/>
                    <a:pt x="18580" y="37927"/>
                  </a:cubicBezTo>
                  <a:lnTo>
                    <a:pt x="11578" y="39719"/>
                  </a:lnTo>
                  <a:lnTo>
                    <a:pt x="11578" y="39719"/>
                  </a:lnTo>
                  <a:cubicBezTo>
                    <a:pt x="10256" y="39316"/>
                    <a:pt x="9067" y="38486"/>
                    <a:pt x="8239" y="37394"/>
                  </a:cubicBezTo>
                  <a:cubicBezTo>
                    <a:pt x="7872" y="36993"/>
                    <a:pt x="7639" y="36526"/>
                    <a:pt x="7472" y="36026"/>
                  </a:cubicBezTo>
                  <a:cubicBezTo>
                    <a:pt x="7272" y="35492"/>
                    <a:pt x="7038" y="35025"/>
                    <a:pt x="6805" y="34525"/>
                  </a:cubicBezTo>
                  <a:cubicBezTo>
                    <a:pt x="6371" y="33558"/>
                    <a:pt x="5904" y="32624"/>
                    <a:pt x="5437" y="31690"/>
                  </a:cubicBezTo>
                  <a:lnTo>
                    <a:pt x="2735" y="26252"/>
                  </a:lnTo>
                  <a:cubicBezTo>
                    <a:pt x="2335" y="25385"/>
                    <a:pt x="1901" y="24518"/>
                    <a:pt x="1501" y="23684"/>
                  </a:cubicBezTo>
                  <a:cubicBezTo>
                    <a:pt x="1067" y="22850"/>
                    <a:pt x="734" y="22016"/>
                    <a:pt x="500" y="21115"/>
                  </a:cubicBezTo>
                  <a:cubicBezTo>
                    <a:pt x="300" y="20281"/>
                    <a:pt x="200" y="19414"/>
                    <a:pt x="167" y="18547"/>
                  </a:cubicBezTo>
                  <a:cubicBezTo>
                    <a:pt x="133" y="17713"/>
                    <a:pt x="133" y="16846"/>
                    <a:pt x="167" y="16045"/>
                  </a:cubicBezTo>
                  <a:cubicBezTo>
                    <a:pt x="667" y="13677"/>
                    <a:pt x="1101" y="11509"/>
                    <a:pt x="1501" y="9607"/>
                  </a:cubicBezTo>
                  <a:cubicBezTo>
                    <a:pt x="1501" y="9207"/>
                    <a:pt x="1501" y="8840"/>
                    <a:pt x="1434" y="8473"/>
                  </a:cubicBezTo>
                  <a:cubicBezTo>
                    <a:pt x="1401" y="8106"/>
                    <a:pt x="1401" y="7773"/>
                    <a:pt x="1434" y="7406"/>
                  </a:cubicBezTo>
                  <a:cubicBezTo>
                    <a:pt x="1434" y="7239"/>
                    <a:pt x="1468" y="7072"/>
                    <a:pt x="1501" y="6939"/>
                  </a:cubicBezTo>
                  <a:cubicBezTo>
                    <a:pt x="1534" y="6872"/>
                    <a:pt x="1568" y="6772"/>
                    <a:pt x="1635" y="6738"/>
                  </a:cubicBezTo>
                  <a:lnTo>
                    <a:pt x="1701" y="6638"/>
                  </a:lnTo>
                  <a:cubicBezTo>
                    <a:pt x="1701" y="6572"/>
                    <a:pt x="1735" y="6538"/>
                    <a:pt x="1735" y="6505"/>
                  </a:cubicBezTo>
                  <a:cubicBezTo>
                    <a:pt x="1768" y="6171"/>
                    <a:pt x="1735" y="5838"/>
                    <a:pt x="1635" y="5538"/>
                  </a:cubicBezTo>
                  <a:cubicBezTo>
                    <a:pt x="1501" y="4937"/>
                    <a:pt x="1334" y="4437"/>
                    <a:pt x="1234" y="3903"/>
                  </a:cubicBezTo>
                  <a:cubicBezTo>
                    <a:pt x="1101" y="3469"/>
                    <a:pt x="1067" y="3002"/>
                    <a:pt x="1034" y="2535"/>
                  </a:cubicBezTo>
                  <a:cubicBezTo>
                    <a:pt x="967" y="1868"/>
                    <a:pt x="1034" y="1234"/>
                    <a:pt x="1201" y="634"/>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3160;p44">
              <a:extLst>
                <a:ext uri="{FF2B5EF4-FFF2-40B4-BE49-F238E27FC236}">
                  <a16:creationId xmlns:a16="http://schemas.microsoft.com/office/drawing/2014/main" id="{4CC892AC-F33E-8424-9D9E-C155623AC403}"/>
                </a:ext>
              </a:extLst>
            </p:cNvPr>
            <p:cNvSpPr/>
            <p:nvPr/>
          </p:nvSpPr>
          <p:spPr>
            <a:xfrm>
              <a:off x="5932977" y="1857832"/>
              <a:ext cx="218645" cy="113521"/>
            </a:xfrm>
            <a:custGeom>
              <a:avLst/>
              <a:gdLst/>
              <a:ahLst/>
              <a:cxnLst/>
              <a:rect l="l" t="t" r="r" b="b"/>
              <a:pathLst>
                <a:path w="13644" h="7084" extrusionOk="0">
                  <a:moveTo>
                    <a:pt x="1" y="0"/>
                  </a:moveTo>
                  <a:cubicBezTo>
                    <a:pt x="1" y="67"/>
                    <a:pt x="34" y="134"/>
                    <a:pt x="68" y="167"/>
                  </a:cubicBezTo>
                  <a:cubicBezTo>
                    <a:pt x="101" y="300"/>
                    <a:pt x="168" y="467"/>
                    <a:pt x="268" y="667"/>
                  </a:cubicBezTo>
                  <a:cubicBezTo>
                    <a:pt x="568" y="1301"/>
                    <a:pt x="935" y="1868"/>
                    <a:pt x="1335" y="2402"/>
                  </a:cubicBezTo>
                  <a:cubicBezTo>
                    <a:pt x="1902" y="3236"/>
                    <a:pt x="2569" y="4003"/>
                    <a:pt x="3337" y="4670"/>
                  </a:cubicBezTo>
                  <a:cubicBezTo>
                    <a:pt x="4237" y="5504"/>
                    <a:pt x="5305" y="6171"/>
                    <a:pt x="6472" y="6638"/>
                  </a:cubicBezTo>
                  <a:cubicBezTo>
                    <a:pt x="7215" y="6935"/>
                    <a:pt x="7999" y="7084"/>
                    <a:pt x="8788" y="7084"/>
                  </a:cubicBezTo>
                  <a:cubicBezTo>
                    <a:pt x="9239" y="7084"/>
                    <a:pt x="9693" y="7035"/>
                    <a:pt x="10141" y="6938"/>
                  </a:cubicBezTo>
                  <a:cubicBezTo>
                    <a:pt x="11142" y="6738"/>
                    <a:pt x="12043" y="6205"/>
                    <a:pt x="12710" y="5437"/>
                  </a:cubicBezTo>
                  <a:cubicBezTo>
                    <a:pt x="13177" y="4904"/>
                    <a:pt x="13477" y="4270"/>
                    <a:pt x="13577" y="3603"/>
                  </a:cubicBezTo>
                  <a:cubicBezTo>
                    <a:pt x="13611" y="3403"/>
                    <a:pt x="13644" y="3236"/>
                    <a:pt x="13644" y="3036"/>
                  </a:cubicBezTo>
                  <a:cubicBezTo>
                    <a:pt x="13644" y="2969"/>
                    <a:pt x="13644" y="2902"/>
                    <a:pt x="13611" y="2835"/>
                  </a:cubicBezTo>
                  <a:cubicBezTo>
                    <a:pt x="13611" y="2835"/>
                    <a:pt x="13611" y="3102"/>
                    <a:pt x="13477" y="3569"/>
                  </a:cubicBezTo>
                  <a:cubicBezTo>
                    <a:pt x="13344" y="4203"/>
                    <a:pt x="13043" y="4804"/>
                    <a:pt x="12576" y="5304"/>
                  </a:cubicBezTo>
                  <a:cubicBezTo>
                    <a:pt x="11943" y="6038"/>
                    <a:pt x="11042" y="6538"/>
                    <a:pt x="10075" y="6738"/>
                  </a:cubicBezTo>
                  <a:cubicBezTo>
                    <a:pt x="9692" y="6815"/>
                    <a:pt x="9302" y="6852"/>
                    <a:pt x="8910" y="6852"/>
                  </a:cubicBezTo>
                  <a:cubicBezTo>
                    <a:pt x="8108" y="6852"/>
                    <a:pt x="7301" y="6696"/>
                    <a:pt x="6539" y="6405"/>
                  </a:cubicBezTo>
                  <a:cubicBezTo>
                    <a:pt x="5405" y="5938"/>
                    <a:pt x="4371" y="5304"/>
                    <a:pt x="3470" y="4503"/>
                  </a:cubicBezTo>
                  <a:cubicBezTo>
                    <a:pt x="2736" y="3836"/>
                    <a:pt x="2036" y="3102"/>
                    <a:pt x="1435" y="2302"/>
                  </a:cubicBezTo>
                  <a:cubicBezTo>
                    <a:pt x="1035" y="1768"/>
                    <a:pt x="668" y="1234"/>
                    <a:pt x="368" y="634"/>
                  </a:cubicBezTo>
                  <a:cubicBezTo>
                    <a:pt x="134" y="234"/>
                    <a:pt x="1" y="0"/>
                    <a:pt x="1"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3161;p44">
              <a:extLst>
                <a:ext uri="{FF2B5EF4-FFF2-40B4-BE49-F238E27FC236}">
                  <a16:creationId xmlns:a16="http://schemas.microsoft.com/office/drawing/2014/main" id="{483FE22A-0FB3-6CEA-4547-7F4F42323657}"/>
                </a:ext>
              </a:extLst>
            </p:cNvPr>
            <p:cNvSpPr/>
            <p:nvPr/>
          </p:nvSpPr>
          <p:spPr>
            <a:xfrm>
              <a:off x="5722377" y="2112277"/>
              <a:ext cx="252858" cy="174801"/>
            </a:xfrm>
            <a:custGeom>
              <a:avLst/>
              <a:gdLst/>
              <a:ahLst/>
              <a:cxnLst/>
              <a:rect l="l" t="t" r="r" b="b"/>
              <a:pathLst>
                <a:path w="15779" h="10908" extrusionOk="0">
                  <a:moveTo>
                    <a:pt x="0" y="0"/>
                  </a:moveTo>
                  <a:lnTo>
                    <a:pt x="0" y="0"/>
                  </a:lnTo>
                  <a:cubicBezTo>
                    <a:pt x="33" y="67"/>
                    <a:pt x="67" y="134"/>
                    <a:pt x="134" y="167"/>
                  </a:cubicBezTo>
                  <a:lnTo>
                    <a:pt x="534" y="567"/>
                  </a:lnTo>
                  <a:cubicBezTo>
                    <a:pt x="701" y="734"/>
                    <a:pt x="934" y="934"/>
                    <a:pt x="1201" y="1168"/>
                  </a:cubicBezTo>
                  <a:cubicBezTo>
                    <a:pt x="1468" y="1368"/>
                    <a:pt x="1768" y="1635"/>
                    <a:pt x="2102" y="1901"/>
                  </a:cubicBezTo>
                  <a:cubicBezTo>
                    <a:pt x="2802" y="2435"/>
                    <a:pt x="3636" y="3036"/>
                    <a:pt x="4603" y="3636"/>
                  </a:cubicBezTo>
                  <a:cubicBezTo>
                    <a:pt x="5571" y="4270"/>
                    <a:pt x="6705" y="4904"/>
                    <a:pt x="7839" y="5571"/>
                  </a:cubicBezTo>
                  <a:cubicBezTo>
                    <a:pt x="8973" y="6238"/>
                    <a:pt x="10074" y="6872"/>
                    <a:pt x="11041" y="7472"/>
                  </a:cubicBezTo>
                  <a:cubicBezTo>
                    <a:pt x="12009" y="8073"/>
                    <a:pt x="12876" y="8640"/>
                    <a:pt x="13576" y="9173"/>
                  </a:cubicBezTo>
                  <a:cubicBezTo>
                    <a:pt x="13943" y="9407"/>
                    <a:pt x="14244" y="9674"/>
                    <a:pt x="14510" y="9874"/>
                  </a:cubicBezTo>
                  <a:cubicBezTo>
                    <a:pt x="14777" y="10074"/>
                    <a:pt x="15044" y="10274"/>
                    <a:pt x="15211" y="10441"/>
                  </a:cubicBezTo>
                  <a:cubicBezTo>
                    <a:pt x="15378" y="10574"/>
                    <a:pt x="15511" y="10708"/>
                    <a:pt x="15611" y="10775"/>
                  </a:cubicBezTo>
                  <a:cubicBezTo>
                    <a:pt x="15678" y="10841"/>
                    <a:pt x="15711" y="10875"/>
                    <a:pt x="15778" y="10908"/>
                  </a:cubicBezTo>
                  <a:cubicBezTo>
                    <a:pt x="15778" y="10908"/>
                    <a:pt x="15745" y="10841"/>
                    <a:pt x="15678" y="10775"/>
                  </a:cubicBezTo>
                  <a:lnTo>
                    <a:pt x="15278" y="10374"/>
                  </a:lnTo>
                  <a:cubicBezTo>
                    <a:pt x="15044" y="10141"/>
                    <a:pt x="14811" y="9974"/>
                    <a:pt x="14544" y="9774"/>
                  </a:cubicBezTo>
                  <a:cubicBezTo>
                    <a:pt x="14277" y="9540"/>
                    <a:pt x="13977" y="9307"/>
                    <a:pt x="13643" y="9040"/>
                  </a:cubicBezTo>
                  <a:cubicBezTo>
                    <a:pt x="12976" y="8506"/>
                    <a:pt x="12109" y="7906"/>
                    <a:pt x="11141" y="7305"/>
                  </a:cubicBezTo>
                  <a:cubicBezTo>
                    <a:pt x="10174" y="6705"/>
                    <a:pt x="9073" y="6038"/>
                    <a:pt x="7906" y="5404"/>
                  </a:cubicBezTo>
                  <a:cubicBezTo>
                    <a:pt x="6772" y="4737"/>
                    <a:pt x="5671" y="4103"/>
                    <a:pt x="4703" y="3469"/>
                  </a:cubicBezTo>
                  <a:cubicBezTo>
                    <a:pt x="3736" y="2869"/>
                    <a:pt x="2869" y="2302"/>
                    <a:pt x="2168" y="1768"/>
                  </a:cubicBezTo>
                  <a:cubicBezTo>
                    <a:pt x="1801" y="1535"/>
                    <a:pt x="1501" y="1268"/>
                    <a:pt x="1234" y="1068"/>
                  </a:cubicBezTo>
                  <a:cubicBezTo>
                    <a:pt x="967" y="834"/>
                    <a:pt x="734" y="667"/>
                    <a:pt x="567" y="500"/>
                  </a:cubicBezTo>
                  <a:lnTo>
                    <a:pt x="134" y="134"/>
                  </a:lnTo>
                  <a:cubicBezTo>
                    <a:pt x="100" y="100"/>
                    <a:pt x="33" y="33"/>
                    <a:pt x="0"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3162;p44">
              <a:extLst>
                <a:ext uri="{FF2B5EF4-FFF2-40B4-BE49-F238E27FC236}">
                  <a16:creationId xmlns:a16="http://schemas.microsoft.com/office/drawing/2014/main" id="{8B349AC3-73C9-2DEA-85C4-C33A2BFFE0FE}"/>
                </a:ext>
              </a:extLst>
            </p:cNvPr>
            <p:cNvSpPr/>
            <p:nvPr/>
          </p:nvSpPr>
          <p:spPr>
            <a:xfrm>
              <a:off x="5921760" y="2328759"/>
              <a:ext cx="97304" cy="302039"/>
            </a:xfrm>
            <a:custGeom>
              <a:avLst/>
              <a:gdLst/>
              <a:ahLst/>
              <a:cxnLst/>
              <a:rect l="l" t="t" r="r" b="b"/>
              <a:pathLst>
                <a:path w="6072" h="18848" extrusionOk="0">
                  <a:moveTo>
                    <a:pt x="0" y="1"/>
                  </a:moveTo>
                  <a:lnTo>
                    <a:pt x="0" y="1"/>
                  </a:lnTo>
                  <a:cubicBezTo>
                    <a:pt x="434" y="1869"/>
                    <a:pt x="1268" y="3470"/>
                    <a:pt x="1735" y="5305"/>
                  </a:cubicBezTo>
                  <a:cubicBezTo>
                    <a:pt x="2869" y="9708"/>
                    <a:pt x="3770" y="14344"/>
                    <a:pt x="5237" y="18647"/>
                  </a:cubicBezTo>
                  <a:lnTo>
                    <a:pt x="5471" y="18848"/>
                  </a:lnTo>
                  <a:cubicBezTo>
                    <a:pt x="6071" y="16346"/>
                    <a:pt x="5871" y="13744"/>
                    <a:pt x="5204" y="11276"/>
                  </a:cubicBezTo>
                  <a:cubicBezTo>
                    <a:pt x="4570" y="8807"/>
                    <a:pt x="3503" y="6439"/>
                    <a:pt x="2469" y="4137"/>
                  </a:cubicBezTo>
                  <a:cubicBezTo>
                    <a:pt x="1802" y="2669"/>
                    <a:pt x="1101" y="1168"/>
                    <a:pt x="0"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3163;p44">
              <a:extLst>
                <a:ext uri="{FF2B5EF4-FFF2-40B4-BE49-F238E27FC236}">
                  <a16:creationId xmlns:a16="http://schemas.microsoft.com/office/drawing/2014/main" id="{C234BD50-F6F9-0268-E935-661C95CBC430}"/>
                </a:ext>
              </a:extLst>
            </p:cNvPr>
            <p:cNvSpPr/>
            <p:nvPr/>
          </p:nvSpPr>
          <p:spPr>
            <a:xfrm>
              <a:off x="5756574" y="2235606"/>
              <a:ext cx="157173" cy="76071"/>
            </a:xfrm>
            <a:custGeom>
              <a:avLst/>
              <a:gdLst/>
              <a:ahLst/>
              <a:cxnLst/>
              <a:rect l="l" t="t" r="r" b="b"/>
              <a:pathLst>
                <a:path w="9808" h="4747" extrusionOk="0">
                  <a:moveTo>
                    <a:pt x="1831" y="1"/>
                  </a:moveTo>
                  <a:cubicBezTo>
                    <a:pt x="1327" y="1"/>
                    <a:pt x="833" y="93"/>
                    <a:pt x="368" y="310"/>
                  </a:cubicBezTo>
                  <a:cubicBezTo>
                    <a:pt x="234" y="377"/>
                    <a:pt x="68" y="477"/>
                    <a:pt x="68" y="643"/>
                  </a:cubicBezTo>
                  <a:cubicBezTo>
                    <a:pt x="1" y="944"/>
                    <a:pt x="401" y="1077"/>
                    <a:pt x="668" y="1077"/>
                  </a:cubicBezTo>
                  <a:cubicBezTo>
                    <a:pt x="3999" y="1341"/>
                    <a:pt x="7135" y="2616"/>
                    <a:pt x="9720" y="4644"/>
                  </a:cubicBezTo>
                  <a:lnTo>
                    <a:pt x="9720" y="4644"/>
                  </a:lnTo>
                  <a:cubicBezTo>
                    <a:pt x="8435" y="3155"/>
                    <a:pt x="6866" y="1923"/>
                    <a:pt x="5138" y="1010"/>
                  </a:cubicBezTo>
                  <a:cubicBezTo>
                    <a:pt x="4125" y="458"/>
                    <a:pt x="2953" y="1"/>
                    <a:pt x="1831" y="1"/>
                  </a:cubicBezTo>
                  <a:close/>
                  <a:moveTo>
                    <a:pt x="9720" y="4644"/>
                  </a:moveTo>
                  <a:cubicBezTo>
                    <a:pt x="9749" y="4678"/>
                    <a:pt x="9779" y="4712"/>
                    <a:pt x="9808" y="4746"/>
                  </a:cubicBezTo>
                  <a:lnTo>
                    <a:pt x="9808" y="4713"/>
                  </a:lnTo>
                  <a:cubicBezTo>
                    <a:pt x="9779" y="4690"/>
                    <a:pt x="9749" y="4667"/>
                    <a:pt x="9720" y="4644"/>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3164;p44">
              <a:extLst>
                <a:ext uri="{FF2B5EF4-FFF2-40B4-BE49-F238E27FC236}">
                  <a16:creationId xmlns:a16="http://schemas.microsoft.com/office/drawing/2014/main" id="{31C10D5B-4873-5D3E-7ADC-B7120343D27F}"/>
                </a:ext>
              </a:extLst>
            </p:cNvPr>
            <p:cNvSpPr/>
            <p:nvPr/>
          </p:nvSpPr>
          <p:spPr>
            <a:xfrm>
              <a:off x="5751238" y="2470949"/>
              <a:ext cx="190842" cy="79837"/>
            </a:xfrm>
            <a:custGeom>
              <a:avLst/>
              <a:gdLst/>
              <a:ahLst/>
              <a:cxnLst/>
              <a:rect l="l" t="t" r="r" b="b"/>
              <a:pathLst>
                <a:path w="11909" h="4982" extrusionOk="0">
                  <a:moveTo>
                    <a:pt x="0" y="1"/>
                  </a:moveTo>
                  <a:lnTo>
                    <a:pt x="67" y="134"/>
                  </a:lnTo>
                  <a:cubicBezTo>
                    <a:pt x="3036" y="2903"/>
                    <a:pt x="6805" y="4604"/>
                    <a:pt x="10875" y="4971"/>
                  </a:cubicBezTo>
                  <a:cubicBezTo>
                    <a:pt x="10942" y="4977"/>
                    <a:pt x="11012" y="4981"/>
                    <a:pt x="11084" y="4981"/>
                  </a:cubicBezTo>
                  <a:cubicBezTo>
                    <a:pt x="11402" y="4981"/>
                    <a:pt x="11733" y="4904"/>
                    <a:pt x="11842" y="4604"/>
                  </a:cubicBezTo>
                  <a:cubicBezTo>
                    <a:pt x="11909" y="4337"/>
                    <a:pt x="11809" y="4037"/>
                    <a:pt x="11575" y="3904"/>
                  </a:cubicBezTo>
                  <a:cubicBezTo>
                    <a:pt x="11342" y="3737"/>
                    <a:pt x="11075" y="3670"/>
                    <a:pt x="10775" y="3637"/>
                  </a:cubicBezTo>
                  <a:cubicBezTo>
                    <a:pt x="7039" y="2970"/>
                    <a:pt x="3403" y="1769"/>
                    <a:pt x="0"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3165;p44">
              <a:extLst>
                <a:ext uri="{FF2B5EF4-FFF2-40B4-BE49-F238E27FC236}">
                  <a16:creationId xmlns:a16="http://schemas.microsoft.com/office/drawing/2014/main" id="{B3AE07FD-ED9C-F8F3-766E-8EB52BEC51A7}"/>
                </a:ext>
              </a:extLst>
            </p:cNvPr>
            <p:cNvSpPr/>
            <p:nvPr/>
          </p:nvSpPr>
          <p:spPr>
            <a:xfrm>
              <a:off x="5649142" y="2158237"/>
              <a:ext cx="77513" cy="157173"/>
            </a:xfrm>
            <a:custGeom>
              <a:avLst/>
              <a:gdLst/>
              <a:ahLst/>
              <a:cxnLst/>
              <a:rect l="l" t="t" r="r" b="b"/>
              <a:pathLst>
                <a:path w="4837" h="9808" extrusionOk="0">
                  <a:moveTo>
                    <a:pt x="4036" y="1"/>
                  </a:moveTo>
                  <a:cubicBezTo>
                    <a:pt x="3836" y="668"/>
                    <a:pt x="3836" y="1402"/>
                    <a:pt x="4036" y="2069"/>
                  </a:cubicBezTo>
                  <a:cubicBezTo>
                    <a:pt x="4237" y="2703"/>
                    <a:pt x="4270" y="3537"/>
                    <a:pt x="3770" y="3937"/>
                  </a:cubicBezTo>
                  <a:cubicBezTo>
                    <a:pt x="3603" y="4037"/>
                    <a:pt x="3469" y="4137"/>
                    <a:pt x="3336" y="4271"/>
                  </a:cubicBezTo>
                  <a:cubicBezTo>
                    <a:pt x="3002" y="4738"/>
                    <a:pt x="3569" y="5405"/>
                    <a:pt x="3336" y="5938"/>
                  </a:cubicBezTo>
                  <a:cubicBezTo>
                    <a:pt x="3202" y="6139"/>
                    <a:pt x="3036" y="6305"/>
                    <a:pt x="2802" y="6405"/>
                  </a:cubicBezTo>
                  <a:cubicBezTo>
                    <a:pt x="1935" y="6906"/>
                    <a:pt x="968" y="7306"/>
                    <a:pt x="0" y="7573"/>
                  </a:cubicBezTo>
                  <a:lnTo>
                    <a:pt x="3836" y="9808"/>
                  </a:lnTo>
                  <a:lnTo>
                    <a:pt x="3903" y="9741"/>
                  </a:lnTo>
                  <a:cubicBezTo>
                    <a:pt x="4036" y="8874"/>
                    <a:pt x="4437" y="7773"/>
                    <a:pt x="4570" y="6939"/>
                  </a:cubicBezTo>
                  <a:cubicBezTo>
                    <a:pt x="4570" y="6606"/>
                    <a:pt x="4537" y="6305"/>
                    <a:pt x="4470" y="6005"/>
                  </a:cubicBezTo>
                  <a:cubicBezTo>
                    <a:pt x="4503" y="5605"/>
                    <a:pt x="4470" y="4638"/>
                    <a:pt x="4537" y="4337"/>
                  </a:cubicBezTo>
                  <a:cubicBezTo>
                    <a:pt x="4637" y="3870"/>
                    <a:pt x="4837" y="4104"/>
                    <a:pt x="4804" y="3503"/>
                  </a:cubicBezTo>
                  <a:cubicBezTo>
                    <a:pt x="4670" y="2803"/>
                    <a:pt x="4503" y="2169"/>
                    <a:pt x="4303" y="1502"/>
                  </a:cubicBezTo>
                  <a:cubicBezTo>
                    <a:pt x="4170" y="1002"/>
                    <a:pt x="4070" y="501"/>
                    <a:pt x="4036"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3166;p44">
              <a:extLst>
                <a:ext uri="{FF2B5EF4-FFF2-40B4-BE49-F238E27FC236}">
                  <a16:creationId xmlns:a16="http://schemas.microsoft.com/office/drawing/2014/main" id="{4F84E3E8-045C-F585-048E-81654FA20793}"/>
                </a:ext>
              </a:extLst>
            </p:cNvPr>
            <p:cNvSpPr/>
            <p:nvPr/>
          </p:nvSpPr>
          <p:spPr>
            <a:xfrm>
              <a:off x="5979482" y="2327157"/>
              <a:ext cx="95701" cy="167045"/>
            </a:xfrm>
            <a:custGeom>
              <a:avLst/>
              <a:gdLst/>
              <a:ahLst/>
              <a:cxnLst/>
              <a:rect l="l" t="t" r="r" b="b"/>
              <a:pathLst>
                <a:path w="5972" h="10424" extrusionOk="0">
                  <a:moveTo>
                    <a:pt x="1" y="1"/>
                  </a:moveTo>
                  <a:lnTo>
                    <a:pt x="1" y="1"/>
                  </a:lnTo>
                  <a:cubicBezTo>
                    <a:pt x="1735" y="3603"/>
                    <a:pt x="3170" y="6539"/>
                    <a:pt x="5138" y="10008"/>
                  </a:cubicBezTo>
                  <a:cubicBezTo>
                    <a:pt x="5244" y="10194"/>
                    <a:pt x="5457" y="10423"/>
                    <a:pt x="5657" y="10423"/>
                  </a:cubicBezTo>
                  <a:cubicBezTo>
                    <a:pt x="5708" y="10423"/>
                    <a:pt x="5758" y="10408"/>
                    <a:pt x="5805" y="10375"/>
                  </a:cubicBezTo>
                  <a:cubicBezTo>
                    <a:pt x="5972" y="10275"/>
                    <a:pt x="5938" y="10008"/>
                    <a:pt x="5905" y="9808"/>
                  </a:cubicBezTo>
                  <a:cubicBezTo>
                    <a:pt x="4804" y="5872"/>
                    <a:pt x="2603" y="2836"/>
                    <a:pt x="1"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3167;p44">
              <a:extLst>
                <a:ext uri="{FF2B5EF4-FFF2-40B4-BE49-F238E27FC236}">
                  <a16:creationId xmlns:a16="http://schemas.microsoft.com/office/drawing/2014/main" id="{31A94F9A-A7B5-CBFE-6BBB-D99791EBC3C7}"/>
                </a:ext>
              </a:extLst>
            </p:cNvPr>
            <p:cNvSpPr/>
            <p:nvPr/>
          </p:nvSpPr>
          <p:spPr>
            <a:xfrm>
              <a:off x="6192246" y="2364575"/>
              <a:ext cx="79660" cy="102111"/>
            </a:xfrm>
            <a:custGeom>
              <a:avLst/>
              <a:gdLst/>
              <a:ahLst/>
              <a:cxnLst/>
              <a:rect l="l" t="t" r="r" b="b"/>
              <a:pathLst>
                <a:path w="4971" h="6372" extrusionOk="0">
                  <a:moveTo>
                    <a:pt x="3036" y="1"/>
                  </a:moveTo>
                  <a:lnTo>
                    <a:pt x="3036" y="1"/>
                  </a:lnTo>
                  <a:cubicBezTo>
                    <a:pt x="3202" y="1102"/>
                    <a:pt x="3336" y="2269"/>
                    <a:pt x="2969" y="3336"/>
                  </a:cubicBezTo>
                  <a:cubicBezTo>
                    <a:pt x="2435" y="4771"/>
                    <a:pt x="1301" y="5371"/>
                    <a:pt x="0" y="6172"/>
                  </a:cubicBezTo>
                  <a:lnTo>
                    <a:pt x="2335" y="6372"/>
                  </a:lnTo>
                  <a:cubicBezTo>
                    <a:pt x="3469" y="5805"/>
                    <a:pt x="4370" y="4904"/>
                    <a:pt x="4970" y="3803"/>
                  </a:cubicBezTo>
                  <a:lnTo>
                    <a:pt x="4970" y="3803"/>
                  </a:lnTo>
                  <a:cubicBezTo>
                    <a:pt x="4437" y="4204"/>
                    <a:pt x="3903" y="4504"/>
                    <a:pt x="3302" y="4737"/>
                  </a:cubicBezTo>
                  <a:cubicBezTo>
                    <a:pt x="4203" y="3270"/>
                    <a:pt x="4103" y="1368"/>
                    <a:pt x="3036"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3168;p44">
              <a:extLst>
                <a:ext uri="{FF2B5EF4-FFF2-40B4-BE49-F238E27FC236}">
                  <a16:creationId xmlns:a16="http://schemas.microsoft.com/office/drawing/2014/main" id="{8FA65938-5E0F-9208-EFC5-9180F0BF5074}"/>
                </a:ext>
              </a:extLst>
            </p:cNvPr>
            <p:cNvSpPr/>
            <p:nvPr/>
          </p:nvSpPr>
          <p:spPr>
            <a:xfrm>
              <a:off x="6127553" y="2079122"/>
              <a:ext cx="77529" cy="244317"/>
            </a:xfrm>
            <a:custGeom>
              <a:avLst/>
              <a:gdLst/>
              <a:ahLst/>
              <a:cxnLst/>
              <a:rect l="l" t="t" r="r" b="b"/>
              <a:pathLst>
                <a:path w="4838" h="15246" extrusionOk="0">
                  <a:moveTo>
                    <a:pt x="4037" y="1"/>
                  </a:moveTo>
                  <a:cubicBezTo>
                    <a:pt x="3703" y="3137"/>
                    <a:pt x="3236" y="4938"/>
                    <a:pt x="2136" y="8207"/>
                  </a:cubicBezTo>
                  <a:cubicBezTo>
                    <a:pt x="1102" y="10442"/>
                    <a:pt x="368" y="12810"/>
                    <a:pt x="1" y="15245"/>
                  </a:cubicBezTo>
                  <a:cubicBezTo>
                    <a:pt x="1368" y="12910"/>
                    <a:pt x="2803" y="10542"/>
                    <a:pt x="3670" y="7973"/>
                  </a:cubicBezTo>
                  <a:cubicBezTo>
                    <a:pt x="4537" y="5405"/>
                    <a:pt x="4838" y="2569"/>
                    <a:pt x="4037"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3169;p44">
              <a:extLst>
                <a:ext uri="{FF2B5EF4-FFF2-40B4-BE49-F238E27FC236}">
                  <a16:creationId xmlns:a16="http://schemas.microsoft.com/office/drawing/2014/main" id="{E16D76F6-A833-2A4F-D452-B72152207849}"/>
                </a:ext>
              </a:extLst>
            </p:cNvPr>
            <p:cNvSpPr/>
            <p:nvPr/>
          </p:nvSpPr>
          <p:spPr>
            <a:xfrm>
              <a:off x="5872050" y="2666069"/>
              <a:ext cx="51857" cy="76984"/>
            </a:xfrm>
            <a:custGeom>
              <a:avLst/>
              <a:gdLst/>
              <a:ahLst/>
              <a:cxnLst/>
              <a:rect l="l" t="t" r="r" b="b"/>
              <a:pathLst>
                <a:path w="3236" h="4804" extrusionOk="0">
                  <a:moveTo>
                    <a:pt x="0" y="0"/>
                  </a:moveTo>
                  <a:cubicBezTo>
                    <a:pt x="67" y="300"/>
                    <a:pt x="167" y="567"/>
                    <a:pt x="334" y="801"/>
                  </a:cubicBezTo>
                  <a:cubicBezTo>
                    <a:pt x="601" y="1435"/>
                    <a:pt x="934" y="2035"/>
                    <a:pt x="1334" y="2602"/>
                  </a:cubicBezTo>
                  <a:cubicBezTo>
                    <a:pt x="1701" y="3169"/>
                    <a:pt x="2102" y="3703"/>
                    <a:pt x="2569" y="4203"/>
                  </a:cubicBezTo>
                  <a:cubicBezTo>
                    <a:pt x="2735" y="4437"/>
                    <a:pt x="2969" y="4637"/>
                    <a:pt x="3202" y="4804"/>
                  </a:cubicBezTo>
                  <a:cubicBezTo>
                    <a:pt x="3236" y="4737"/>
                    <a:pt x="2368" y="3803"/>
                    <a:pt x="1501" y="2469"/>
                  </a:cubicBezTo>
                  <a:cubicBezTo>
                    <a:pt x="601" y="1168"/>
                    <a:pt x="67" y="0"/>
                    <a:pt x="0"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3170;p44">
              <a:extLst>
                <a:ext uri="{FF2B5EF4-FFF2-40B4-BE49-F238E27FC236}">
                  <a16:creationId xmlns:a16="http://schemas.microsoft.com/office/drawing/2014/main" id="{B6B60ED8-0706-2500-F204-C80EB144CE74}"/>
                </a:ext>
              </a:extLst>
            </p:cNvPr>
            <p:cNvSpPr/>
            <p:nvPr/>
          </p:nvSpPr>
          <p:spPr>
            <a:xfrm>
              <a:off x="6328554" y="2017121"/>
              <a:ext cx="334105" cy="632923"/>
            </a:xfrm>
            <a:custGeom>
              <a:avLst/>
              <a:gdLst/>
              <a:ahLst/>
              <a:cxnLst/>
              <a:rect l="l" t="t" r="r" b="b"/>
              <a:pathLst>
                <a:path w="20849" h="39496" extrusionOk="0">
                  <a:moveTo>
                    <a:pt x="14310" y="1"/>
                  </a:moveTo>
                  <a:lnTo>
                    <a:pt x="12576" y="3136"/>
                  </a:lnTo>
                  <a:lnTo>
                    <a:pt x="8306" y="8140"/>
                  </a:lnTo>
                  <a:cubicBezTo>
                    <a:pt x="8067" y="6844"/>
                    <a:pt x="6802" y="6406"/>
                    <a:pt x="5824" y="6406"/>
                  </a:cubicBezTo>
                  <a:cubicBezTo>
                    <a:pt x="5166" y="6406"/>
                    <a:pt x="4637" y="6604"/>
                    <a:pt x="4637" y="6872"/>
                  </a:cubicBezTo>
                  <a:lnTo>
                    <a:pt x="434" y="15879"/>
                  </a:lnTo>
                  <a:cubicBezTo>
                    <a:pt x="434" y="15879"/>
                    <a:pt x="0" y="18180"/>
                    <a:pt x="434" y="22350"/>
                  </a:cubicBezTo>
                  <a:cubicBezTo>
                    <a:pt x="867" y="26419"/>
                    <a:pt x="2969" y="39495"/>
                    <a:pt x="2969" y="39495"/>
                  </a:cubicBezTo>
                  <a:cubicBezTo>
                    <a:pt x="2969" y="39495"/>
                    <a:pt x="7405" y="31556"/>
                    <a:pt x="7572" y="29789"/>
                  </a:cubicBezTo>
                  <a:cubicBezTo>
                    <a:pt x="7739" y="28021"/>
                    <a:pt x="3803" y="21216"/>
                    <a:pt x="3803" y="21216"/>
                  </a:cubicBezTo>
                  <a:lnTo>
                    <a:pt x="3803" y="21216"/>
                  </a:lnTo>
                  <a:cubicBezTo>
                    <a:pt x="3803" y="21216"/>
                    <a:pt x="9300" y="22701"/>
                    <a:pt x="11798" y="22701"/>
                  </a:cubicBezTo>
                  <a:cubicBezTo>
                    <a:pt x="12127" y="22701"/>
                    <a:pt x="12404" y="22675"/>
                    <a:pt x="12609" y="22617"/>
                  </a:cubicBezTo>
                  <a:cubicBezTo>
                    <a:pt x="14377" y="22116"/>
                    <a:pt x="15711" y="22817"/>
                    <a:pt x="17446" y="17947"/>
                  </a:cubicBezTo>
                  <a:cubicBezTo>
                    <a:pt x="19214" y="13077"/>
                    <a:pt x="20315" y="13577"/>
                    <a:pt x="20081" y="10175"/>
                  </a:cubicBezTo>
                  <a:cubicBezTo>
                    <a:pt x="19848" y="6739"/>
                    <a:pt x="20782" y="2936"/>
                    <a:pt x="20782" y="2936"/>
                  </a:cubicBezTo>
                  <a:lnTo>
                    <a:pt x="20848" y="601"/>
                  </a:lnTo>
                  <a:lnTo>
                    <a:pt x="143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3171;p44">
              <a:extLst>
                <a:ext uri="{FF2B5EF4-FFF2-40B4-BE49-F238E27FC236}">
                  <a16:creationId xmlns:a16="http://schemas.microsoft.com/office/drawing/2014/main" id="{2C5E3317-8B7A-F186-D76C-EDCDB31E1E1B}"/>
                </a:ext>
              </a:extLst>
            </p:cNvPr>
            <p:cNvSpPr/>
            <p:nvPr/>
          </p:nvSpPr>
          <p:spPr>
            <a:xfrm>
              <a:off x="6443470" y="2257127"/>
              <a:ext cx="39582" cy="64164"/>
            </a:xfrm>
            <a:custGeom>
              <a:avLst/>
              <a:gdLst/>
              <a:ahLst/>
              <a:cxnLst/>
              <a:rect l="l" t="t" r="r" b="b"/>
              <a:pathLst>
                <a:path w="2470" h="4004" extrusionOk="0">
                  <a:moveTo>
                    <a:pt x="1" y="1"/>
                  </a:moveTo>
                  <a:cubicBezTo>
                    <a:pt x="1" y="234"/>
                    <a:pt x="1" y="468"/>
                    <a:pt x="68" y="701"/>
                  </a:cubicBezTo>
                  <a:cubicBezTo>
                    <a:pt x="168" y="1269"/>
                    <a:pt x="368" y="1836"/>
                    <a:pt x="668" y="2336"/>
                  </a:cubicBezTo>
                  <a:cubicBezTo>
                    <a:pt x="935" y="2870"/>
                    <a:pt x="1335" y="3303"/>
                    <a:pt x="1802" y="3670"/>
                  </a:cubicBezTo>
                  <a:cubicBezTo>
                    <a:pt x="1969" y="3837"/>
                    <a:pt x="2202" y="3937"/>
                    <a:pt x="2436" y="4004"/>
                  </a:cubicBezTo>
                  <a:cubicBezTo>
                    <a:pt x="2469" y="3970"/>
                    <a:pt x="2236" y="3837"/>
                    <a:pt x="1902" y="3570"/>
                  </a:cubicBezTo>
                  <a:cubicBezTo>
                    <a:pt x="1469" y="3170"/>
                    <a:pt x="1102" y="2736"/>
                    <a:pt x="835" y="2236"/>
                  </a:cubicBezTo>
                  <a:cubicBezTo>
                    <a:pt x="201" y="1068"/>
                    <a:pt x="101" y="1"/>
                    <a:pt x="1"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3172;p44">
              <a:extLst>
                <a:ext uri="{FF2B5EF4-FFF2-40B4-BE49-F238E27FC236}">
                  <a16:creationId xmlns:a16="http://schemas.microsoft.com/office/drawing/2014/main" id="{E12E3428-35CD-B43C-14DF-193E54A2A253}"/>
                </a:ext>
              </a:extLst>
            </p:cNvPr>
            <p:cNvSpPr/>
            <p:nvPr/>
          </p:nvSpPr>
          <p:spPr>
            <a:xfrm>
              <a:off x="6476641" y="1733270"/>
              <a:ext cx="138440" cy="243804"/>
            </a:xfrm>
            <a:custGeom>
              <a:avLst/>
              <a:gdLst/>
              <a:ahLst/>
              <a:cxnLst/>
              <a:rect l="l" t="t" r="r" b="b"/>
              <a:pathLst>
                <a:path w="8639" h="15214" extrusionOk="0">
                  <a:moveTo>
                    <a:pt x="7871" y="1"/>
                  </a:moveTo>
                  <a:lnTo>
                    <a:pt x="1967" y="134"/>
                  </a:lnTo>
                  <a:cubicBezTo>
                    <a:pt x="1600" y="134"/>
                    <a:pt x="1300" y="401"/>
                    <a:pt x="1267" y="768"/>
                  </a:cubicBezTo>
                  <a:lnTo>
                    <a:pt x="32" y="14445"/>
                  </a:lnTo>
                  <a:cubicBezTo>
                    <a:pt x="0" y="14860"/>
                    <a:pt x="336" y="15214"/>
                    <a:pt x="745" y="15214"/>
                  </a:cubicBezTo>
                  <a:cubicBezTo>
                    <a:pt x="763" y="15214"/>
                    <a:pt x="781" y="15213"/>
                    <a:pt x="800" y="15212"/>
                  </a:cubicBezTo>
                  <a:lnTo>
                    <a:pt x="7338" y="14978"/>
                  </a:lnTo>
                  <a:lnTo>
                    <a:pt x="8605" y="801"/>
                  </a:lnTo>
                  <a:cubicBezTo>
                    <a:pt x="8639" y="368"/>
                    <a:pt x="8305" y="1"/>
                    <a:pt x="7871" y="1"/>
                  </a:cubicBezTo>
                  <a:close/>
                </a:path>
              </a:pathLst>
            </a:custGeom>
            <a:solidFill>
              <a:srgbClr val="8F8D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3173;p44">
              <a:extLst>
                <a:ext uri="{FF2B5EF4-FFF2-40B4-BE49-F238E27FC236}">
                  <a16:creationId xmlns:a16="http://schemas.microsoft.com/office/drawing/2014/main" id="{EA8C907F-3F03-3A5B-B558-D9277D956825}"/>
                </a:ext>
              </a:extLst>
            </p:cNvPr>
            <p:cNvSpPr/>
            <p:nvPr/>
          </p:nvSpPr>
          <p:spPr>
            <a:xfrm>
              <a:off x="6475007" y="1789934"/>
              <a:ext cx="175362" cy="227747"/>
            </a:xfrm>
            <a:custGeom>
              <a:avLst/>
              <a:gdLst/>
              <a:ahLst/>
              <a:cxnLst/>
              <a:rect l="l" t="t" r="r" b="b"/>
              <a:pathLst>
                <a:path w="10943" h="14212" extrusionOk="0">
                  <a:moveTo>
                    <a:pt x="3837" y="1"/>
                  </a:moveTo>
                  <a:cubicBezTo>
                    <a:pt x="3837" y="1"/>
                    <a:pt x="3604" y="1302"/>
                    <a:pt x="4604" y="1535"/>
                  </a:cubicBezTo>
                  <a:lnTo>
                    <a:pt x="6172" y="2069"/>
                  </a:lnTo>
                  <a:lnTo>
                    <a:pt x="6506" y="2903"/>
                  </a:lnTo>
                  <a:lnTo>
                    <a:pt x="6739" y="5405"/>
                  </a:lnTo>
                  <a:lnTo>
                    <a:pt x="4071" y="4537"/>
                  </a:lnTo>
                  <a:lnTo>
                    <a:pt x="768" y="4771"/>
                  </a:lnTo>
                  <a:cubicBezTo>
                    <a:pt x="768" y="4771"/>
                    <a:pt x="101" y="5738"/>
                    <a:pt x="1168" y="6205"/>
                  </a:cubicBezTo>
                  <a:lnTo>
                    <a:pt x="3137" y="6439"/>
                  </a:lnTo>
                  <a:lnTo>
                    <a:pt x="6205" y="7773"/>
                  </a:lnTo>
                  <a:lnTo>
                    <a:pt x="3370" y="7072"/>
                  </a:lnTo>
                  <a:lnTo>
                    <a:pt x="134" y="7206"/>
                  </a:lnTo>
                  <a:cubicBezTo>
                    <a:pt x="1" y="7806"/>
                    <a:pt x="435" y="8373"/>
                    <a:pt x="1068" y="8373"/>
                  </a:cubicBezTo>
                  <a:cubicBezTo>
                    <a:pt x="1802" y="8473"/>
                    <a:pt x="2503" y="8640"/>
                    <a:pt x="3203" y="8907"/>
                  </a:cubicBezTo>
                  <a:lnTo>
                    <a:pt x="5838" y="9941"/>
                  </a:lnTo>
                  <a:lnTo>
                    <a:pt x="3370" y="9674"/>
                  </a:lnTo>
                  <a:lnTo>
                    <a:pt x="768" y="9941"/>
                  </a:lnTo>
                  <a:cubicBezTo>
                    <a:pt x="968" y="10408"/>
                    <a:pt x="1402" y="10742"/>
                    <a:pt x="1936" y="10775"/>
                  </a:cubicBezTo>
                  <a:cubicBezTo>
                    <a:pt x="2870" y="10875"/>
                    <a:pt x="4137" y="11009"/>
                    <a:pt x="4137" y="11009"/>
                  </a:cubicBezTo>
                  <a:lnTo>
                    <a:pt x="5505" y="11509"/>
                  </a:lnTo>
                  <a:cubicBezTo>
                    <a:pt x="5738" y="12209"/>
                    <a:pt x="6105" y="12877"/>
                    <a:pt x="6639" y="13377"/>
                  </a:cubicBezTo>
                  <a:cubicBezTo>
                    <a:pt x="6639" y="13377"/>
                    <a:pt x="7313" y="14212"/>
                    <a:pt x="8158" y="14212"/>
                  </a:cubicBezTo>
                  <a:cubicBezTo>
                    <a:pt x="8174" y="14212"/>
                    <a:pt x="8190" y="14212"/>
                    <a:pt x="8207" y="14211"/>
                  </a:cubicBezTo>
                  <a:cubicBezTo>
                    <a:pt x="9074" y="14178"/>
                    <a:pt x="10942" y="13177"/>
                    <a:pt x="10942" y="12343"/>
                  </a:cubicBezTo>
                  <a:lnTo>
                    <a:pt x="10942" y="11509"/>
                  </a:lnTo>
                  <a:lnTo>
                    <a:pt x="10942" y="6906"/>
                  </a:lnTo>
                  <a:cubicBezTo>
                    <a:pt x="10942" y="6906"/>
                    <a:pt x="10658" y="5200"/>
                    <a:pt x="9997" y="5200"/>
                  </a:cubicBezTo>
                  <a:cubicBezTo>
                    <a:pt x="9979" y="5200"/>
                    <a:pt x="9960" y="5202"/>
                    <a:pt x="9941" y="5204"/>
                  </a:cubicBezTo>
                  <a:lnTo>
                    <a:pt x="8440" y="2002"/>
                  </a:lnTo>
                  <a:lnTo>
                    <a:pt x="6172"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3174;p44">
              <a:extLst>
                <a:ext uri="{FF2B5EF4-FFF2-40B4-BE49-F238E27FC236}">
                  <a16:creationId xmlns:a16="http://schemas.microsoft.com/office/drawing/2014/main" id="{37F604C5-FDB5-A31C-9326-5ED341EB0EE8}"/>
                </a:ext>
              </a:extLst>
            </p:cNvPr>
            <p:cNvSpPr/>
            <p:nvPr/>
          </p:nvSpPr>
          <p:spPr>
            <a:xfrm>
              <a:off x="6606508" y="1891741"/>
              <a:ext cx="28252" cy="25977"/>
            </a:xfrm>
            <a:custGeom>
              <a:avLst/>
              <a:gdLst/>
              <a:ahLst/>
              <a:cxnLst/>
              <a:rect l="l" t="t" r="r" b="b"/>
              <a:pathLst>
                <a:path w="1763" h="1621" extrusionOk="0">
                  <a:moveTo>
                    <a:pt x="574" y="0"/>
                  </a:moveTo>
                  <a:cubicBezTo>
                    <a:pt x="506" y="0"/>
                    <a:pt x="437" y="6"/>
                    <a:pt x="368" y="19"/>
                  </a:cubicBezTo>
                  <a:cubicBezTo>
                    <a:pt x="134" y="52"/>
                    <a:pt x="1" y="186"/>
                    <a:pt x="1" y="186"/>
                  </a:cubicBezTo>
                  <a:cubicBezTo>
                    <a:pt x="1" y="196"/>
                    <a:pt x="15" y="200"/>
                    <a:pt x="41" y="200"/>
                  </a:cubicBezTo>
                  <a:cubicBezTo>
                    <a:pt x="104" y="200"/>
                    <a:pt x="236" y="176"/>
                    <a:pt x="401" y="152"/>
                  </a:cubicBezTo>
                  <a:cubicBezTo>
                    <a:pt x="420" y="151"/>
                    <a:pt x="439" y="151"/>
                    <a:pt x="458" y="151"/>
                  </a:cubicBezTo>
                  <a:cubicBezTo>
                    <a:pt x="1035" y="151"/>
                    <a:pt x="1535" y="638"/>
                    <a:pt x="1535" y="1220"/>
                  </a:cubicBezTo>
                  <a:cubicBezTo>
                    <a:pt x="1535" y="1453"/>
                    <a:pt x="1502" y="1620"/>
                    <a:pt x="1535" y="1620"/>
                  </a:cubicBezTo>
                  <a:cubicBezTo>
                    <a:pt x="1569" y="1620"/>
                    <a:pt x="1669" y="1487"/>
                    <a:pt x="1702" y="1220"/>
                  </a:cubicBezTo>
                  <a:cubicBezTo>
                    <a:pt x="1762" y="555"/>
                    <a:pt x="1221" y="0"/>
                    <a:pt x="574"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3175;p44">
              <a:extLst>
                <a:ext uri="{FF2B5EF4-FFF2-40B4-BE49-F238E27FC236}">
                  <a16:creationId xmlns:a16="http://schemas.microsoft.com/office/drawing/2014/main" id="{ECB1002F-3675-D2ED-F690-77B67D3EA13D}"/>
                </a:ext>
              </a:extLst>
            </p:cNvPr>
            <p:cNvSpPr/>
            <p:nvPr/>
          </p:nvSpPr>
          <p:spPr>
            <a:xfrm>
              <a:off x="6599024" y="1922878"/>
              <a:ext cx="21938" cy="17323"/>
            </a:xfrm>
            <a:custGeom>
              <a:avLst/>
              <a:gdLst/>
              <a:ahLst/>
              <a:cxnLst/>
              <a:rect l="l" t="t" r="r" b="b"/>
              <a:pathLst>
                <a:path w="1369" h="1081" extrusionOk="0">
                  <a:moveTo>
                    <a:pt x="44" y="0"/>
                  </a:moveTo>
                  <a:cubicBezTo>
                    <a:pt x="16" y="0"/>
                    <a:pt x="1" y="4"/>
                    <a:pt x="1" y="11"/>
                  </a:cubicBezTo>
                  <a:cubicBezTo>
                    <a:pt x="1" y="77"/>
                    <a:pt x="334" y="211"/>
                    <a:pt x="701" y="511"/>
                  </a:cubicBezTo>
                  <a:cubicBezTo>
                    <a:pt x="1018" y="796"/>
                    <a:pt x="1214" y="1081"/>
                    <a:pt x="1290" y="1081"/>
                  </a:cubicBezTo>
                  <a:cubicBezTo>
                    <a:pt x="1295" y="1081"/>
                    <a:pt x="1298" y="1080"/>
                    <a:pt x="1302" y="1078"/>
                  </a:cubicBezTo>
                  <a:cubicBezTo>
                    <a:pt x="1368" y="1045"/>
                    <a:pt x="1235" y="678"/>
                    <a:pt x="835" y="344"/>
                  </a:cubicBezTo>
                  <a:cubicBezTo>
                    <a:pt x="510" y="73"/>
                    <a:pt x="163" y="0"/>
                    <a:pt x="44"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3176;p44">
              <a:extLst>
                <a:ext uri="{FF2B5EF4-FFF2-40B4-BE49-F238E27FC236}">
                  <a16:creationId xmlns:a16="http://schemas.microsoft.com/office/drawing/2014/main" id="{FA7C0DC8-C136-9140-2BAA-6C191BD9472C}"/>
                </a:ext>
              </a:extLst>
            </p:cNvPr>
            <p:cNvSpPr/>
            <p:nvPr/>
          </p:nvSpPr>
          <p:spPr>
            <a:xfrm>
              <a:off x="6596364" y="1955200"/>
              <a:ext cx="12307" cy="4952"/>
            </a:xfrm>
            <a:custGeom>
              <a:avLst/>
              <a:gdLst/>
              <a:ahLst/>
              <a:cxnLst/>
              <a:rect l="l" t="t" r="r" b="b"/>
              <a:pathLst>
                <a:path w="768" h="309" extrusionOk="0">
                  <a:moveTo>
                    <a:pt x="241" y="1"/>
                  </a:moveTo>
                  <a:cubicBezTo>
                    <a:pt x="100" y="1"/>
                    <a:pt x="0" y="48"/>
                    <a:pt x="0" y="95"/>
                  </a:cubicBezTo>
                  <a:cubicBezTo>
                    <a:pt x="0" y="162"/>
                    <a:pt x="200" y="195"/>
                    <a:pt x="367" y="229"/>
                  </a:cubicBezTo>
                  <a:cubicBezTo>
                    <a:pt x="513" y="277"/>
                    <a:pt x="624" y="308"/>
                    <a:pt x="686" y="308"/>
                  </a:cubicBezTo>
                  <a:cubicBezTo>
                    <a:pt x="709" y="308"/>
                    <a:pt x="725" y="304"/>
                    <a:pt x="734" y="295"/>
                  </a:cubicBezTo>
                  <a:cubicBezTo>
                    <a:pt x="767" y="229"/>
                    <a:pt x="634" y="95"/>
                    <a:pt x="434" y="28"/>
                  </a:cubicBezTo>
                  <a:cubicBezTo>
                    <a:pt x="365" y="9"/>
                    <a:pt x="300" y="1"/>
                    <a:pt x="24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3177;p44">
              <a:extLst>
                <a:ext uri="{FF2B5EF4-FFF2-40B4-BE49-F238E27FC236}">
                  <a16:creationId xmlns:a16="http://schemas.microsoft.com/office/drawing/2014/main" id="{0331E0C4-B2EA-9381-9DD2-C2C3C962822B}"/>
                </a:ext>
              </a:extLst>
            </p:cNvPr>
            <p:cNvSpPr/>
            <p:nvPr/>
          </p:nvSpPr>
          <p:spPr>
            <a:xfrm>
              <a:off x="6547183" y="1754663"/>
              <a:ext cx="17644" cy="15144"/>
            </a:xfrm>
            <a:custGeom>
              <a:avLst/>
              <a:gdLst/>
              <a:ahLst/>
              <a:cxnLst/>
              <a:rect l="l" t="t" r="r" b="b"/>
              <a:pathLst>
                <a:path w="1101" h="945" extrusionOk="0">
                  <a:moveTo>
                    <a:pt x="467" y="0"/>
                  </a:moveTo>
                  <a:cubicBezTo>
                    <a:pt x="200" y="0"/>
                    <a:pt x="0" y="200"/>
                    <a:pt x="0" y="467"/>
                  </a:cubicBezTo>
                  <a:cubicBezTo>
                    <a:pt x="0" y="758"/>
                    <a:pt x="226" y="944"/>
                    <a:pt x="465" y="944"/>
                  </a:cubicBezTo>
                  <a:cubicBezTo>
                    <a:pt x="582" y="944"/>
                    <a:pt x="702" y="899"/>
                    <a:pt x="801" y="801"/>
                  </a:cubicBezTo>
                  <a:cubicBezTo>
                    <a:pt x="1101" y="534"/>
                    <a:pt x="867" y="0"/>
                    <a:pt x="4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3178;p44">
              <a:extLst>
                <a:ext uri="{FF2B5EF4-FFF2-40B4-BE49-F238E27FC236}">
                  <a16:creationId xmlns:a16="http://schemas.microsoft.com/office/drawing/2014/main" id="{95072834-2326-B20D-1356-B990235F464F}"/>
                </a:ext>
              </a:extLst>
            </p:cNvPr>
            <p:cNvSpPr/>
            <p:nvPr/>
          </p:nvSpPr>
          <p:spPr>
            <a:xfrm>
              <a:off x="6558401" y="2016047"/>
              <a:ext cx="104259" cy="51072"/>
            </a:xfrm>
            <a:custGeom>
              <a:avLst/>
              <a:gdLst/>
              <a:ahLst/>
              <a:cxnLst/>
              <a:rect l="l" t="t" r="r" b="b"/>
              <a:pathLst>
                <a:path w="6506" h="3187" extrusionOk="0">
                  <a:moveTo>
                    <a:pt x="1" y="1"/>
                  </a:moveTo>
                  <a:lnTo>
                    <a:pt x="1" y="1"/>
                  </a:lnTo>
                  <a:cubicBezTo>
                    <a:pt x="67" y="1635"/>
                    <a:pt x="1335" y="3003"/>
                    <a:pt x="2969" y="3170"/>
                  </a:cubicBezTo>
                  <a:cubicBezTo>
                    <a:pt x="3082" y="3181"/>
                    <a:pt x="3194" y="3187"/>
                    <a:pt x="3305" y="3187"/>
                  </a:cubicBezTo>
                  <a:cubicBezTo>
                    <a:pt x="4806" y="3187"/>
                    <a:pt x="6133" y="2159"/>
                    <a:pt x="6505" y="668"/>
                  </a:cubicBezTo>
                  <a:lnTo>
                    <a:pt x="101" y="68"/>
                  </a:lnTo>
                  <a:lnTo>
                    <a:pt x="1" y="1"/>
                  </a:ln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3179;p44">
              <a:extLst>
                <a:ext uri="{FF2B5EF4-FFF2-40B4-BE49-F238E27FC236}">
                  <a16:creationId xmlns:a16="http://schemas.microsoft.com/office/drawing/2014/main" id="{27FB4900-521C-29B8-86A3-5D832B6C6658}"/>
                </a:ext>
              </a:extLst>
            </p:cNvPr>
            <p:cNvSpPr/>
            <p:nvPr/>
          </p:nvSpPr>
          <p:spPr>
            <a:xfrm>
              <a:off x="6572839" y="1987186"/>
              <a:ext cx="77529" cy="80141"/>
            </a:xfrm>
            <a:custGeom>
              <a:avLst/>
              <a:gdLst/>
              <a:ahLst/>
              <a:cxnLst/>
              <a:rect l="l" t="t" r="r" b="b"/>
              <a:pathLst>
                <a:path w="4838" h="5001" extrusionOk="0">
                  <a:moveTo>
                    <a:pt x="4837" y="1"/>
                  </a:moveTo>
                  <a:lnTo>
                    <a:pt x="367" y="134"/>
                  </a:lnTo>
                  <a:lnTo>
                    <a:pt x="0" y="3903"/>
                  </a:lnTo>
                  <a:cubicBezTo>
                    <a:pt x="852" y="4732"/>
                    <a:pt x="1675" y="5001"/>
                    <a:pt x="2385" y="5001"/>
                  </a:cubicBezTo>
                  <a:cubicBezTo>
                    <a:pt x="3706" y="5001"/>
                    <a:pt x="4637" y="4070"/>
                    <a:pt x="4637" y="4070"/>
                  </a:cubicBezTo>
                  <a:lnTo>
                    <a:pt x="4837"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3180;p44">
              <a:extLst>
                <a:ext uri="{FF2B5EF4-FFF2-40B4-BE49-F238E27FC236}">
                  <a16:creationId xmlns:a16="http://schemas.microsoft.com/office/drawing/2014/main" id="{90E49BC8-A841-852A-55DE-0EC29CDE98DF}"/>
                </a:ext>
              </a:extLst>
            </p:cNvPr>
            <p:cNvSpPr/>
            <p:nvPr/>
          </p:nvSpPr>
          <p:spPr>
            <a:xfrm>
              <a:off x="6530614" y="2066270"/>
              <a:ext cx="122415" cy="48379"/>
            </a:xfrm>
            <a:custGeom>
              <a:avLst/>
              <a:gdLst/>
              <a:ahLst/>
              <a:cxnLst/>
              <a:rect l="l" t="t" r="r" b="b"/>
              <a:pathLst>
                <a:path w="7639" h="3019" extrusionOk="0">
                  <a:moveTo>
                    <a:pt x="5" y="1"/>
                  </a:moveTo>
                  <a:cubicBezTo>
                    <a:pt x="3" y="1"/>
                    <a:pt x="1" y="1"/>
                    <a:pt x="0" y="2"/>
                  </a:cubicBezTo>
                  <a:cubicBezTo>
                    <a:pt x="33" y="102"/>
                    <a:pt x="67" y="236"/>
                    <a:pt x="134" y="336"/>
                  </a:cubicBezTo>
                  <a:cubicBezTo>
                    <a:pt x="300" y="603"/>
                    <a:pt x="467" y="870"/>
                    <a:pt x="701" y="1103"/>
                  </a:cubicBezTo>
                  <a:cubicBezTo>
                    <a:pt x="1724" y="2345"/>
                    <a:pt x="3227" y="3019"/>
                    <a:pt x="4769" y="3019"/>
                  </a:cubicBezTo>
                  <a:cubicBezTo>
                    <a:pt x="5339" y="3019"/>
                    <a:pt x="5913" y="2927"/>
                    <a:pt x="6471" y="2738"/>
                  </a:cubicBezTo>
                  <a:cubicBezTo>
                    <a:pt x="6772" y="2638"/>
                    <a:pt x="7072" y="2504"/>
                    <a:pt x="7339" y="2337"/>
                  </a:cubicBezTo>
                  <a:cubicBezTo>
                    <a:pt x="7539" y="2204"/>
                    <a:pt x="7639" y="2137"/>
                    <a:pt x="7639" y="2137"/>
                  </a:cubicBezTo>
                  <a:cubicBezTo>
                    <a:pt x="7637" y="2135"/>
                    <a:pt x="7634" y="2134"/>
                    <a:pt x="7629" y="2134"/>
                  </a:cubicBezTo>
                  <a:cubicBezTo>
                    <a:pt x="7555" y="2134"/>
                    <a:pt x="7130" y="2382"/>
                    <a:pt x="6438" y="2571"/>
                  </a:cubicBezTo>
                  <a:cubicBezTo>
                    <a:pt x="5911" y="2735"/>
                    <a:pt x="5374" y="2814"/>
                    <a:pt x="4841" y="2814"/>
                  </a:cubicBezTo>
                  <a:cubicBezTo>
                    <a:pt x="3317" y="2814"/>
                    <a:pt x="1839" y="2165"/>
                    <a:pt x="801" y="1003"/>
                  </a:cubicBezTo>
                  <a:cubicBezTo>
                    <a:pt x="286" y="424"/>
                    <a:pt x="51" y="1"/>
                    <a:pt x="5"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3181;p44">
              <a:extLst>
                <a:ext uri="{FF2B5EF4-FFF2-40B4-BE49-F238E27FC236}">
                  <a16:creationId xmlns:a16="http://schemas.microsoft.com/office/drawing/2014/main" id="{D2FD4FB6-D137-E445-0953-1FD1910B9721}"/>
                </a:ext>
              </a:extLst>
            </p:cNvPr>
            <p:cNvSpPr/>
            <p:nvPr/>
          </p:nvSpPr>
          <p:spPr>
            <a:xfrm>
              <a:off x="6597967" y="2082871"/>
              <a:ext cx="5897" cy="31024"/>
            </a:xfrm>
            <a:custGeom>
              <a:avLst/>
              <a:gdLst/>
              <a:ahLst/>
              <a:cxnLst/>
              <a:rect l="l" t="t" r="r" b="b"/>
              <a:pathLst>
                <a:path w="368" h="1936" extrusionOk="0">
                  <a:moveTo>
                    <a:pt x="300" y="0"/>
                  </a:moveTo>
                  <a:cubicBezTo>
                    <a:pt x="167" y="301"/>
                    <a:pt x="67" y="601"/>
                    <a:pt x="67" y="968"/>
                  </a:cubicBezTo>
                  <a:cubicBezTo>
                    <a:pt x="0" y="1268"/>
                    <a:pt x="0" y="1635"/>
                    <a:pt x="67" y="1935"/>
                  </a:cubicBezTo>
                  <a:cubicBezTo>
                    <a:pt x="200" y="1635"/>
                    <a:pt x="300" y="1301"/>
                    <a:pt x="300" y="968"/>
                  </a:cubicBezTo>
                  <a:cubicBezTo>
                    <a:pt x="367" y="668"/>
                    <a:pt x="367" y="301"/>
                    <a:pt x="300"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3182;p44">
              <a:extLst>
                <a:ext uri="{FF2B5EF4-FFF2-40B4-BE49-F238E27FC236}">
                  <a16:creationId xmlns:a16="http://schemas.microsoft.com/office/drawing/2014/main" id="{F6B29A77-CC8C-EDC1-1F79-F0D0F3EE08D9}"/>
                </a:ext>
              </a:extLst>
            </p:cNvPr>
            <p:cNvSpPr/>
            <p:nvPr/>
          </p:nvSpPr>
          <p:spPr>
            <a:xfrm>
              <a:off x="6605979" y="2080195"/>
              <a:ext cx="11234" cy="34758"/>
            </a:xfrm>
            <a:custGeom>
              <a:avLst/>
              <a:gdLst/>
              <a:ahLst/>
              <a:cxnLst/>
              <a:rect l="l" t="t" r="r" b="b"/>
              <a:pathLst>
                <a:path w="701" h="2169" extrusionOk="0">
                  <a:moveTo>
                    <a:pt x="701" y="1"/>
                  </a:moveTo>
                  <a:lnTo>
                    <a:pt x="701" y="1"/>
                  </a:lnTo>
                  <a:cubicBezTo>
                    <a:pt x="501" y="334"/>
                    <a:pt x="334" y="668"/>
                    <a:pt x="267" y="1068"/>
                  </a:cubicBezTo>
                  <a:cubicBezTo>
                    <a:pt x="101" y="1402"/>
                    <a:pt x="34" y="1802"/>
                    <a:pt x="0" y="2169"/>
                  </a:cubicBezTo>
                  <a:cubicBezTo>
                    <a:pt x="234" y="1869"/>
                    <a:pt x="367" y="1502"/>
                    <a:pt x="467" y="1135"/>
                  </a:cubicBezTo>
                  <a:cubicBezTo>
                    <a:pt x="634" y="768"/>
                    <a:pt x="701" y="401"/>
                    <a:pt x="701"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3183;p44">
              <a:extLst>
                <a:ext uri="{FF2B5EF4-FFF2-40B4-BE49-F238E27FC236}">
                  <a16:creationId xmlns:a16="http://schemas.microsoft.com/office/drawing/2014/main" id="{9CC9124F-0544-1717-E830-C5CE2AB31A0C}"/>
                </a:ext>
              </a:extLst>
            </p:cNvPr>
            <p:cNvSpPr/>
            <p:nvPr/>
          </p:nvSpPr>
          <p:spPr>
            <a:xfrm>
              <a:off x="6459511" y="2147548"/>
              <a:ext cx="71648" cy="182300"/>
            </a:xfrm>
            <a:custGeom>
              <a:avLst/>
              <a:gdLst/>
              <a:ahLst/>
              <a:cxnLst/>
              <a:rect l="l" t="t" r="r" b="b"/>
              <a:pathLst>
                <a:path w="4471" h="11376" extrusionOk="0">
                  <a:moveTo>
                    <a:pt x="134" y="1"/>
                  </a:moveTo>
                  <a:cubicBezTo>
                    <a:pt x="101" y="167"/>
                    <a:pt x="67" y="334"/>
                    <a:pt x="67" y="501"/>
                  </a:cubicBezTo>
                  <a:cubicBezTo>
                    <a:pt x="67" y="835"/>
                    <a:pt x="34" y="1302"/>
                    <a:pt x="34" y="1869"/>
                  </a:cubicBezTo>
                  <a:cubicBezTo>
                    <a:pt x="1" y="3403"/>
                    <a:pt x="201" y="4938"/>
                    <a:pt x="634" y="6405"/>
                  </a:cubicBezTo>
                  <a:cubicBezTo>
                    <a:pt x="1035" y="7873"/>
                    <a:pt x="1835" y="9241"/>
                    <a:pt x="2903" y="10308"/>
                  </a:cubicBezTo>
                  <a:cubicBezTo>
                    <a:pt x="3236" y="10642"/>
                    <a:pt x="3637" y="10909"/>
                    <a:pt x="4003" y="11142"/>
                  </a:cubicBezTo>
                  <a:cubicBezTo>
                    <a:pt x="4170" y="11242"/>
                    <a:pt x="4304" y="11309"/>
                    <a:pt x="4470" y="11376"/>
                  </a:cubicBezTo>
                  <a:cubicBezTo>
                    <a:pt x="3970" y="11042"/>
                    <a:pt x="3470" y="10675"/>
                    <a:pt x="3036" y="10241"/>
                  </a:cubicBezTo>
                  <a:cubicBezTo>
                    <a:pt x="1969" y="9141"/>
                    <a:pt x="1235" y="7806"/>
                    <a:pt x="835" y="6372"/>
                  </a:cubicBezTo>
                  <a:cubicBezTo>
                    <a:pt x="401" y="4904"/>
                    <a:pt x="201" y="3403"/>
                    <a:pt x="167" y="1869"/>
                  </a:cubicBezTo>
                  <a:cubicBezTo>
                    <a:pt x="167" y="1335"/>
                    <a:pt x="167" y="868"/>
                    <a:pt x="167" y="501"/>
                  </a:cubicBezTo>
                  <a:cubicBezTo>
                    <a:pt x="167" y="334"/>
                    <a:pt x="167" y="167"/>
                    <a:pt x="134"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3184;p44">
              <a:extLst>
                <a:ext uri="{FF2B5EF4-FFF2-40B4-BE49-F238E27FC236}">
                  <a16:creationId xmlns:a16="http://schemas.microsoft.com/office/drawing/2014/main" id="{7671ED06-F53F-6479-B324-FFCDEFDB8236}"/>
                </a:ext>
              </a:extLst>
            </p:cNvPr>
            <p:cNvSpPr/>
            <p:nvPr/>
          </p:nvSpPr>
          <p:spPr>
            <a:xfrm>
              <a:off x="6518851" y="2191393"/>
              <a:ext cx="104243" cy="30832"/>
            </a:xfrm>
            <a:custGeom>
              <a:avLst/>
              <a:gdLst/>
              <a:ahLst/>
              <a:cxnLst/>
              <a:rect l="l" t="t" r="r" b="b"/>
              <a:pathLst>
                <a:path w="6505" h="1924" extrusionOk="0">
                  <a:moveTo>
                    <a:pt x="6505" y="0"/>
                  </a:moveTo>
                  <a:lnTo>
                    <a:pt x="6505" y="0"/>
                  </a:lnTo>
                  <a:cubicBezTo>
                    <a:pt x="5471" y="534"/>
                    <a:pt x="4403" y="967"/>
                    <a:pt x="3336" y="1301"/>
                  </a:cubicBezTo>
                  <a:cubicBezTo>
                    <a:pt x="2235" y="1601"/>
                    <a:pt x="1101" y="1768"/>
                    <a:pt x="0" y="1868"/>
                  </a:cubicBezTo>
                  <a:cubicBezTo>
                    <a:pt x="196" y="1907"/>
                    <a:pt x="391" y="1923"/>
                    <a:pt x="586" y="1923"/>
                  </a:cubicBezTo>
                  <a:cubicBezTo>
                    <a:pt x="725" y="1923"/>
                    <a:pt x="863" y="1915"/>
                    <a:pt x="1001" y="1901"/>
                  </a:cubicBezTo>
                  <a:cubicBezTo>
                    <a:pt x="2635" y="1835"/>
                    <a:pt x="4237" y="1401"/>
                    <a:pt x="5671" y="567"/>
                  </a:cubicBezTo>
                  <a:cubicBezTo>
                    <a:pt x="5971" y="434"/>
                    <a:pt x="6238" y="234"/>
                    <a:pt x="6505"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3185;p44">
              <a:extLst>
                <a:ext uri="{FF2B5EF4-FFF2-40B4-BE49-F238E27FC236}">
                  <a16:creationId xmlns:a16="http://schemas.microsoft.com/office/drawing/2014/main" id="{6C69C46C-2260-1D75-4ADF-275981F11354}"/>
                </a:ext>
              </a:extLst>
            </p:cNvPr>
            <p:cNvSpPr/>
            <p:nvPr/>
          </p:nvSpPr>
          <p:spPr>
            <a:xfrm>
              <a:off x="6376661" y="2125097"/>
              <a:ext cx="33156" cy="236289"/>
            </a:xfrm>
            <a:custGeom>
              <a:avLst/>
              <a:gdLst/>
              <a:ahLst/>
              <a:cxnLst/>
              <a:rect l="l" t="t" r="r" b="b"/>
              <a:pathLst>
                <a:path w="2069" h="14745" extrusionOk="0">
                  <a:moveTo>
                    <a:pt x="2068" y="1"/>
                  </a:moveTo>
                  <a:lnTo>
                    <a:pt x="2068" y="1"/>
                  </a:lnTo>
                  <a:cubicBezTo>
                    <a:pt x="2002" y="167"/>
                    <a:pt x="1935" y="334"/>
                    <a:pt x="1868" y="534"/>
                  </a:cubicBezTo>
                  <a:cubicBezTo>
                    <a:pt x="1768" y="901"/>
                    <a:pt x="1568" y="1435"/>
                    <a:pt x="1368" y="2069"/>
                  </a:cubicBezTo>
                  <a:cubicBezTo>
                    <a:pt x="834" y="3770"/>
                    <a:pt x="434" y="5505"/>
                    <a:pt x="200" y="7273"/>
                  </a:cubicBezTo>
                  <a:cubicBezTo>
                    <a:pt x="0" y="9074"/>
                    <a:pt x="34" y="10842"/>
                    <a:pt x="367" y="12610"/>
                  </a:cubicBezTo>
                  <a:cubicBezTo>
                    <a:pt x="434" y="13143"/>
                    <a:pt x="567" y="13677"/>
                    <a:pt x="734" y="14178"/>
                  </a:cubicBezTo>
                  <a:cubicBezTo>
                    <a:pt x="767" y="14378"/>
                    <a:pt x="834" y="14578"/>
                    <a:pt x="934" y="14745"/>
                  </a:cubicBezTo>
                  <a:cubicBezTo>
                    <a:pt x="968" y="14745"/>
                    <a:pt x="734" y="13944"/>
                    <a:pt x="501" y="12576"/>
                  </a:cubicBezTo>
                  <a:cubicBezTo>
                    <a:pt x="234" y="10842"/>
                    <a:pt x="200" y="9074"/>
                    <a:pt x="434" y="7306"/>
                  </a:cubicBezTo>
                  <a:cubicBezTo>
                    <a:pt x="667" y="5538"/>
                    <a:pt x="1034" y="3803"/>
                    <a:pt x="1535" y="2102"/>
                  </a:cubicBezTo>
                  <a:cubicBezTo>
                    <a:pt x="1668" y="1502"/>
                    <a:pt x="1835" y="968"/>
                    <a:pt x="1935" y="568"/>
                  </a:cubicBezTo>
                  <a:cubicBezTo>
                    <a:pt x="2002" y="368"/>
                    <a:pt x="2035" y="167"/>
                    <a:pt x="2068"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3186;p44">
              <a:extLst>
                <a:ext uri="{FF2B5EF4-FFF2-40B4-BE49-F238E27FC236}">
                  <a16:creationId xmlns:a16="http://schemas.microsoft.com/office/drawing/2014/main" id="{FE3A8A34-0FE0-8CB5-B7F1-6770BC11253E}"/>
                </a:ext>
              </a:extLst>
            </p:cNvPr>
            <p:cNvSpPr/>
            <p:nvPr/>
          </p:nvSpPr>
          <p:spPr>
            <a:xfrm>
              <a:off x="6379338" y="2165192"/>
              <a:ext cx="75910" cy="206883"/>
            </a:xfrm>
            <a:custGeom>
              <a:avLst/>
              <a:gdLst/>
              <a:ahLst/>
              <a:cxnLst/>
              <a:rect l="l" t="t" r="r" b="b"/>
              <a:pathLst>
                <a:path w="4737" h="12910" extrusionOk="0">
                  <a:moveTo>
                    <a:pt x="1168" y="0"/>
                  </a:moveTo>
                  <a:lnTo>
                    <a:pt x="1168" y="0"/>
                  </a:lnTo>
                  <a:cubicBezTo>
                    <a:pt x="567" y="1602"/>
                    <a:pt x="133" y="4671"/>
                    <a:pt x="67" y="6639"/>
                  </a:cubicBezTo>
                  <a:cubicBezTo>
                    <a:pt x="0" y="9307"/>
                    <a:pt x="67" y="10174"/>
                    <a:pt x="801" y="11942"/>
                  </a:cubicBezTo>
                  <a:lnTo>
                    <a:pt x="834" y="11942"/>
                  </a:lnTo>
                  <a:cubicBezTo>
                    <a:pt x="2068" y="12476"/>
                    <a:pt x="3369" y="12810"/>
                    <a:pt x="4737" y="12910"/>
                  </a:cubicBezTo>
                  <a:cubicBezTo>
                    <a:pt x="2135" y="9140"/>
                    <a:pt x="867" y="4604"/>
                    <a:pt x="1168"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3187;p44">
              <a:extLst>
                <a:ext uri="{FF2B5EF4-FFF2-40B4-BE49-F238E27FC236}">
                  <a16:creationId xmlns:a16="http://schemas.microsoft.com/office/drawing/2014/main" id="{C0798B93-8634-E409-204C-05F9C1C43712}"/>
                </a:ext>
              </a:extLst>
            </p:cNvPr>
            <p:cNvSpPr/>
            <p:nvPr/>
          </p:nvSpPr>
          <p:spPr>
            <a:xfrm>
              <a:off x="6461658" y="2172147"/>
              <a:ext cx="81792" cy="158231"/>
            </a:xfrm>
            <a:custGeom>
              <a:avLst/>
              <a:gdLst/>
              <a:ahLst/>
              <a:cxnLst/>
              <a:rect l="l" t="t" r="r" b="b"/>
              <a:pathLst>
                <a:path w="5104" h="9874" extrusionOk="0">
                  <a:moveTo>
                    <a:pt x="0" y="0"/>
                  </a:moveTo>
                  <a:lnTo>
                    <a:pt x="0" y="0"/>
                  </a:lnTo>
                  <a:cubicBezTo>
                    <a:pt x="2" y="61"/>
                    <a:pt x="4" y="121"/>
                    <a:pt x="7" y="182"/>
                  </a:cubicBezTo>
                  <a:lnTo>
                    <a:pt x="7" y="182"/>
                  </a:lnTo>
                  <a:lnTo>
                    <a:pt x="0" y="0"/>
                  </a:lnTo>
                  <a:close/>
                  <a:moveTo>
                    <a:pt x="7" y="182"/>
                  </a:moveTo>
                  <a:lnTo>
                    <a:pt x="100" y="2702"/>
                  </a:lnTo>
                  <a:cubicBezTo>
                    <a:pt x="300" y="5604"/>
                    <a:pt x="1868" y="8206"/>
                    <a:pt x="4303" y="9740"/>
                  </a:cubicBezTo>
                  <a:cubicBezTo>
                    <a:pt x="4437" y="9841"/>
                    <a:pt x="4570" y="9874"/>
                    <a:pt x="4737" y="9874"/>
                  </a:cubicBezTo>
                  <a:cubicBezTo>
                    <a:pt x="5004" y="9807"/>
                    <a:pt x="5104" y="9507"/>
                    <a:pt x="5004" y="9273"/>
                  </a:cubicBezTo>
                  <a:cubicBezTo>
                    <a:pt x="4870" y="9040"/>
                    <a:pt x="4703" y="8840"/>
                    <a:pt x="4470" y="8740"/>
                  </a:cubicBezTo>
                  <a:cubicBezTo>
                    <a:pt x="1783" y="6675"/>
                    <a:pt x="158" y="3549"/>
                    <a:pt x="7" y="182"/>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3188;p44">
              <a:extLst>
                <a:ext uri="{FF2B5EF4-FFF2-40B4-BE49-F238E27FC236}">
                  <a16:creationId xmlns:a16="http://schemas.microsoft.com/office/drawing/2014/main" id="{4329D426-CC9F-1ECD-77FC-5FFDB9E3A0A0}"/>
                </a:ext>
              </a:extLst>
            </p:cNvPr>
            <p:cNvSpPr/>
            <p:nvPr/>
          </p:nvSpPr>
          <p:spPr>
            <a:xfrm>
              <a:off x="6543434" y="2085548"/>
              <a:ext cx="106390" cy="46360"/>
            </a:xfrm>
            <a:custGeom>
              <a:avLst/>
              <a:gdLst/>
              <a:ahLst/>
              <a:cxnLst/>
              <a:rect l="l" t="t" r="r" b="b"/>
              <a:pathLst>
                <a:path w="6639" h="2893" extrusionOk="0">
                  <a:moveTo>
                    <a:pt x="1" y="0"/>
                  </a:moveTo>
                  <a:cubicBezTo>
                    <a:pt x="334" y="901"/>
                    <a:pt x="935" y="1668"/>
                    <a:pt x="1735" y="2235"/>
                  </a:cubicBezTo>
                  <a:cubicBezTo>
                    <a:pt x="2354" y="2673"/>
                    <a:pt x="3092" y="2892"/>
                    <a:pt x="3842" y="2892"/>
                  </a:cubicBezTo>
                  <a:cubicBezTo>
                    <a:pt x="4062" y="2892"/>
                    <a:pt x="4284" y="2874"/>
                    <a:pt x="4504" y="2836"/>
                  </a:cubicBezTo>
                  <a:cubicBezTo>
                    <a:pt x="5471" y="2635"/>
                    <a:pt x="6272" y="1968"/>
                    <a:pt x="6639" y="1068"/>
                  </a:cubicBezTo>
                  <a:lnTo>
                    <a:pt x="6639" y="1068"/>
                  </a:lnTo>
                  <a:cubicBezTo>
                    <a:pt x="5764" y="1450"/>
                    <a:pt x="4861" y="1682"/>
                    <a:pt x="3949" y="1682"/>
                  </a:cubicBezTo>
                  <a:cubicBezTo>
                    <a:pt x="2635" y="1682"/>
                    <a:pt x="1300" y="1201"/>
                    <a:pt x="1"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3189;p44">
              <a:extLst>
                <a:ext uri="{FF2B5EF4-FFF2-40B4-BE49-F238E27FC236}">
                  <a16:creationId xmlns:a16="http://schemas.microsoft.com/office/drawing/2014/main" id="{92174484-4438-72E4-69E7-DD1560095AC0}"/>
                </a:ext>
              </a:extLst>
            </p:cNvPr>
            <p:cNvSpPr/>
            <p:nvPr/>
          </p:nvSpPr>
          <p:spPr>
            <a:xfrm>
              <a:off x="6352608" y="2222930"/>
              <a:ext cx="44918" cy="412147"/>
            </a:xfrm>
            <a:custGeom>
              <a:avLst/>
              <a:gdLst/>
              <a:ahLst/>
              <a:cxnLst/>
              <a:rect l="l" t="t" r="r" b="b"/>
              <a:pathLst>
                <a:path w="2803" h="25719" extrusionOk="0">
                  <a:moveTo>
                    <a:pt x="734" y="0"/>
                  </a:moveTo>
                  <a:lnTo>
                    <a:pt x="734" y="0"/>
                  </a:lnTo>
                  <a:cubicBezTo>
                    <a:pt x="667" y="67"/>
                    <a:pt x="634" y="134"/>
                    <a:pt x="634" y="234"/>
                  </a:cubicBezTo>
                  <a:cubicBezTo>
                    <a:pt x="567" y="400"/>
                    <a:pt x="501" y="634"/>
                    <a:pt x="400" y="967"/>
                  </a:cubicBezTo>
                  <a:cubicBezTo>
                    <a:pt x="200" y="1868"/>
                    <a:pt x="67" y="2802"/>
                    <a:pt x="34" y="3736"/>
                  </a:cubicBezTo>
                  <a:cubicBezTo>
                    <a:pt x="0" y="5137"/>
                    <a:pt x="100" y="6538"/>
                    <a:pt x="334" y="7906"/>
                  </a:cubicBezTo>
                  <a:cubicBezTo>
                    <a:pt x="567" y="9474"/>
                    <a:pt x="968" y="11141"/>
                    <a:pt x="1401" y="12909"/>
                  </a:cubicBezTo>
                  <a:cubicBezTo>
                    <a:pt x="1801" y="14544"/>
                    <a:pt x="2135" y="16178"/>
                    <a:pt x="2369" y="17880"/>
                  </a:cubicBezTo>
                  <a:cubicBezTo>
                    <a:pt x="2569" y="19247"/>
                    <a:pt x="2602" y="20615"/>
                    <a:pt x="2502" y="21982"/>
                  </a:cubicBezTo>
                  <a:cubicBezTo>
                    <a:pt x="2435" y="22916"/>
                    <a:pt x="2268" y="23850"/>
                    <a:pt x="2002" y="24718"/>
                  </a:cubicBezTo>
                  <a:cubicBezTo>
                    <a:pt x="1835" y="25352"/>
                    <a:pt x="1668" y="25718"/>
                    <a:pt x="1701" y="25718"/>
                  </a:cubicBezTo>
                  <a:cubicBezTo>
                    <a:pt x="1735" y="25618"/>
                    <a:pt x="1768" y="25552"/>
                    <a:pt x="1801" y="25452"/>
                  </a:cubicBezTo>
                  <a:cubicBezTo>
                    <a:pt x="1902" y="25318"/>
                    <a:pt x="1968" y="25051"/>
                    <a:pt x="2102" y="24751"/>
                  </a:cubicBezTo>
                  <a:cubicBezTo>
                    <a:pt x="2402" y="23850"/>
                    <a:pt x="2569" y="22950"/>
                    <a:pt x="2669" y="22016"/>
                  </a:cubicBezTo>
                  <a:cubicBezTo>
                    <a:pt x="2802" y="20615"/>
                    <a:pt x="2769" y="19214"/>
                    <a:pt x="2569" y="17846"/>
                  </a:cubicBezTo>
                  <a:cubicBezTo>
                    <a:pt x="2335" y="16145"/>
                    <a:pt x="2035" y="14477"/>
                    <a:pt x="1601" y="12843"/>
                  </a:cubicBezTo>
                  <a:cubicBezTo>
                    <a:pt x="1168" y="11075"/>
                    <a:pt x="767" y="9407"/>
                    <a:pt x="534" y="7872"/>
                  </a:cubicBezTo>
                  <a:cubicBezTo>
                    <a:pt x="300" y="6505"/>
                    <a:pt x="167" y="5137"/>
                    <a:pt x="200" y="3736"/>
                  </a:cubicBezTo>
                  <a:cubicBezTo>
                    <a:pt x="200" y="2835"/>
                    <a:pt x="300" y="1901"/>
                    <a:pt x="501" y="1001"/>
                  </a:cubicBezTo>
                  <a:cubicBezTo>
                    <a:pt x="634" y="334"/>
                    <a:pt x="734" y="0"/>
                    <a:pt x="734"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3190;p44">
              <a:extLst>
                <a:ext uri="{FF2B5EF4-FFF2-40B4-BE49-F238E27FC236}">
                  <a16:creationId xmlns:a16="http://schemas.microsoft.com/office/drawing/2014/main" id="{45DC2F56-9902-EEAA-7A41-7A4A75C7C524}"/>
                </a:ext>
              </a:extLst>
            </p:cNvPr>
            <p:cNvSpPr/>
            <p:nvPr/>
          </p:nvSpPr>
          <p:spPr>
            <a:xfrm>
              <a:off x="6365428" y="2501893"/>
              <a:ext cx="14455" cy="16714"/>
            </a:xfrm>
            <a:custGeom>
              <a:avLst/>
              <a:gdLst/>
              <a:ahLst/>
              <a:cxnLst/>
              <a:rect l="l" t="t" r="r" b="b"/>
              <a:pathLst>
                <a:path w="902" h="1043" extrusionOk="0">
                  <a:moveTo>
                    <a:pt x="824" y="1"/>
                  </a:moveTo>
                  <a:cubicBezTo>
                    <a:pt x="767" y="1"/>
                    <a:pt x="553" y="191"/>
                    <a:pt x="368" y="438"/>
                  </a:cubicBezTo>
                  <a:cubicBezTo>
                    <a:pt x="134" y="738"/>
                    <a:pt x="1" y="1005"/>
                    <a:pt x="34" y="1039"/>
                  </a:cubicBezTo>
                  <a:cubicBezTo>
                    <a:pt x="39" y="1041"/>
                    <a:pt x="45" y="1042"/>
                    <a:pt x="51" y="1042"/>
                  </a:cubicBezTo>
                  <a:cubicBezTo>
                    <a:pt x="130" y="1042"/>
                    <a:pt x="318" y="850"/>
                    <a:pt x="534" y="572"/>
                  </a:cubicBezTo>
                  <a:cubicBezTo>
                    <a:pt x="768" y="305"/>
                    <a:pt x="901" y="38"/>
                    <a:pt x="835" y="5"/>
                  </a:cubicBezTo>
                  <a:cubicBezTo>
                    <a:pt x="832" y="2"/>
                    <a:pt x="829" y="1"/>
                    <a:pt x="824"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3191;p44">
              <a:extLst>
                <a:ext uri="{FF2B5EF4-FFF2-40B4-BE49-F238E27FC236}">
                  <a16:creationId xmlns:a16="http://schemas.microsoft.com/office/drawing/2014/main" id="{9D934D34-721D-78E6-2C02-B521AD4CC3F6}"/>
                </a:ext>
              </a:extLst>
            </p:cNvPr>
            <p:cNvSpPr/>
            <p:nvPr/>
          </p:nvSpPr>
          <p:spPr>
            <a:xfrm>
              <a:off x="6345124" y="2384446"/>
              <a:ext cx="13910" cy="5945"/>
            </a:xfrm>
            <a:custGeom>
              <a:avLst/>
              <a:gdLst/>
              <a:ahLst/>
              <a:cxnLst/>
              <a:rect l="l" t="t" r="r" b="b"/>
              <a:pathLst>
                <a:path w="868" h="371" extrusionOk="0">
                  <a:moveTo>
                    <a:pt x="253" y="1"/>
                  </a:moveTo>
                  <a:cubicBezTo>
                    <a:pt x="100" y="1"/>
                    <a:pt x="0" y="48"/>
                    <a:pt x="0" y="95"/>
                  </a:cubicBezTo>
                  <a:cubicBezTo>
                    <a:pt x="0" y="162"/>
                    <a:pt x="200" y="195"/>
                    <a:pt x="400" y="262"/>
                  </a:cubicBezTo>
                  <a:cubicBezTo>
                    <a:pt x="564" y="316"/>
                    <a:pt x="705" y="371"/>
                    <a:pt x="770" y="371"/>
                  </a:cubicBezTo>
                  <a:cubicBezTo>
                    <a:pt x="784" y="371"/>
                    <a:pt x="795" y="368"/>
                    <a:pt x="801" y="362"/>
                  </a:cubicBezTo>
                  <a:cubicBezTo>
                    <a:pt x="867" y="295"/>
                    <a:pt x="701" y="128"/>
                    <a:pt x="467" y="28"/>
                  </a:cubicBezTo>
                  <a:cubicBezTo>
                    <a:pt x="389" y="9"/>
                    <a:pt x="317" y="1"/>
                    <a:pt x="253"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3192;p44">
              <a:extLst>
                <a:ext uri="{FF2B5EF4-FFF2-40B4-BE49-F238E27FC236}">
                  <a16:creationId xmlns:a16="http://schemas.microsoft.com/office/drawing/2014/main" id="{79864126-0E87-66D2-327C-2A14ED3682C8}"/>
                </a:ext>
              </a:extLst>
            </p:cNvPr>
            <p:cNvSpPr/>
            <p:nvPr/>
          </p:nvSpPr>
          <p:spPr>
            <a:xfrm>
              <a:off x="5915350" y="2777251"/>
              <a:ext cx="199928" cy="252746"/>
            </a:xfrm>
            <a:custGeom>
              <a:avLst/>
              <a:gdLst/>
              <a:ahLst/>
              <a:cxnLst/>
              <a:rect l="l" t="t" r="r" b="b"/>
              <a:pathLst>
                <a:path w="12476" h="15772" extrusionOk="0">
                  <a:moveTo>
                    <a:pt x="5204" y="1"/>
                  </a:moveTo>
                  <a:lnTo>
                    <a:pt x="0" y="1802"/>
                  </a:lnTo>
                  <a:cubicBezTo>
                    <a:pt x="0" y="1802"/>
                    <a:pt x="200" y="8607"/>
                    <a:pt x="200" y="8907"/>
                  </a:cubicBezTo>
                  <a:cubicBezTo>
                    <a:pt x="200" y="9207"/>
                    <a:pt x="1334" y="11642"/>
                    <a:pt x="1334" y="11642"/>
                  </a:cubicBezTo>
                  <a:cubicBezTo>
                    <a:pt x="1334" y="11642"/>
                    <a:pt x="2001" y="14211"/>
                    <a:pt x="2235" y="14377"/>
                  </a:cubicBezTo>
                  <a:cubicBezTo>
                    <a:pt x="2318" y="14444"/>
                    <a:pt x="2418" y="14478"/>
                    <a:pt x="2518" y="14478"/>
                  </a:cubicBezTo>
                  <a:cubicBezTo>
                    <a:pt x="2619" y="14478"/>
                    <a:pt x="2719" y="14444"/>
                    <a:pt x="2802" y="14377"/>
                  </a:cubicBezTo>
                  <a:cubicBezTo>
                    <a:pt x="2802" y="14377"/>
                    <a:pt x="3059" y="15212"/>
                    <a:pt x="3510" y="15212"/>
                  </a:cubicBezTo>
                  <a:cubicBezTo>
                    <a:pt x="3518" y="15212"/>
                    <a:pt x="3527" y="15212"/>
                    <a:pt x="3536" y="15211"/>
                  </a:cubicBezTo>
                  <a:cubicBezTo>
                    <a:pt x="3636" y="15211"/>
                    <a:pt x="4036" y="15078"/>
                    <a:pt x="4036" y="14811"/>
                  </a:cubicBezTo>
                  <a:lnTo>
                    <a:pt x="4303" y="15612"/>
                  </a:lnTo>
                  <a:cubicBezTo>
                    <a:pt x="4416" y="15704"/>
                    <a:pt x="4545" y="15746"/>
                    <a:pt x="4670" y="15746"/>
                  </a:cubicBezTo>
                  <a:cubicBezTo>
                    <a:pt x="4951" y="15746"/>
                    <a:pt x="5214" y="15535"/>
                    <a:pt x="5237" y="15211"/>
                  </a:cubicBezTo>
                  <a:cubicBezTo>
                    <a:pt x="5304" y="14678"/>
                    <a:pt x="5137" y="11976"/>
                    <a:pt x="5137" y="11976"/>
                  </a:cubicBezTo>
                  <a:lnTo>
                    <a:pt x="5137" y="11976"/>
                  </a:lnTo>
                  <a:cubicBezTo>
                    <a:pt x="5137" y="11976"/>
                    <a:pt x="6271" y="14711"/>
                    <a:pt x="6271" y="15145"/>
                  </a:cubicBezTo>
                  <a:cubicBezTo>
                    <a:pt x="6271" y="15490"/>
                    <a:pt x="6609" y="15771"/>
                    <a:pt x="7033" y="15771"/>
                  </a:cubicBezTo>
                  <a:cubicBezTo>
                    <a:pt x="7141" y="15771"/>
                    <a:pt x="7256" y="15753"/>
                    <a:pt x="7372" y="15712"/>
                  </a:cubicBezTo>
                  <a:cubicBezTo>
                    <a:pt x="7906" y="15512"/>
                    <a:pt x="7239" y="9741"/>
                    <a:pt x="7239" y="9741"/>
                  </a:cubicBezTo>
                  <a:lnTo>
                    <a:pt x="7405" y="6038"/>
                  </a:lnTo>
                  <a:cubicBezTo>
                    <a:pt x="7405" y="6038"/>
                    <a:pt x="7494" y="5893"/>
                    <a:pt x="7666" y="5893"/>
                  </a:cubicBezTo>
                  <a:cubicBezTo>
                    <a:pt x="7792" y="5893"/>
                    <a:pt x="7961" y="5971"/>
                    <a:pt x="8173" y="6238"/>
                  </a:cubicBezTo>
                  <a:cubicBezTo>
                    <a:pt x="8673" y="6872"/>
                    <a:pt x="9107" y="7139"/>
                    <a:pt x="9707" y="7873"/>
                  </a:cubicBezTo>
                  <a:cubicBezTo>
                    <a:pt x="10215" y="8500"/>
                    <a:pt x="11312" y="8994"/>
                    <a:pt x="11943" y="8994"/>
                  </a:cubicBezTo>
                  <a:cubicBezTo>
                    <a:pt x="12016" y="8994"/>
                    <a:pt x="12083" y="8987"/>
                    <a:pt x="12142" y="8974"/>
                  </a:cubicBezTo>
                  <a:lnTo>
                    <a:pt x="12476" y="8407"/>
                  </a:lnTo>
                  <a:lnTo>
                    <a:pt x="10508" y="6172"/>
                  </a:lnTo>
                  <a:cubicBezTo>
                    <a:pt x="10508" y="6172"/>
                    <a:pt x="9140" y="3937"/>
                    <a:pt x="8506" y="3136"/>
                  </a:cubicBezTo>
                  <a:cubicBezTo>
                    <a:pt x="7906" y="2369"/>
                    <a:pt x="5771" y="1735"/>
                    <a:pt x="5537" y="1068"/>
                  </a:cubicBezTo>
                  <a:cubicBezTo>
                    <a:pt x="5304" y="401"/>
                    <a:pt x="5204" y="1"/>
                    <a:pt x="5204"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3193;p44">
              <a:extLst>
                <a:ext uri="{FF2B5EF4-FFF2-40B4-BE49-F238E27FC236}">
                  <a16:creationId xmlns:a16="http://schemas.microsoft.com/office/drawing/2014/main" id="{39CD6ABB-DF10-77F9-674F-3810882C2B4B}"/>
                </a:ext>
              </a:extLst>
            </p:cNvPr>
            <p:cNvSpPr/>
            <p:nvPr/>
          </p:nvSpPr>
          <p:spPr>
            <a:xfrm>
              <a:off x="5941535" y="2820021"/>
              <a:ext cx="58283" cy="68427"/>
            </a:xfrm>
            <a:custGeom>
              <a:avLst/>
              <a:gdLst/>
              <a:ahLst/>
              <a:cxnLst/>
              <a:rect l="l" t="t" r="r" b="b"/>
              <a:pathLst>
                <a:path w="3637" h="4270" extrusionOk="0">
                  <a:moveTo>
                    <a:pt x="3603" y="1601"/>
                  </a:moveTo>
                  <a:cubicBezTo>
                    <a:pt x="3603" y="1758"/>
                    <a:pt x="3603" y="1914"/>
                    <a:pt x="3587" y="2054"/>
                  </a:cubicBezTo>
                  <a:lnTo>
                    <a:pt x="3587" y="2054"/>
                  </a:lnTo>
                  <a:cubicBezTo>
                    <a:pt x="3591" y="2048"/>
                    <a:pt x="3597" y="2041"/>
                    <a:pt x="3603" y="2035"/>
                  </a:cubicBezTo>
                  <a:cubicBezTo>
                    <a:pt x="3603" y="1901"/>
                    <a:pt x="3636" y="1768"/>
                    <a:pt x="3603" y="1601"/>
                  </a:cubicBezTo>
                  <a:close/>
                  <a:moveTo>
                    <a:pt x="3587" y="2054"/>
                  </a:moveTo>
                  <a:cubicBezTo>
                    <a:pt x="3570" y="2081"/>
                    <a:pt x="3570" y="2108"/>
                    <a:pt x="3570" y="2135"/>
                  </a:cubicBezTo>
                  <a:cubicBezTo>
                    <a:pt x="3570" y="2168"/>
                    <a:pt x="3570" y="2168"/>
                    <a:pt x="3570" y="2168"/>
                  </a:cubicBezTo>
                  <a:cubicBezTo>
                    <a:pt x="3577" y="2132"/>
                    <a:pt x="3583" y="2094"/>
                    <a:pt x="3587" y="2054"/>
                  </a:cubicBezTo>
                  <a:close/>
                  <a:moveTo>
                    <a:pt x="1802" y="0"/>
                  </a:moveTo>
                  <a:cubicBezTo>
                    <a:pt x="1602" y="33"/>
                    <a:pt x="1368" y="67"/>
                    <a:pt x="1201" y="167"/>
                  </a:cubicBezTo>
                  <a:cubicBezTo>
                    <a:pt x="1001" y="267"/>
                    <a:pt x="801" y="400"/>
                    <a:pt x="668" y="567"/>
                  </a:cubicBezTo>
                  <a:cubicBezTo>
                    <a:pt x="334" y="901"/>
                    <a:pt x="134" y="1334"/>
                    <a:pt x="67" y="1801"/>
                  </a:cubicBezTo>
                  <a:cubicBezTo>
                    <a:pt x="1" y="2302"/>
                    <a:pt x="1" y="2802"/>
                    <a:pt x="67" y="3302"/>
                  </a:cubicBezTo>
                  <a:cubicBezTo>
                    <a:pt x="67" y="3503"/>
                    <a:pt x="101" y="3669"/>
                    <a:pt x="134" y="3870"/>
                  </a:cubicBezTo>
                  <a:lnTo>
                    <a:pt x="134" y="4003"/>
                  </a:lnTo>
                  <a:lnTo>
                    <a:pt x="201" y="3870"/>
                  </a:lnTo>
                  <a:lnTo>
                    <a:pt x="634" y="3136"/>
                  </a:lnTo>
                  <a:lnTo>
                    <a:pt x="834" y="2769"/>
                  </a:lnTo>
                  <a:cubicBezTo>
                    <a:pt x="895" y="2678"/>
                    <a:pt x="956" y="2531"/>
                    <a:pt x="1042" y="2531"/>
                  </a:cubicBezTo>
                  <a:cubicBezTo>
                    <a:pt x="1050" y="2531"/>
                    <a:pt x="1059" y="2532"/>
                    <a:pt x="1068" y="2535"/>
                  </a:cubicBezTo>
                  <a:cubicBezTo>
                    <a:pt x="1101" y="2569"/>
                    <a:pt x="1168" y="2602"/>
                    <a:pt x="1235" y="2635"/>
                  </a:cubicBezTo>
                  <a:cubicBezTo>
                    <a:pt x="1268" y="2669"/>
                    <a:pt x="1335" y="2702"/>
                    <a:pt x="1402" y="2735"/>
                  </a:cubicBezTo>
                  <a:cubicBezTo>
                    <a:pt x="1535" y="2769"/>
                    <a:pt x="1668" y="2802"/>
                    <a:pt x="1802" y="2835"/>
                  </a:cubicBezTo>
                  <a:cubicBezTo>
                    <a:pt x="1860" y="2844"/>
                    <a:pt x="1921" y="2848"/>
                    <a:pt x="1982" y="2848"/>
                  </a:cubicBezTo>
                  <a:cubicBezTo>
                    <a:pt x="2147" y="2848"/>
                    <a:pt x="2320" y="2818"/>
                    <a:pt x="2480" y="2758"/>
                  </a:cubicBezTo>
                  <a:lnTo>
                    <a:pt x="2480" y="2758"/>
                  </a:lnTo>
                  <a:cubicBezTo>
                    <a:pt x="2579" y="3252"/>
                    <a:pt x="2764" y="3717"/>
                    <a:pt x="3008" y="4154"/>
                  </a:cubicBezTo>
                  <a:lnTo>
                    <a:pt x="3008" y="4154"/>
                  </a:lnTo>
                  <a:cubicBezTo>
                    <a:pt x="3006" y="4159"/>
                    <a:pt x="3004" y="4164"/>
                    <a:pt x="3003" y="4170"/>
                  </a:cubicBezTo>
                  <a:lnTo>
                    <a:pt x="3017" y="4170"/>
                  </a:lnTo>
                  <a:cubicBezTo>
                    <a:pt x="3023" y="4181"/>
                    <a:pt x="3030" y="4192"/>
                    <a:pt x="3036" y="4203"/>
                  </a:cubicBezTo>
                  <a:lnTo>
                    <a:pt x="3069" y="4270"/>
                  </a:lnTo>
                  <a:lnTo>
                    <a:pt x="3069" y="4203"/>
                  </a:lnTo>
                  <a:cubicBezTo>
                    <a:pt x="3270" y="3569"/>
                    <a:pt x="3403" y="3069"/>
                    <a:pt x="3470" y="2735"/>
                  </a:cubicBezTo>
                  <a:cubicBezTo>
                    <a:pt x="3503" y="2535"/>
                    <a:pt x="3536" y="2402"/>
                    <a:pt x="3536" y="2302"/>
                  </a:cubicBezTo>
                  <a:cubicBezTo>
                    <a:pt x="3536" y="2268"/>
                    <a:pt x="3536" y="2202"/>
                    <a:pt x="3536" y="2168"/>
                  </a:cubicBezTo>
                  <a:cubicBezTo>
                    <a:pt x="3536" y="2202"/>
                    <a:pt x="3503" y="2268"/>
                    <a:pt x="3503" y="2302"/>
                  </a:cubicBezTo>
                  <a:cubicBezTo>
                    <a:pt x="3503" y="2402"/>
                    <a:pt x="3470" y="2535"/>
                    <a:pt x="3436" y="2735"/>
                  </a:cubicBezTo>
                  <a:cubicBezTo>
                    <a:pt x="3340" y="3056"/>
                    <a:pt x="3213" y="3529"/>
                    <a:pt x="3026" y="4098"/>
                  </a:cubicBezTo>
                  <a:lnTo>
                    <a:pt x="3026" y="4098"/>
                  </a:lnTo>
                  <a:cubicBezTo>
                    <a:pt x="2784" y="3681"/>
                    <a:pt x="2630" y="3207"/>
                    <a:pt x="2536" y="2702"/>
                  </a:cubicBezTo>
                  <a:lnTo>
                    <a:pt x="2536" y="2669"/>
                  </a:lnTo>
                  <a:lnTo>
                    <a:pt x="2502" y="2669"/>
                  </a:lnTo>
                  <a:cubicBezTo>
                    <a:pt x="2354" y="2732"/>
                    <a:pt x="2206" y="2755"/>
                    <a:pt x="2058" y="2755"/>
                  </a:cubicBezTo>
                  <a:cubicBezTo>
                    <a:pt x="1973" y="2755"/>
                    <a:pt x="1887" y="2748"/>
                    <a:pt x="1802" y="2735"/>
                  </a:cubicBezTo>
                  <a:cubicBezTo>
                    <a:pt x="1668" y="2735"/>
                    <a:pt x="1535" y="2702"/>
                    <a:pt x="1435" y="2635"/>
                  </a:cubicBezTo>
                  <a:cubicBezTo>
                    <a:pt x="1368" y="2635"/>
                    <a:pt x="1335" y="2602"/>
                    <a:pt x="1268" y="2569"/>
                  </a:cubicBezTo>
                  <a:cubicBezTo>
                    <a:pt x="1201" y="2535"/>
                    <a:pt x="1135" y="2502"/>
                    <a:pt x="1068" y="2469"/>
                  </a:cubicBezTo>
                  <a:lnTo>
                    <a:pt x="935" y="2469"/>
                  </a:lnTo>
                  <a:cubicBezTo>
                    <a:pt x="901" y="2502"/>
                    <a:pt x="868" y="2502"/>
                    <a:pt x="868" y="2535"/>
                  </a:cubicBezTo>
                  <a:cubicBezTo>
                    <a:pt x="801" y="2602"/>
                    <a:pt x="768" y="2669"/>
                    <a:pt x="734" y="2735"/>
                  </a:cubicBezTo>
                  <a:lnTo>
                    <a:pt x="534" y="3102"/>
                  </a:lnTo>
                  <a:lnTo>
                    <a:pt x="196" y="3723"/>
                  </a:lnTo>
                  <a:lnTo>
                    <a:pt x="196" y="3723"/>
                  </a:lnTo>
                  <a:cubicBezTo>
                    <a:pt x="186" y="3592"/>
                    <a:pt x="160" y="3457"/>
                    <a:pt x="134" y="3302"/>
                  </a:cubicBezTo>
                  <a:cubicBezTo>
                    <a:pt x="67" y="2835"/>
                    <a:pt x="67" y="2335"/>
                    <a:pt x="134" y="1835"/>
                  </a:cubicBezTo>
                  <a:cubicBezTo>
                    <a:pt x="201" y="1368"/>
                    <a:pt x="401" y="967"/>
                    <a:pt x="701" y="601"/>
                  </a:cubicBezTo>
                  <a:cubicBezTo>
                    <a:pt x="1001" y="300"/>
                    <a:pt x="1368" y="134"/>
                    <a:pt x="1802" y="100"/>
                  </a:cubicBezTo>
                  <a:cubicBezTo>
                    <a:pt x="1856" y="95"/>
                    <a:pt x="1911" y="92"/>
                    <a:pt x="1966" y="92"/>
                  </a:cubicBezTo>
                  <a:cubicBezTo>
                    <a:pt x="2253" y="92"/>
                    <a:pt x="2551" y="166"/>
                    <a:pt x="2803" y="334"/>
                  </a:cubicBezTo>
                  <a:cubicBezTo>
                    <a:pt x="3069" y="467"/>
                    <a:pt x="3270" y="701"/>
                    <a:pt x="3403" y="967"/>
                  </a:cubicBezTo>
                  <a:cubicBezTo>
                    <a:pt x="3503" y="1168"/>
                    <a:pt x="3570" y="1368"/>
                    <a:pt x="3603" y="1601"/>
                  </a:cubicBezTo>
                  <a:cubicBezTo>
                    <a:pt x="3603" y="1368"/>
                    <a:pt x="3536" y="1168"/>
                    <a:pt x="3436" y="934"/>
                  </a:cubicBezTo>
                  <a:cubicBezTo>
                    <a:pt x="3303" y="667"/>
                    <a:pt x="3103" y="434"/>
                    <a:pt x="2836" y="267"/>
                  </a:cubicBezTo>
                  <a:cubicBezTo>
                    <a:pt x="2536" y="67"/>
                    <a:pt x="2169" y="0"/>
                    <a:pt x="1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3194;p44">
              <a:extLst>
                <a:ext uri="{FF2B5EF4-FFF2-40B4-BE49-F238E27FC236}">
                  <a16:creationId xmlns:a16="http://schemas.microsoft.com/office/drawing/2014/main" id="{BBAD7B70-D930-FF24-1DC0-27EAED845B8F}"/>
                </a:ext>
              </a:extLst>
            </p:cNvPr>
            <p:cNvSpPr/>
            <p:nvPr/>
          </p:nvSpPr>
          <p:spPr>
            <a:xfrm>
              <a:off x="5977350" y="2838530"/>
              <a:ext cx="17115" cy="15528"/>
            </a:xfrm>
            <a:custGeom>
              <a:avLst/>
              <a:gdLst/>
              <a:ahLst/>
              <a:cxnLst/>
              <a:rect l="l" t="t" r="r" b="b"/>
              <a:pathLst>
                <a:path w="1068" h="969" extrusionOk="0">
                  <a:moveTo>
                    <a:pt x="203" y="0"/>
                  </a:moveTo>
                  <a:cubicBezTo>
                    <a:pt x="148" y="0"/>
                    <a:pt x="92" y="4"/>
                    <a:pt x="34" y="13"/>
                  </a:cubicBezTo>
                  <a:lnTo>
                    <a:pt x="0" y="13"/>
                  </a:lnTo>
                  <a:lnTo>
                    <a:pt x="0" y="46"/>
                  </a:lnTo>
                  <a:cubicBezTo>
                    <a:pt x="0" y="246"/>
                    <a:pt x="101" y="446"/>
                    <a:pt x="201" y="613"/>
                  </a:cubicBezTo>
                  <a:cubicBezTo>
                    <a:pt x="301" y="746"/>
                    <a:pt x="434" y="847"/>
                    <a:pt x="601" y="913"/>
                  </a:cubicBezTo>
                  <a:cubicBezTo>
                    <a:pt x="679" y="952"/>
                    <a:pt x="769" y="968"/>
                    <a:pt x="856" y="968"/>
                  </a:cubicBezTo>
                  <a:cubicBezTo>
                    <a:pt x="918" y="968"/>
                    <a:pt x="979" y="960"/>
                    <a:pt x="1035" y="947"/>
                  </a:cubicBezTo>
                  <a:cubicBezTo>
                    <a:pt x="901" y="913"/>
                    <a:pt x="768" y="880"/>
                    <a:pt x="634" y="847"/>
                  </a:cubicBezTo>
                  <a:cubicBezTo>
                    <a:pt x="501" y="780"/>
                    <a:pt x="367" y="680"/>
                    <a:pt x="267" y="580"/>
                  </a:cubicBezTo>
                  <a:cubicBezTo>
                    <a:pt x="178" y="430"/>
                    <a:pt x="115" y="280"/>
                    <a:pt x="103" y="107"/>
                  </a:cubicBezTo>
                  <a:lnTo>
                    <a:pt x="103" y="107"/>
                  </a:lnTo>
                  <a:cubicBezTo>
                    <a:pt x="133" y="102"/>
                    <a:pt x="165" y="100"/>
                    <a:pt x="197" y="100"/>
                  </a:cubicBezTo>
                  <a:cubicBezTo>
                    <a:pt x="330" y="100"/>
                    <a:pt x="467" y="138"/>
                    <a:pt x="568" y="213"/>
                  </a:cubicBezTo>
                  <a:cubicBezTo>
                    <a:pt x="701" y="279"/>
                    <a:pt x="834" y="380"/>
                    <a:pt x="901" y="513"/>
                  </a:cubicBezTo>
                  <a:cubicBezTo>
                    <a:pt x="968" y="646"/>
                    <a:pt x="1001" y="780"/>
                    <a:pt x="1035" y="947"/>
                  </a:cubicBezTo>
                  <a:cubicBezTo>
                    <a:pt x="1068" y="780"/>
                    <a:pt x="1035" y="613"/>
                    <a:pt x="968" y="480"/>
                  </a:cubicBezTo>
                  <a:cubicBezTo>
                    <a:pt x="901" y="346"/>
                    <a:pt x="768" y="213"/>
                    <a:pt x="634" y="113"/>
                  </a:cubicBezTo>
                  <a:cubicBezTo>
                    <a:pt x="509" y="38"/>
                    <a:pt x="365"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3195;p44">
              <a:extLst>
                <a:ext uri="{FF2B5EF4-FFF2-40B4-BE49-F238E27FC236}">
                  <a16:creationId xmlns:a16="http://schemas.microsoft.com/office/drawing/2014/main" id="{8C2A5A0E-699D-BB68-156A-7DF9119982FD}"/>
                </a:ext>
              </a:extLst>
            </p:cNvPr>
            <p:cNvSpPr/>
            <p:nvPr/>
          </p:nvSpPr>
          <p:spPr>
            <a:xfrm>
              <a:off x="5984834" y="2844604"/>
              <a:ext cx="2147" cy="6971"/>
            </a:xfrm>
            <a:custGeom>
              <a:avLst/>
              <a:gdLst/>
              <a:ahLst/>
              <a:cxnLst/>
              <a:rect l="l" t="t" r="r" b="b"/>
              <a:pathLst>
                <a:path w="134" h="435" extrusionOk="0">
                  <a:moveTo>
                    <a:pt x="101" y="1"/>
                  </a:moveTo>
                  <a:cubicBezTo>
                    <a:pt x="67" y="1"/>
                    <a:pt x="34" y="101"/>
                    <a:pt x="34" y="234"/>
                  </a:cubicBezTo>
                  <a:cubicBezTo>
                    <a:pt x="0" y="334"/>
                    <a:pt x="34" y="434"/>
                    <a:pt x="67" y="434"/>
                  </a:cubicBezTo>
                  <a:cubicBezTo>
                    <a:pt x="67" y="434"/>
                    <a:pt x="101" y="334"/>
                    <a:pt x="134" y="234"/>
                  </a:cubicBezTo>
                  <a:cubicBezTo>
                    <a:pt x="134" y="101"/>
                    <a:pt x="134"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3196;p44">
              <a:extLst>
                <a:ext uri="{FF2B5EF4-FFF2-40B4-BE49-F238E27FC236}">
                  <a16:creationId xmlns:a16="http://schemas.microsoft.com/office/drawing/2014/main" id="{CE2E3240-96DA-B010-20A5-238CAC12D12A}"/>
                </a:ext>
              </a:extLst>
            </p:cNvPr>
            <p:cNvSpPr/>
            <p:nvPr/>
          </p:nvSpPr>
          <p:spPr>
            <a:xfrm>
              <a:off x="5947945" y="2839043"/>
              <a:ext cx="17660" cy="11698"/>
            </a:xfrm>
            <a:custGeom>
              <a:avLst/>
              <a:gdLst/>
              <a:ahLst/>
              <a:cxnLst/>
              <a:rect l="l" t="t" r="r" b="b"/>
              <a:pathLst>
                <a:path w="1102" h="730" extrusionOk="0">
                  <a:moveTo>
                    <a:pt x="775" y="1"/>
                  </a:moveTo>
                  <a:cubicBezTo>
                    <a:pt x="739" y="1"/>
                    <a:pt x="704" y="5"/>
                    <a:pt x="668" y="14"/>
                  </a:cubicBezTo>
                  <a:cubicBezTo>
                    <a:pt x="535" y="14"/>
                    <a:pt x="368" y="81"/>
                    <a:pt x="268" y="181"/>
                  </a:cubicBezTo>
                  <a:cubicBezTo>
                    <a:pt x="201" y="247"/>
                    <a:pt x="134" y="281"/>
                    <a:pt x="68" y="348"/>
                  </a:cubicBezTo>
                  <a:cubicBezTo>
                    <a:pt x="68" y="414"/>
                    <a:pt x="34" y="448"/>
                    <a:pt x="1" y="481"/>
                  </a:cubicBezTo>
                  <a:cubicBezTo>
                    <a:pt x="1" y="514"/>
                    <a:pt x="1" y="548"/>
                    <a:pt x="1" y="581"/>
                  </a:cubicBezTo>
                  <a:cubicBezTo>
                    <a:pt x="34" y="614"/>
                    <a:pt x="34" y="648"/>
                    <a:pt x="68" y="648"/>
                  </a:cubicBezTo>
                  <a:cubicBezTo>
                    <a:pt x="168" y="703"/>
                    <a:pt x="275" y="729"/>
                    <a:pt x="383" y="729"/>
                  </a:cubicBezTo>
                  <a:cubicBezTo>
                    <a:pt x="598" y="729"/>
                    <a:pt x="813" y="625"/>
                    <a:pt x="968" y="448"/>
                  </a:cubicBezTo>
                  <a:cubicBezTo>
                    <a:pt x="1035" y="348"/>
                    <a:pt x="1102" y="214"/>
                    <a:pt x="1102" y="81"/>
                  </a:cubicBezTo>
                  <a:lnTo>
                    <a:pt x="1102" y="81"/>
                  </a:lnTo>
                  <a:cubicBezTo>
                    <a:pt x="1035" y="214"/>
                    <a:pt x="968" y="314"/>
                    <a:pt x="901" y="414"/>
                  </a:cubicBezTo>
                  <a:cubicBezTo>
                    <a:pt x="801" y="514"/>
                    <a:pt x="701" y="581"/>
                    <a:pt x="568" y="614"/>
                  </a:cubicBezTo>
                  <a:cubicBezTo>
                    <a:pt x="513" y="628"/>
                    <a:pt x="452" y="636"/>
                    <a:pt x="390" y="636"/>
                  </a:cubicBezTo>
                  <a:cubicBezTo>
                    <a:pt x="302" y="636"/>
                    <a:pt x="212" y="620"/>
                    <a:pt x="134" y="581"/>
                  </a:cubicBezTo>
                  <a:lnTo>
                    <a:pt x="134" y="514"/>
                  </a:lnTo>
                  <a:cubicBezTo>
                    <a:pt x="134" y="481"/>
                    <a:pt x="168" y="448"/>
                    <a:pt x="168" y="414"/>
                  </a:cubicBezTo>
                  <a:cubicBezTo>
                    <a:pt x="234" y="348"/>
                    <a:pt x="268" y="314"/>
                    <a:pt x="334" y="247"/>
                  </a:cubicBezTo>
                  <a:cubicBezTo>
                    <a:pt x="434" y="181"/>
                    <a:pt x="568" y="114"/>
                    <a:pt x="668" y="81"/>
                  </a:cubicBezTo>
                  <a:lnTo>
                    <a:pt x="1068" y="81"/>
                  </a:lnTo>
                  <a:cubicBezTo>
                    <a:pt x="971" y="32"/>
                    <a:pt x="873" y="1"/>
                    <a:pt x="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3197;p44">
              <a:extLst>
                <a:ext uri="{FF2B5EF4-FFF2-40B4-BE49-F238E27FC236}">
                  <a16:creationId xmlns:a16="http://schemas.microsoft.com/office/drawing/2014/main" id="{B97C54AC-BF0D-866A-DF21-3AAEBE9C4D7E}"/>
                </a:ext>
              </a:extLst>
            </p:cNvPr>
            <p:cNvSpPr/>
            <p:nvPr/>
          </p:nvSpPr>
          <p:spPr>
            <a:xfrm>
              <a:off x="5973601" y="2847280"/>
              <a:ext cx="6442" cy="17115"/>
            </a:xfrm>
            <a:custGeom>
              <a:avLst/>
              <a:gdLst/>
              <a:ahLst/>
              <a:cxnLst/>
              <a:rect l="l" t="t" r="r" b="b"/>
              <a:pathLst>
                <a:path w="402" h="1068" extrusionOk="0">
                  <a:moveTo>
                    <a:pt x="1" y="0"/>
                  </a:moveTo>
                  <a:lnTo>
                    <a:pt x="1" y="134"/>
                  </a:lnTo>
                  <a:cubicBezTo>
                    <a:pt x="1" y="145"/>
                    <a:pt x="1" y="156"/>
                    <a:pt x="1" y="167"/>
                  </a:cubicBezTo>
                  <a:lnTo>
                    <a:pt x="1" y="167"/>
                  </a:lnTo>
                  <a:lnTo>
                    <a:pt x="1" y="167"/>
                  </a:lnTo>
                  <a:lnTo>
                    <a:pt x="1" y="167"/>
                  </a:lnTo>
                  <a:lnTo>
                    <a:pt x="1" y="167"/>
                  </a:lnTo>
                  <a:cubicBezTo>
                    <a:pt x="3" y="487"/>
                    <a:pt x="39" y="778"/>
                    <a:pt x="168" y="1068"/>
                  </a:cubicBezTo>
                  <a:cubicBezTo>
                    <a:pt x="199" y="1068"/>
                    <a:pt x="116" y="727"/>
                    <a:pt x="77" y="256"/>
                  </a:cubicBezTo>
                  <a:lnTo>
                    <a:pt x="77" y="256"/>
                  </a:lnTo>
                  <a:cubicBezTo>
                    <a:pt x="189" y="411"/>
                    <a:pt x="271" y="593"/>
                    <a:pt x="301" y="801"/>
                  </a:cubicBezTo>
                  <a:cubicBezTo>
                    <a:pt x="335" y="868"/>
                    <a:pt x="335" y="968"/>
                    <a:pt x="368" y="1068"/>
                  </a:cubicBezTo>
                  <a:cubicBezTo>
                    <a:pt x="401" y="968"/>
                    <a:pt x="401" y="868"/>
                    <a:pt x="368" y="768"/>
                  </a:cubicBezTo>
                  <a:cubicBezTo>
                    <a:pt x="335" y="534"/>
                    <a:pt x="234" y="334"/>
                    <a:pt x="101" y="134"/>
                  </a:cubicBezTo>
                  <a:lnTo>
                    <a:pt x="101" y="10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3198;p44">
              <a:extLst>
                <a:ext uri="{FF2B5EF4-FFF2-40B4-BE49-F238E27FC236}">
                  <a16:creationId xmlns:a16="http://schemas.microsoft.com/office/drawing/2014/main" id="{B1A1FE7A-0D93-BC1A-C4D0-C37C4D31F379}"/>
                </a:ext>
              </a:extLst>
            </p:cNvPr>
            <p:cNvSpPr/>
            <p:nvPr/>
          </p:nvSpPr>
          <p:spPr>
            <a:xfrm>
              <a:off x="5967191" y="2851334"/>
              <a:ext cx="5368" cy="12532"/>
            </a:xfrm>
            <a:custGeom>
              <a:avLst/>
              <a:gdLst/>
              <a:ahLst/>
              <a:cxnLst/>
              <a:rect l="l" t="t" r="r" b="b"/>
              <a:pathLst>
                <a:path w="335" h="782" extrusionOk="0">
                  <a:moveTo>
                    <a:pt x="263" y="0"/>
                  </a:moveTo>
                  <a:cubicBezTo>
                    <a:pt x="254" y="0"/>
                    <a:pt x="244" y="4"/>
                    <a:pt x="234" y="14"/>
                  </a:cubicBezTo>
                  <a:cubicBezTo>
                    <a:pt x="201" y="14"/>
                    <a:pt x="167" y="48"/>
                    <a:pt x="167" y="81"/>
                  </a:cubicBezTo>
                  <a:lnTo>
                    <a:pt x="134" y="148"/>
                  </a:lnTo>
                  <a:cubicBezTo>
                    <a:pt x="101" y="214"/>
                    <a:pt x="101" y="248"/>
                    <a:pt x="67" y="281"/>
                  </a:cubicBezTo>
                  <a:cubicBezTo>
                    <a:pt x="67" y="381"/>
                    <a:pt x="34" y="448"/>
                    <a:pt x="34" y="548"/>
                  </a:cubicBezTo>
                  <a:cubicBezTo>
                    <a:pt x="1" y="681"/>
                    <a:pt x="34" y="781"/>
                    <a:pt x="34" y="781"/>
                  </a:cubicBezTo>
                  <a:cubicBezTo>
                    <a:pt x="34" y="681"/>
                    <a:pt x="67" y="615"/>
                    <a:pt x="67" y="548"/>
                  </a:cubicBezTo>
                  <a:cubicBezTo>
                    <a:pt x="67" y="481"/>
                    <a:pt x="101" y="414"/>
                    <a:pt x="134" y="314"/>
                  </a:cubicBezTo>
                  <a:cubicBezTo>
                    <a:pt x="134" y="281"/>
                    <a:pt x="167" y="248"/>
                    <a:pt x="167" y="214"/>
                  </a:cubicBezTo>
                  <a:cubicBezTo>
                    <a:pt x="201" y="148"/>
                    <a:pt x="234" y="81"/>
                    <a:pt x="234" y="81"/>
                  </a:cubicBezTo>
                  <a:lnTo>
                    <a:pt x="234" y="181"/>
                  </a:lnTo>
                  <a:lnTo>
                    <a:pt x="234" y="314"/>
                  </a:lnTo>
                  <a:lnTo>
                    <a:pt x="234" y="548"/>
                  </a:lnTo>
                  <a:cubicBezTo>
                    <a:pt x="201" y="615"/>
                    <a:pt x="201" y="715"/>
                    <a:pt x="234" y="781"/>
                  </a:cubicBezTo>
                  <a:cubicBezTo>
                    <a:pt x="234" y="781"/>
                    <a:pt x="268" y="681"/>
                    <a:pt x="301" y="548"/>
                  </a:cubicBezTo>
                  <a:cubicBezTo>
                    <a:pt x="301" y="481"/>
                    <a:pt x="334" y="381"/>
                    <a:pt x="334" y="314"/>
                  </a:cubicBezTo>
                  <a:cubicBezTo>
                    <a:pt x="334" y="281"/>
                    <a:pt x="334" y="214"/>
                    <a:pt x="334" y="181"/>
                  </a:cubicBezTo>
                  <a:lnTo>
                    <a:pt x="334" y="81"/>
                  </a:lnTo>
                  <a:cubicBezTo>
                    <a:pt x="334" y="81"/>
                    <a:pt x="334" y="48"/>
                    <a:pt x="334" y="48"/>
                  </a:cubicBezTo>
                  <a:cubicBezTo>
                    <a:pt x="311" y="24"/>
                    <a:pt x="287" y="0"/>
                    <a:pt x="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3199;p44">
              <a:extLst>
                <a:ext uri="{FF2B5EF4-FFF2-40B4-BE49-F238E27FC236}">
                  <a16:creationId xmlns:a16="http://schemas.microsoft.com/office/drawing/2014/main" id="{6F3C5347-2C07-3580-53B7-31B2DBAFAF33}"/>
                </a:ext>
              </a:extLst>
            </p:cNvPr>
            <p:cNvSpPr/>
            <p:nvPr/>
          </p:nvSpPr>
          <p:spPr>
            <a:xfrm>
              <a:off x="5969867" y="2832841"/>
              <a:ext cx="8573" cy="4295"/>
            </a:xfrm>
            <a:custGeom>
              <a:avLst/>
              <a:gdLst/>
              <a:ahLst/>
              <a:cxnLst/>
              <a:rect l="l" t="t" r="r" b="b"/>
              <a:pathLst>
                <a:path w="535" h="268" extrusionOk="0">
                  <a:moveTo>
                    <a:pt x="167" y="1"/>
                  </a:moveTo>
                  <a:cubicBezTo>
                    <a:pt x="101" y="1"/>
                    <a:pt x="34" y="34"/>
                    <a:pt x="0" y="101"/>
                  </a:cubicBezTo>
                  <a:cubicBezTo>
                    <a:pt x="0" y="134"/>
                    <a:pt x="0" y="167"/>
                    <a:pt x="0" y="201"/>
                  </a:cubicBezTo>
                  <a:lnTo>
                    <a:pt x="101" y="201"/>
                  </a:lnTo>
                  <a:cubicBezTo>
                    <a:pt x="101" y="201"/>
                    <a:pt x="67" y="167"/>
                    <a:pt x="67" y="167"/>
                  </a:cubicBezTo>
                  <a:cubicBezTo>
                    <a:pt x="67" y="167"/>
                    <a:pt x="67" y="134"/>
                    <a:pt x="67" y="134"/>
                  </a:cubicBezTo>
                  <a:cubicBezTo>
                    <a:pt x="84" y="101"/>
                    <a:pt x="117" y="84"/>
                    <a:pt x="163" y="84"/>
                  </a:cubicBezTo>
                  <a:cubicBezTo>
                    <a:pt x="209" y="84"/>
                    <a:pt x="267" y="101"/>
                    <a:pt x="334" y="134"/>
                  </a:cubicBezTo>
                  <a:cubicBezTo>
                    <a:pt x="353" y="134"/>
                    <a:pt x="373" y="145"/>
                    <a:pt x="392" y="161"/>
                  </a:cubicBezTo>
                  <a:lnTo>
                    <a:pt x="392" y="161"/>
                  </a:lnTo>
                  <a:cubicBezTo>
                    <a:pt x="274" y="228"/>
                    <a:pt x="164" y="204"/>
                    <a:pt x="134" y="234"/>
                  </a:cubicBezTo>
                  <a:cubicBezTo>
                    <a:pt x="134" y="234"/>
                    <a:pt x="167" y="268"/>
                    <a:pt x="234" y="268"/>
                  </a:cubicBezTo>
                  <a:cubicBezTo>
                    <a:pt x="334" y="268"/>
                    <a:pt x="434" y="234"/>
                    <a:pt x="501" y="201"/>
                  </a:cubicBezTo>
                  <a:lnTo>
                    <a:pt x="534" y="167"/>
                  </a:lnTo>
                  <a:lnTo>
                    <a:pt x="501" y="134"/>
                  </a:lnTo>
                  <a:cubicBezTo>
                    <a:pt x="467" y="67"/>
                    <a:pt x="434" y="34"/>
                    <a:pt x="367" y="34"/>
                  </a:cubicBezTo>
                  <a:cubicBezTo>
                    <a:pt x="301" y="1"/>
                    <a:pt x="234"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3200;p44">
              <a:extLst>
                <a:ext uri="{FF2B5EF4-FFF2-40B4-BE49-F238E27FC236}">
                  <a16:creationId xmlns:a16="http://schemas.microsoft.com/office/drawing/2014/main" id="{7D1975ED-8E05-9A99-0748-BF1880EE673B}"/>
                </a:ext>
              </a:extLst>
            </p:cNvPr>
            <p:cNvSpPr/>
            <p:nvPr/>
          </p:nvSpPr>
          <p:spPr>
            <a:xfrm>
              <a:off x="5959707" y="2826752"/>
              <a:ext cx="26217" cy="7708"/>
            </a:xfrm>
            <a:custGeom>
              <a:avLst/>
              <a:gdLst/>
              <a:ahLst/>
              <a:cxnLst/>
              <a:rect l="l" t="t" r="r" b="b"/>
              <a:pathLst>
                <a:path w="1636" h="481" extrusionOk="0">
                  <a:moveTo>
                    <a:pt x="427" y="1"/>
                  </a:moveTo>
                  <a:cubicBezTo>
                    <a:pt x="329" y="1"/>
                    <a:pt x="232" y="32"/>
                    <a:pt x="134" y="80"/>
                  </a:cubicBezTo>
                  <a:cubicBezTo>
                    <a:pt x="67" y="147"/>
                    <a:pt x="1" y="247"/>
                    <a:pt x="1" y="314"/>
                  </a:cubicBezTo>
                  <a:lnTo>
                    <a:pt x="1" y="414"/>
                  </a:lnTo>
                  <a:cubicBezTo>
                    <a:pt x="34" y="314"/>
                    <a:pt x="101" y="214"/>
                    <a:pt x="167" y="114"/>
                  </a:cubicBezTo>
                  <a:cubicBezTo>
                    <a:pt x="226" y="75"/>
                    <a:pt x="296" y="59"/>
                    <a:pt x="364" y="59"/>
                  </a:cubicBezTo>
                  <a:cubicBezTo>
                    <a:pt x="412" y="59"/>
                    <a:pt x="460" y="67"/>
                    <a:pt x="501" y="80"/>
                  </a:cubicBezTo>
                  <a:cubicBezTo>
                    <a:pt x="629" y="112"/>
                    <a:pt x="757" y="206"/>
                    <a:pt x="797" y="332"/>
                  </a:cubicBezTo>
                  <a:lnTo>
                    <a:pt x="797" y="332"/>
                  </a:lnTo>
                  <a:cubicBezTo>
                    <a:pt x="795" y="358"/>
                    <a:pt x="797" y="386"/>
                    <a:pt x="801" y="414"/>
                  </a:cubicBezTo>
                  <a:lnTo>
                    <a:pt x="901" y="381"/>
                  </a:lnTo>
                  <a:lnTo>
                    <a:pt x="901" y="347"/>
                  </a:lnTo>
                  <a:cubicBezTo>
                    <a:pt x="899" y="342"/>
                    <a:pt x="897" y="337"/>
                    <a:pt x="895" y="332"/>
                  </a:cubicBezTo>
                  <a:lnTo>
                    <a:pt x="895" y="332"/>
                  </a:lnTo>
                  <a:cubicBezTo>
                    <a:pt x="894" y="223"/>
                    <a:pt x="985" y="143"/>
                    <a:pt x="1101" y="114"/>
                  </a:cubicBezTo>
                  <a:cubicBezTo>
                    <a:pt x="1202" y="114"/>
                    <a:pt x="1335" y="147"/>
                    <a:pt x="1402" y="214"/>
                  </a:cubicBezTo>
                  <a:cubicBezTo>
                    <a:pt x="1568" y="347"/>
                    <a:pt x="1602" y="481"/>
                    <a:pt x="1602" y="481"/>
                  </a:cubicBezTo>
                  <a:cubicBezTo>
                    <a:pt x="1635" y="481"/>
                    <a:pt x="1602" y="447"/>
                    <a:pt x="1602" y="381"/>
                  </a:cubicBezTo>
                  <a:cubicBezTo>
                    <a:pt x="1568" y="314"/>
                    <a:pt x="1502" y="247"/>
                    <a:pt x="1468" y="181"/>
                  </a:cubicBezTo>
                  <a:cubicBezTo>
                    <a:pt x="1368" y="80"/>
                    <a:pt x="1235" y="14"/>
                    <a:pt x="1101" y="14"/>
                  </a:cubicBezTo>
                  <a:cubicBezTo>
                    <a:pt x="975" y="35"/>
                    <a:pt x="875" y="109"/>
                    <a:pt x="827" y="212"/>
                  </a:cubicBezTo>
                  <a:lnTo>
                    <a:pt x="827" y="212"/>
                  </a:lnTo>
                  <a:cubicBezTo>
                    <a:pt x="754" y="111"/>
                    <a:pt x="653" y="37"/>
                    <a:pt x="534" y="14"/>
                  </a:cubicBezTo>
                  <a:cubicBezTo>
                    <a:pt x="499" y="5"/>
                    <a:pt x="463" y="1"/>
                    <a:pt x="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3201;p44">
              <a:extLst>
                <a:ext uri="{FF2B5EF4-FFF2-40B4-BE49-F238E27FC236}">
                  <a16:creationId xmlns:a16="http://schemas.microsoft.com/office/drawing/2014/main" id="{0376074A-FFB3-0F23-6B38-89A3F76AA407}"/>
                </a:ext>
              </a:extLst>
            </p:cNvPr>
            <p:cNvSpPr/>
            <p:nvPr/>
          </p:nvSpPr>
          <p:spPr>
            <a:xfrm>
              <a:off x="5959707" y="2851014"/>
              <a:ext cx="4824" cy="10176"/>
            </a:xfrm>
            <a:custGeom>
              <a:avLst/>
              <a:gdLst/>
              <a:ahLst/>
              <a:cxnLst/>
              <a:rect l="l" t="t" r="r" b="b"/>
              <a:pathLst>
                <a:path w="301" h="635" extrusionOk="0">
                  <a:moveTo>
                    <a:pt x="301" y="1"/>
                  </a:moveTo>
                  <a:lnTo>
                    <a:pt x="234" y="68"/>
                  </a:lnTo>
                  <a:cubicBezTo>
                    <a:pt x="223" y="78"/>
                    <a:pt x="212" y="90"/>
                    <a:pt x="202" y="101"/>
                  </a:cubicBezTo>
                  <a:lnTo>
                    <a:pt x="202" y="101"/>
                  </a:lnTo>
                  <a:lnTo>
                    <a:pt x="201" y="101"/>
                  </a:lnTo>
                  <a:lnTo>
                    <a:pt x="201" y="101"/>
                  </a:lnTo>
                  <a:cubicBezTo>
                    <a:pt x="201" y="101"/>
                    <a:pt x="201" y="102"/>
                    <a:pt x="201" y="102"/>
                  </a:cubicBezTo>
                  <a:lnTo>
                    <a:pt x="201" y="102"/>
                  </a:lnTo>
                  <a:cubicBezTo>
                    <a:pt x="113" y="197"/>
                    <a:pt x="30" y="316"/>
                    <a:pt x="1" y="434"/>
                  </a:cubicBezTo>
                  <a:cubicBezTo>
                    <a:pt x="1" y="535"/>
                    <a:pt x="1" y="601"/>
                    <a:pt x="1" y="601"/>
                  </a:cubicBezTo>
                  <a:cubicBezTo>
                    <a:pt x="50" y="479"/>
                    <a:pt x="117" y="356"/>
                    <a:pt x="202" y="247"/>
                  </a:cubicBezTo>
                  <a:lnTo>
                    <a:pt x="202" y="247"/>
                  </a:lnTo>
                  <a:cubicBezTo>
                    <a:pt x="205" y="385"/>
                    <a:pt x="218" y="510"/>
                    <a:pt x="268" y="635"/>
                  </a:cubicBezTo>
                  <a:cubicBezTo>
                    <a:pt x="299" y="477"/>
                    <a:pt x="301" y="320"/>
                    <a:pt x="301" y="134"/>
                  </a:cubicBezTo>
                  <a:lnTo>
                    <a:pt x="301" y="134"/>
                  </a:lnTo>
                  <a:cubicBezTo>
                    <a:pt x="301" y="134"/>
                    <a:pt x="301" y="134"/>
                    <a:pt x="301" y="134"/>
                  </a:cubicBezTo>
                  <a:lnTo>
                    <a:pt x="301" y="134"/>
                  </a:lnTo>
                  <a:lnTo>
                    <a:pt x="301" y="134"/>
                  </a:lnTo>
                  <a:cubicBezTo>
                    <a:pt x="301" y="123"/>
                    <a:pt x="301" y="112"/>
                    <a:pt x="301" y="101"/>
                  </a:cubicBezTo>
                  <a:lnTo>
                    <a:pt x="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3202;p44">
              <a:extLst>
                <a:ext uri="{FF2B5EF4-FFF2-40B4-BE49-F238E27FC236}">
                  <a16:creationId xmlns:a16="http://schemas.microsoft.com/office/drawing/2014/main" id="{944A33BC-FBDC-12FA-D441-BF9692E93BD9}"/>
                </a:ext>
              </a:extLst>
            </p:cNvPr>
            <p:cNvSpPr/>
            <p:nvPr/>
          </p:nvSpPr>
          <p:spPr>
            <a:xfrm>
              <a:off x="5945813" y="2860645"/>
              <a:ext cx="3221" cy="6426"/>
            </a:xfrm>
            <a:custGeom>
              <a:avLst/>
              <a:gdLst/>
              <a:ahLst/>
              <a:cxnLst/>
              <a:rect l="l" t="t" r="r" b="b"/>
              <a:pathLst>
                <a:path w="201" h="401" extrusionOk="0">
                  <a:moveTo>
                    <a:pt x="167" y="0"/>
                  </a:moveTo>
                  <a:cubicBezTo>
                    <a:pt x="134" y="0"/>
                    <a:pt x="134" y="100"/>
                    <a:pt x="67" y="200"/>
                  </a:cubicBezTo>
                  <a:cubicBezTo>
                    <a:pt x="34" y="300"/>
                    <a:pt x="0" y="401"/>
                    <a:pt x="34" y="401"/>
                  </a:cubicBezTo>
                  <a:cubicBezTo>
                    <a:pt x="67" y="401"/>
                    <a:pt x="134" y="334"/>
                    <a:pt x="167" y="234"/>
                  </a:cubicBezTo>
                  <a:cubicBezTo>
                    <a:pt x="201" y="100"/>
                    <a:pt x="201"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3203;p44">
              <a:extLst>
                <a:ext uri="{FF2B5EF4-FFF2-40B4-BE49-F238E27FC236}">
                  <a16:creationId xmlns:a16="http://schemas.microsoft.com/office/drawing/2014/main" id="{AF2B31DF-F1D1-C115-2BBA-E2952554D628}"/>
                </a:ext>
              </a:extLst>
            </p:cNvPr>
            <p:cNvSpPr/>
            <p:nvPr/>
          </p:nvSpPr>
          <p:spPr>
            <a:xfrm>
              <a:off x="5989113" y="2864379"/>
              <a:ext cx="1619" cy="6971"/>
            </a:xfrm>
            <a:custGeom>
              <a:avLst/>
              <a:gdLst/>
              <a:ahLst/>
              <a:cxnLst/>
              <a:rect l="l" t="t" r="r" b="b"/>
              <a:pathLst>
                <a:path w="101" h="435" extrusionOk="0">
                  <a:moveTo>
                    <a:pt x="67" y="1"/>
                  </a:moveTo>
                  <a:cubicBezTo>
                    <a:pt x="34" y="1"/>
                    <a:pt x="0" y="101"/>
                    <a:pt x="0" y="234"/>
                  </a:cubicBezTo>
                  <a:cubicBezTo>
                    <a:pt x="0" y="334"/>
                    <a:pt x="34" y="434"/>
                    <a:pt x="67" y="434"/>
                  </a:cubicBezTo>
                  <a:cubicBezTo>
                    <a:pt x="100" y="434"/>
                    <a:pt x="100" y="334"/>
                    <a:pt x="100" y="234"/>
                  </a:cubicBezTo>
                  <a:cubicBezTo>
                    <a:pt x="100" y="101"/>
                    <a:pt x="100"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3204;p44">
              <a:extLst>
                <a:ext uri="{FF2B5EF4-FFF2-40B4-BE49-F238E27FC236}">
                  <a16:creationId xmlns:a16="http://schemas.microsoft.com/office/drawing/2014/main" id="{DA0A9978-F786-AF12-0DD6-BA80C74236C6}"/>
                </a:ext>
              </a:extLst>
            </p:cNvPr>
            <p:cNvSpPr/>
            <p:nvPr/>
          </p:nvSpPr>
          <p:spPr>
            <a:xfrm>
              <a:off x="5990186" y="2833915"/>
              <a:ext cx="7452" cy="6971"/>
            </a:xfrm>
            <a:custGeom>
              <a:avLst/>
              <a:gdLst/>
              <a:ahLst/>
              <a:cxnLst/>
              <a:rect l="l" t="t" r="r" b="b"/>
              <a:pathLst>
                <a:path w="465" h="435" extrusionOk="0">
                  <a:moveTo>
                    <a:pt x="400" y="0"/>
                  </a:moveTo>
                  <a:cubicBezTo>
                    <a:pt x="367" y="0"/>
                    <a:pt x="300" y="167"/>
                    <a:pt x="133" y="301"/>
                  </a:cubicBezTo>
                  <a:lnTo>
                    <a:pt x="100" y="334"/>
                  </a:lnTo>
                  <a:lnTo>
                    <a:pt x="0" y="434"/>
                  </a:lnTo>
                  <a:lnTo>
                    <a:pt x="133" y="434"/>
                  </a:lnTo>
                  <a:cubicBezTo>
                    <a:pt x="144" y="432"/>
                    <a:pt x="155" y="431"/>
                    <a:pt x="165" y="429"/>
                  </a:cubicBezTo>
                  <a:lnTo>
                    <a:pt x="165" y="429"/>
                  </a:lnTo>
                  <a:lnTo>
                    <a:pt x="167" y="434"/>
                  </a:lnTo>
                  <a:lnTo>
                    <a:pt x="186" y="424"/>
                  </a:lnTo>
                  <a:lnTo>
                    <a:pt x="186" y="424"/>
                  </a:lnTo>
                  <a:cubicBezTo>
                    <a:pt x="382" y="381"/>
                    <a:pt x="464" y="267"/>
                    <a:pt x="434" y="267"/>
                  </a:cubicBezTo>
                  <a:cubicBezTo>
                    <a:pt x="434" y="262"/>
                    <a:pt x="431" y="260"/>
                    <a:pt x="426" y="260"/>
                  </a:cubicBezTo>
                  <a:cubicBezTo>
                    <a:pt x="408" y="260"/>
                    <a:pt x="364" y="284"/>
                    <a:pt x="302" y="304"/>
                  </a:cubicBezTo>
                  <a:lnTo>
                    <a:pt x="302" y="304"/>
                  </a:lnTo>
                  <a:cubicBezTo>
                    <a:pt x="400" y="141"/>
                    <a:pt x="400"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3205;p44">
              <a:extLst>
                <a:ext uri="{FF2B5EF4-FFF2-40B4-BE49-F238E27FC236}">
                  <a16:creationId xmlns:a16="http://schemas.microsoft.com/office/drawing/2014/main" id="{7B68F398-3754-1A80-23F4-EADDAB4E4B9A}"/>
                </a:ext>
              </a:extLst>
            </p:cNvPr>
            <p:cNvSpPr/>
            <p:nvPr/>
          </p:nvSpPr>
          <p:spPr>
            <a:xfrm>
              <a:off x="5950621" y="2828563"/>
              <a:ext cx="5897" cy="11250"/>
            </a:xfrm>
            <a:custGeom>
              <a:avLst/>
              <a:gdLst/>
              <a:ahLst/>
              <a:cxnLst/>
              <a:rect l="l" t="t" r="r" b="b"/>
              <a:pathLst>
                <a:path w="368" h="702" extrusionOk="0">
                  <a:moveTo>
                    <a:pt x="201" y="1"/>
                  </a:moveTo>
                  <a:cubicBezTo>
                    <a:pt x="173" y="1"/>
                    <a:pt x="145" y="139"/>
                    <a:pt x="175" y="321"/>
                  </a:cubicBezTo>
                  <a:lnTo>
                    <a:pt x="175" y="321"/>
                  </a:lnTo>
                  <a:cubicBezTo>
                    <a:pt x="111" y="248"/>
                    <a:pt x="57" y="201"/>
                    <a:pt x="34" y="201"/>
                  </a:cubicBezTo>
                  <a:cubicBezTo>
                    <a:pt x="1" y="201"/>
                    <a:pt x="101" y="334"/>
                    <a:pt x="201" y="468"/>
                  </a:cubicBezTo>
                  <a:lnTo>
                    <a:pt x="368" y="701"/>
                  </a:lnTo>
                  <a:lnTo>
                    <a:pt x="301" y="434"/>
                  </a:lnTo>
                  <a:lnTo>
                    <a:pt x="301" y="401"/>
                  </a:lnTo>
                  <a:cubicBezTo>
                    <a:pt x="267" y="268"/>
                    <a:pt x="234" y="134"/>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3206;p44">
              <a:extLst>
                <a:ext uri="{FF2B5EF4-FFF2-40B4-BE49-F238E27FC236}">
                  <a16:creationId xmlns:a16="http://schemas.microsoft.com/office/drawing/2014/main" id="{409FC8F0-A9F9-30DD-25D5-F0C9D47ECFD1}"/>
                </a:ext>
              </a:extLst>
            </p:cNvPr>
            <p:cNvSpPr/>
            <p:nvPr/>
          </p:nvSpPr>
          <p:spPr>
            <a:xfrm>
              <a:off x="5973072" y="2868129"/>
              <a:ext cx="22467" cy="53459"/>
            </a:xfrm>
            <a:custGeom>
              <a:avLst/>
              <a:gdLst/>
              <a:ahLst/>
              <a:cxnLst/>
              <a:rect l="l" t="t" r="r" b="b"/>
              <a:pathLst>
                <a:path w="1402" h="3336" extrusionOk="0">
                  <a:moveTo>
                    <a:pt x="1353" y="2669"/>
                  </a:moveTo>
                  <a:lnTo>
                    <a:pt x="1368" y="2802"/>
                  </a:lnTo>
                  <a:cubicBezTo>
                    <a:pt x="1369" y="2803"/>
                    <a:pt x="1369" y="2803"/>
                    <a:pt x="1369" y="2803"/>
                  </a:cubicBezTo>
                  <a:lnTo>
                    <a:pt x="1369" y="2803"/>
                  </a:lnTo>
                  <a:cubicBezTo>
                    <a:pt x="1368" y="2791"/>
                    <a:pt x="1368" y="2780"/>
                    <a:pt x="1368" y="2769"/>
                  </a:cubicBezTo>
                  <a:cubicBezTo>
                    <a:pt x="1368" y="2741"/>
                    <a:pt x="1363" y="2708"/>
                    <a:pt x="1353" y="2669"/>
                  </a:cubicBezTo>
                  <a:close/>
                  <a:moveTo>
                    <a:pt x="1369" y="2803"/>
                  </a:moveTo>
                  <a:cubicBezTo>
                    <a:pt x="1372" y="2828"/>
                    <a:pt x="1379" y="2858"/>
                    <a:pt x="1402" y="2902"/>
                  </a:cubicBezTo>
                  <a:cubicBezTo>
                    <a:pt x="1402" y="2869"/>
                    <a:pt x="1402" y="2836"/>
                    <a:pt x="1369" y="2803"/>
                  </a:cubicBezTo>
                  <a:close/>
                  <a:moveTo>
                    <a:pt x="267" y="0"/>
                  </a:moveTo>
                  <a:lnTo>
                    <a:pt x="201" y="334"/>
                  </a:lnTo>
                  <a:cubicBezTo>
                    <a:pt x="201" y="467"/>
                    <a:pt x="167" y="634"/>
                    <a:pt x="167" y="801"/>
                  </a:cubicBezTo>
                  <a:cubicBezTo>
                    <a:pt x="101" y="1401"/>
                    <a:pt x="34" y="1935"/>
                    <a:pt x="1" y="2469"/>
                  </a:cubicBezTo>
                  <a:lnTo>
                    <a:pt x="1" y="2535"/>
                  </a:lnTo>
                  <a:lnTo>
                    <a:pt x="67" y="2502"/>
                  </a:lnTo>
                  <a:lnTo>
                    <a:pt x="638" y="2248"/>
                  </a:lnTo>
                  <a:lnTo>
                    <a:pt x="638" y="2248"/>
                  </a:lnTo>
                  <a:cubicBezTo>
                    <a:pt x="670" y="2662"/>
                    <a:pt x="701" y="3012"/>
                    <a:pt x="701" y="3269"/>
                  </a:cubicBezTo>
                  <a:lnTo>
                    <a:pt x="701" y="3336"/>
                  </a:lnTo>
                  <a:lnTo>
                    <a:pt x="734" y="3303"/>
                  </a:lnTo>
                  <a:lnTo>
                    <a:pt x="1235" y="3036"/>
                  </a:lnTo>
                  <a:cubicBezTo>
                    <a:pt x="1302" y="3002"/>
                    <a:pt x="1335" y="2969"/>
                    <a:pt x="1402" y="2936"/>
                  </a:cubicBezTo>
                  <a:cubicBezTo>
                    <a:pt x="1335" y="2936"/>
                    <a:pt x="1268" y="2969"/>
                    <a:pt x="1201" y="3002"/>
                  </a:cubicBezTo>
                  <a:lnTo>
                    <a:pt x="766" y="3251"/>
                  </a:lnTo>
                  <a:lnTo>
                    <a:pt x="766" y="3251"/>
                  </a:lnTo>
                  <a:cubicBezTo>
                    <a:pt x="734" y="2954"/>
                    <a:pt x="734" y="2594"/>
                    <a:pt x="701" y="2202"/>
                  </a:cubicBezTo>
                  <a:lnTo>
                    <a:pt x="701" y="2135"/>
                  </a:lnTo>
                  <a:lnTo>
                    <a:pt x="634" y="2135"/>
                  </a:lnTo>
                  <a:lnTo>
                    <a:pt x="105" y="2370"/>
                  </a:lnTo>
                  <a:lnTo>
                    <a:pt x="105" y="2370"/>
                  </a:lnTo>
                  <a:cubicBezTo>
                    <a:pt x="140" y="1886"/>
                    <a:pt x="204" y="1342"/>
                    <a:pt x="267" y="767"/>
                  </a:cubicBezTo>
                  <a:cubicBezTo>
                    <a:pt x="277" y="731"/>
                    <a:pt x="286" y="692"/>
                    <a:pt x="294" y="652"/>
                  </a:cubicBezTo>
                  <a:lnTo>
                    <a:pt x="294" y="652"/>
                  </a:lnTo>
                  <a:cubicBezTo>
                    <a:pt x="364" y="1044"/>
                    <a:pt x="422" y="1427"/>
                    <a:pt x="501" y="1768"/>
                  </a:cubicBezTo>
                  <a:lnTo>
                    <a:pt x="501" y="1835"/>
                  </a:lnTo>
                  <a:lnTo>
                    <a:pt x="534" y="1802"/>
                  </a:lnTo>
                  <a:lnTo>
                    <a:pt x="550" y="1793"/>
                  </a:lnTo>
                  <a:lnTo>
                    <a:pt x="550" y="1793"/>
                  </a:lnTo>
                  <a:lnTo>
                    <a:pt x="568" y="1802"/>
                  </a:lnTo>
                  <a:lnTo>
                    <a:pt x="564" y="1784"/>
                  </a:lnTo>
                  <a:lnTo>
                    <a:pt x="1142" y="1450"/>
                  </a:lnTo>
                  <a:lnTo>
                    <a:pt x="1142" y="1450"/>
                  </a:lnTo>
                  <a:cubicBezTo>
                    <a:pt x="1206" y="1862"/>
                    <a:pt x="1269" y="2212"/>
                    <a:pt x="1302" y="2469"/>
                  </a:cubicBezTo>
                  <a:cubicBezTo>
                    <a:pt x="1321" y="2547"/>
                    <a:pt x="1341" y="2613"/>
                    <a:pt x="1353" y="2669"/>
                  </a:cubicBezTo>
                  <a:lnTo>
                    <a:pt x="1353" y="2669"/>
                  </a:lnTo>
                  <a:lnTo>
                    <a:pt x="1335" y="2502"/>
                  </a:lnTo>
                  <a:lnTo>
                    <a:pt x="1201" y="1435"/>
                  </a:lnTo>
                  <a:lnTo>
                    <a:pt x="1201" y="1368"/>
                  </a:lnTo>
                  <a:lnTo>
                    <a:pt x="1135" y="1401"/>
                  </a:lnTo>
                  <a:lnTo>
                    <a:pt x="556" y="1736"/>
                  </a:lnTo>
                  <a:lnTo>
                    <a:pt x="556" y="1736"/>
                  </a:lnTo>
                  <a:lnTo>
                    <a:pt x="325" y="468"/>
                  </a:lnTo>
                  <a:lnTo>
                    <a:pt x="325" y="468"/>
                  </a:lnTo>
                  <a:cubicBezTo>
                    <a:pt x="331" y="421"/>
                    <a:pt x="334" y="376"/>
                    <a:pt x="334" y="334"/>
                  </a:cubicBezTo>
                  <a:lnTo>
                    <a:pt x="301" y="334"/>
                  </a:lnTo>
                  <a:lnTo>
                    <a:pt x="2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3207;p44">
              <a:extLst>
                <a:ext uri="{FF2B5EF4-FFF2-40B4-BE49-F238E27FC236}">
                  <a16:creationId xmlns:a16="http://schemas.microsoft.com/office/drawing/2014/main" id="{C6C4A937-FA82-1370-AAA8-686A90EA514B}"/>
                </a:ext>
              </a:extLst>
            </p:cNvPr>
            <p:cNvSpPr/>
            <p:nvPr/>
          </p:nvSpPr>
          <p:spPr>
            <a:xfrm>
              <a:off x="5949547" y="2864924"/>
              <a:ext cx="19807" cy="40639"/>
            </a:xfrm>
            <a:custGeom>
              <a:avLst/>
              <a:gdLst/>
              <a:ahLst/>
              <a:cxnLst/>
              <a:rect l="l" t="t" r="r" b="b"/>
              <a:pathLst>
                <a:path w="1236" h="2536" extrusionOk="0">
                  <a:moveTo>
                    <a:pt x="1135" y="0"/>
                  </a:moveTo>
                  <a:lnTo>
                    <a:pt x="935" y="300"/>
                  </a:lnTo>
                  <a:cubicBezTo>
                    <a:pt x="868" y="400"/>
                    <a:pt x="801" y="500"/>
                    <a:pt x="735" y="601"/>
                  </a:cubicBezTo>
                  <a:lnTo>
                    <a:pt x="34" y="1635"/>
                  </a:lnTo>
                  <a:lnTo>
                    <a:pt x="1" y="1668"/>
                  </a:lnTo>
                  <a:lnTo>
                    <a:pt x="68" y="1668"/>
                  </a:lnTo>
                  <a:lnTo>
                    <a:pt x="101" y="1735"/>
                  </a:lnTo>
                  <a:cubicBezTo>
                    <a:pt x="114" y="1716"/>
                    <a:pt x="128" y="1697"/>
                    <a:pt x="141" y="1678"/>
                  </a:cubicBezTo>
                  <a:lnTo>
                    <a:pt x="141" y="1678"/>
                  </a:lnTo>
                  <a:lnTo>
                    <a:pt x="509" y="1727"/>
                  </a:lnTo>
                  <a:lnTo>
                    <a:pt x="509" y="1727"/>
                  </a:lnTo>
                  <a:cubicBezTo>
                    <a:pt x="388" y="1999"/>
                    <a:pt x="294" y="2215"/>
                    <a:pt x="201" y="2402"/>
                  </a:cubicBezTo>
                  <a:lnTo>
                    <a:pt x="201" y="2469"/>
                  </a:lnTo>
                  <a:lnTo>
                    <a:pt x="234" y="2469"/>
                  </a:lnTo>
                  <a:lnTo>
                    <a:pt x="268" y="2502"/>
                  </a:lnTo>
                  <a:cubicBezTo>
                    <a:pt x="368" y="2302"/>
                    <a:pt x="468" y="2035"/>
                    <a:pt x="601" y="1768"/>
                  </a:cubicBezTo>
                  <a:lnTo>
                    <a:pt x="635" y="1701"/>
                  </a:lnTo>
                  <a:lnTo>
                    <a:pt x="568" y="1701"/>
                  </a:lnTo>
                  <a:lnTo>
                    <a:pt x="551" y="1700"/>
                  </a:lnTo>
                  <a:lnTo>
                    <a:pt x="551" y="1700"/>
                  </a:lnTo>
                  <a:lnTo>
                    <a:pt x="535" y="1668"/>
                  </a:lnTo>
                  <a:cubicBezTo>
                    <a:pt x="530" y="1678"/>
                    <a:pt x="526" y="1688"/>
                    <a:pt x="521" y="1698"/>
                  </a:cubicBezTo>
                  <a:lnTo>
                    <a:pt x="521" y="1698"/>
                  </a:lnTo>
                  <a:lnTo>
                    <a:pt x="144" y="1673"/>
                  </a:lnTo>
                  <a:lnTo>
                    <a:pt x="144" y="1673"/>
                  </a:lnTo>
                  <a:cubicBezTo>
                    <a:pt x="359" y="1366"/>
                    <a:pt x="575" y="1058"/>
                    <a:pt x="820" y="722"/>
                  </a:cubicBezTo>
                  <a:lnTo>
                    <a:pt x="820" y="722"/>
                  </a:lnTo>
                  <a:cubicBezTo>
                    <a:pt x="740" y="974"/>
                    <a:pt x="670" y="1204"/>
                    <a:pt x="601" y="1434"/>
                  </a:cubicBezTo>
                  <a:lnTo>
                    <a:pt x="601" y="1501"/>
                  </a:lnTo>
                  <a:lnTo>
                    <a:pt x="1142" y="1501"/>
                  </a:lnTo>
                  <a:cubicBezTo>
                    <a:pt x="1026" y="1804"/>
                    <a:pt x="964" y="2046"/>
                    <a:pt x="902" y="2202"/>
                  </a:cubicBezTo>
                  <a:cubicBezTo>
                    <a:pt x="868" y="2302"/>
                    <a:pt x="835" y="2402"/>
                    <a:pt x="835" y="2535"/>
                  </a:cubicBezTo>
                  <a:cubicBezTo>
                    <a:pt x="868" y="2402"/>
                    <a:pt x="902" y="2302"/>
                    <a:pt x="935" y="2168"/>
                  </a:cubicBezTo>
                  <a:cubicBezTo>
                    <a:pt x="995" y="2019"/>
                    <a:pt x="1082" y="1788"/>
                    <a:pt x="1195" y="1501"/>
                  </a:cubicBezTo>
                  <a:lnTo>
                    <a:pt x="1202" y="1501"/>
                  </a:lnTo>
                  <a:lnTo>
                    <a:pt x="1198" y="1494"/>
                  </a:lnTo>
                  <a:lnTo>
                    <a:pt x="1198" y="1494"/>
                  </a:lnTo>
                  <a:cubicBezTo>
                    <a:pt x="1210" y="1464"/>
                    <a:pt x="1222" y="1433"/>
                    <a:pt x="1235" y="1401"/>
                  </a:cubicBezTo>
                  <a:lnTo>
                    <a:pt x="1235" y="1334"/>
                  </a:lnTo>
                  <a:lnTo>
                    <a:pt x="688" y="1334"/>
                  </a:lnTo>
                  <a:cubicBezTo>
                    <a:pt x="770" y="1075"/>
                    <a:pt x="869" y="813"/>
                    <a:pt x="972" y="517"/>
                  </a:cubicBezTo>
                  <a:lnTo>
                    <a:pt x="972" y="517"/>
                  </a:lnTo>
                  <a:lnTo>
                    <a:pt x="1035" y="434"/>
                  </a:lnTo>
                  <a:lnTo>
                    <a:pt x="1007" y="415"/>
                  </a:lnTo>
                  <a:lnTo>
                    <a:pt x="1007" y="415"/>
                  </a:lnTo>
                  <a:cubicBezTo>
                    <a:pt x="1017" y="388"/>
                    <a:pt x="1026" y="361"/>
                    <a:pt x="1035" y="334"/>
                  </a:cubicBezTo>
                  <a:lnTo>
                    <a:pt x="11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3208;p44">
              <a:extLst>
                <a:ext uri="{FF2B5EF4-FFF2-40B4-BE49-F238E27FC236}">
                  <a16:creationId xmlns:a16="http://schemas.microsoft.com/office/drawing/2014/main" id="{52C485F0-B774-92DB-BBD6-5368EA512526}"/>
                </a:ext>
              </a:extLst>
            </p:cNvPr>
            <p:cNvSpPr/>
            <p:nvPr/>
          </p:nvSpPr>
          <p:spPr>
            <a:xfrm>
              <a:off x="5958104" y="2843530"/>
              <a:ext cx="1619" cy="5368"/>
            </a:xfrm>
            <a:custGeom>
              <a:avLst/>
              <a:gdLst/>
              <a:ahLst/>
              <a:cxnLst/>
              <a:rect l="l" t="t" r="r" b="b"/>
              <a:pathLst>
                <a:path w="101" h="335" extrusionOk="0">
                  <a:moveTo>
                    <a:pt x="67" y="1"/>
                  </a:moveTo>
                  <a:cubicBezTo>
                    <a:pt x="34" y="1"/>
                    <a:pt x="1" y="68"/>
                    <a:pt x="1" y="168"/>
                  </a:cubicBezTo>
                  <a:cubicBezTo>
                    <a:pt x="1" y="268"/>
                    <a:pt x="1" y="334"/>
                    <a:pt x="34" y="334"/>
                  </a:cubicBezTo>
                  <a:cubicBezTo>
                    <a:pt x="67" y="334"/>
                    <a:pt x="101" y="268"/>
                    <a:pt x="101" y="168"/>
                  </a:cubicBezTo>
                  <a:cubicBezTo>
                    <a:pt x="101" y="68"/>
                    <a:pt x="101"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3209;p44">
              <a:extLst>
                <a:ext uri="{FF2B5EF4-FFF2-40B4-BE49-F238E27FC236}">
                  <a16:creationId xmlns:a16="http://schemas.microsoft.com/office/drawing/2014/main" id="{A9C4B04B-DAF9-09A9-62BE-56CDF402872E}"/>
                </a:ext>
              </a:extLst>
            </p:cNvPr>
            <p:cNvSpPr/>
            <p:nvPr/>
          </p:nvSpPr>
          <p:spPr>
            <a:xfrm>
              <a:off x="5966117" y="2807714"/>
              <a:ext cx="42258" cy="68507"/>
            </a:xfrm>
            <a:custGeom>
              <a:avLst/>
              <a:gdLst/>
              <a:ahLst/>
              <a:cxnLst/>
              <a:rect l="l" t="t" r="r" b="b"/>
              <a:pathLst>
                <a:path w="2637" h="4275" extrusionOk="0">
                  <a:moveTo>
                    <a:pt x="1402" y="1"/>
                  </a:moveTo>
                  <a:cubicBezTo>
                    <a:pt x="1235" y="1"/>
                    <a:pt x="1068" y="34"/>
                    <a:pt x="902" y="68"/>
                  </a:cubicBezTo>
                  <a:cubicBezTo>
                    <a:pt x="701" y="168"/>
                    <a:pt x="468" y="234"/>
                    <a:pt x="234" y="234"/>
                  </a:cubicBezTo>
                  <a:cubicBezTo>
                    <a:pt x="168" y="234"/>
                    <a:pt x="68" y="234"/>
                    <a:pt x="1" y="201"/>
                  </a:cubicBezTo>
                  <a:lnTo>
                    <a:pt x="1" y="201"/>
                  </a:lnTo>
                  <a:cubicBezTo>
                    <a:pt x="1" y="234"/>
                    <a:pt x="34" y="234"/>
                    <a:pt x="68" y="234"/>
                  </a:cubicBezTo>
                  <a:cubicBezTo>
                    <a:pt x="101" y="268"/>
                    <a:pt x="168" y="301"/>
                    <a:pt x="234" y="301"/>
                  </a:cubicBezTo>
                  <a:cubicBezTo>
                    <a:pt x="468" y="301"/>
                    <a:pt x="701" y="234"/>
                    <a:pt x="935" y="168"/>
                  </a:cubicBezTo>
                  <a:cubicBezTo>
                    <a:pt x="1068" y="101"/>
                    <a:pt x="1235" y="101"/>
                    <a:pt x="1369" y="101"/>
                  </a:cubicBezTo>
                  <a:cubicBezTo>
                    <a:pt x="1569" y="101"/>
                    <a:pt x="1702" y="201"/>
                    <a:pt x="1802" y="334"/>
                  </a:cubicBezTo>
                  <a:cubicBezTo>
                    <a:pt x="1869" y="535"/>
                    <a:pt x="1936" y="735"/>
                    <a:pt x="1969" y="935"/>
                  </a:cubicBezTo>
                  <a:cubicBezTo>
                    <a:pt x="2069" y="1135"/>
                    <a:pt x="2203" y="1302"/>
                    <a:pt x="2336" y="1469"/>
                  </a:cubicBezTo>
                  <a:cubicBezTo>
                    <a:pt x="2436" y="1535"/>
                    <a:pt x="2469" y="1635"/>
                    <a:pt x="2503" y="1735"/>
                  </a:cubicBezTo>
                  <a:cubicBezTo>
                    <a:pt x="2536" y="1802"/>
                    <a:pt x="2536" y="1902"/>
                    <a:pt x="2503" y="2002"/>
                  </a:cubicBezTo>
                  <a:cubicBezTo>
                    <a:pt x="2469" y="2202"/>
                    <a:pt x="2369" y="2369"/>
                    <a:pt x="2303" y="2569"/>
                  </a:cubicBezTo>
                  <a:cubicBezTo>
                    <a:pt x="2269" y="2669"/>
                    <a:pt x="2236" y="2770"/>
                    <a:pt x="2236" y="2836"/>
                  </a:cubicBezTo>
                  <a:cubicBezTo>
                    <a:pt x="2236" y="2936"/>
                    <a:pt x="2269" y="3036"/>
                    <a:pt x="2303" y="3136"/>
                  </a:cubicBezTo>
                  <a:cubicBezTo>
                    <a:pt x="2336" y="3270"/>
                    <a:pt x="2436" y="3403"/>
                    <a:pt x="2503" y="3537"/>
                  </a:cubicBezTo>
                  <a:cubicBezTo>
                    <a:pt x="2536" y="3670"/>
                    <a:pt x="2569" y="3770"/>
                    <a:pt x="2569" y="3904"/>
                  </a:cubicBezTo>
                  <a:cubicBezTo>
                    <a:pt x="2569" y="4004"/>
                    <a:pt x="2503" y="4104"/>
                    <a:pt x="2436" y="4171"/>
                  </a:cubicBezTo>
                  <a:cubicBezTo>
                    <a:pt x="2403" y="4204"/>
                    <a:pt x="2336" y="4271"/>
                    <a:pt x="2236" y="4271"/>
                  </a:cubicBezTo>
                  <a:cubicBezTo>
                    <a:pt x="2236" y="4271"/>
                    <a:pt x="2247" y="4274"/>
                    <a:pt x="2267" y="4274"/>
                  </a:cubicBezTo>
                  <a:cubicBezTo>
                    <a:pt x="2306" y="4274"/>
                    <a:pt x="2380" y="4259"/>
                    <a:pt x="2469" y="4171"/>
                  </a:cubicBezTo>
                  <a:cubicBezTo>
                    <a:pt x="2569" y="4104"/>
                    <a:pt x="2603" y="4004"/>
                    <a:pt x="2603" y="3904"/>
                  </a:cubicBezTo>
                  <a:cubicBezTo>
                    <a:pt x="2636" y="3770"/>
                    <a:pt x="2603" y="3637"/>
                    <a:pt x="2569" y="3503"/>
                  </a:cubicBezTo>
                  <a:cubicBezTo>
                    <a:pt x="2503" y="3370"/>
                    <a:pt x="2436" y="3237"/>
                    <a:pt x="2369" y="3070"/>
                  </a:cubicBezTo>
                  <a:cubicBezTo>
                    <a:pt x="2303" y="2936"/>
                    <a:pt x="2303" y="2736"/>
                    <a:pt x="2369" y="2569"/>
                  </a:cubicBezTo>
                  <a:cubicBezTo>
                    <a:pt x="2469" y="2403"/>
                    <a:pt x="2536" y="2202"/>
                    <a:pt x="2603" y="2002"/>
                  </a:cubicBezTo>
                  <a:cubicBezTo>
                    <a:pt x="2636" y="1902"/>
                    <a:pt x="2636" y="1769"/>
                    <a:pt x="2603" y="1669"/>
                  </a:cubicBezTo>
                  <a:cubicBezTo>
                    <a:pt x="2569" y="1569"/>
                    <a:pt x="2503" y="1469"/>
                    <a:pt x="2403" y="1369"/>
                  </a:cubicBezTo>
                  <a:cubicBezTo>
                    <a:pt x="2269" y="1235"/>
                    <a:pt x="2136" y="1068"/>
                    <a:pt x="2036" y="868"/>
                  </a:cubicBezTo>
                  <a:cubicBezTo>
                    <a:pt x="2002" y="668"/>
                    <a:pt x="1936" y="468"/>
                    <a:pt x="1869" y="301"/>
                  </a:cubicBezTo>
                  <a:cubicBezTo>
                    <a:pt x="1769" y="101"/>
                    <a:pt x="1602" y="1"/>
                    <a:pt x="1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3210;p44">
              <a:extLst>
                <a:ext uri="{FF2B5EF4-FFF2-40B4-BE49-F238E27FC236}">
                  <a16:creationId xmlns:a16="http://schemas.microsoft.com/office/drawing/2014/main" id="{A8E4B693-F73D-EAA8-C7A2-EB9D56E89725}"/>
                </a:ext>
              </a:extLst>
            </p:cNvPr>
            <p:cNvSpPr/>
            <p:nvPr/>
          </p:nvSpPr>
          <p:spPr>
            <a:xfrm>
              <a:off x="5950621" y="2811993"/>
              <a:ext cx="9647" cy="8189"/>
            </a:xfrm>
            <a:custGeom>
              <a:avLst/>
              <a:gdLst/>
              <a:ahLst/>
              <a:cxnLst/>
              <a:rect l="l" t="t" r="r" b="b"/>
              <a:pathLst>
                <a:path w="602" h="511" extrusionOk="0">
                  <a:moveTo>
                    <a:pt x="368" y="1"/>
                  </a:moveTo>
                  <a:cubicBezTo>
                    <a:pt x="267" y="1"/>
                    <a:pt x="167" y="34"/>
                    <a:pt x="134" y="101"/>
                  </a:cubicBezTo>
                  <a:cubicBezTo>
                    <a:pt x="1" y="268"/>
                    <a:pt x="101" y="468"/>
                    <a:pt x="267" y="501"/>
                  </a:cubicBezTo>
                  <a:cubicBezTo>
                    <a:pt x="294" y="508"/>
                    <a:pt x="317" y="510"/>
                    <a:pt x="336" y="510"/>
                  </a:cubicBezTo>
                  <a:cubicBezTo>
                    <a:pt x="413" y="510"/>
                    <a:pt x="434" y="468"/>
                    <a:pt x="434" y="468"/>
                  </a:cubicBezTo>
                  <a:cubicBezTo>
                    <a:pt x="434" y="451"/>
                    <a:pt x="418" y="451"/>
                    <a:pt x="393" y="451"/>
                  </a:cubicBezTo>
                  <a:cubicBezTo>
                    <a:pt x="368" y="451"/>
                    <a:pt x="334" y="451"/>
                    <a:pt x="301" y="434"/>
                  </a:cubicBezTo>
                  <a:cubicBezTo>
                    <a:pt x="234" y="434"/>
                    <a:pt x="201" y="401"/>
                    <a:pt x="167" y="334"/>
                  </a:cubicBezTo>
                  <a:cubicBezTo>
                    <a:pt x="167" y="268"/>
                    <a:pt x="167" y="234"/>
                    <a:pt x="201" y="168"/>
                  </a:cubicBezTo>
                  <a:cubicBezTo>
                    <a:pt x="234" y="134"/>
                    <a:pt x="301" y="101"/>
                    <a:pt x="368" y="101"/>
                  </a:cubicBezTo>
                  <a:cubicBezTo>
                    <a:pt x="401" y="101"/>
                    <a:pt x="468" y="134"/>
                    <a:pt x="468" y="168"/>
                  </a:cubicBezTo>
                  <a:cubicBezTo>
                    <a:pt x="534" y="268"/>
                    <a:pt x="534" y="334"/>
                    <a:pt x="534" y="334"/>
                  </a:cubicBezTo>
                  <a:cubicBezTo>
                    <a:pt x="534" y="334"/>
                    <a:pt x="601" y="268"/>
                    <a:pt x="534" y="134"/>
                  </a:cubicBezTo>
                  <a:cubicBezTo>
                    <a:pt x="501" y="67"/>
                    <a:pt x="434" y="34"/>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3211;p44">
              <a:extLst>
                <a:ext uri="{FF2B5EF4-FFF2-40B4-BE49-F238E27FC236}">
                  <a16:creationId xmlns:a16="http://schemas.microsoft.com/office/drawing/2014/main" id="{4489C932-67AB-F477-F2DB-129F1753BF18}"/>
                </a:ext>
              </a:extLst>
            </p:cNvPr>
            <p:cNvSpPr/>
            <p:nvPr/>
          </p:nvSpPr>
          <p:spPr>
            <a:xfrm>
              <a:off x="5931920" y="2825903"/>
              <a:ext cx="12836" cy="74308"/>
            </a:xfrm>
            <a:custGeom>
              <a:avLst/>
              <a:gdLst/>
              <a:ahLst/>
              <a:cxnLst/>
              <a:rect l="l" t="t" r="r" b="b"/>
              <a:pathLst>
                <a:path w="801" h="4637" extrusionOk="0">
                  <a:moveTo>
                    <a:pt x="734" y="0"/>
                  </a:moveTo>
                  <a:cubicBezTo>
                    <a:pt x="667" y="33"/>
                    <a:pt x="634" y="33"/>
                    <a:pt x="601" y="67"/>
                  </a:cubicBezTo>
                  <a:cubicBezTo>
                    <a:pt x="400" y="167"/>
                    <a:pt x="300" y="300"/>
                    <a:pt x="200" y="467"/>
                  </a:cubicBezTo>
                  <a:cubicBezTo>
                    <a:pt x="167" y="600"/>
                    <a:pt x="134" y="734"/>
                    <a:pt x="100" y="867"/>
                  </a:cubicBezTo>
                  <a:cubicBezTo>
                    <a:pt x="100" y="1001"/>
                    <a:pt x="100" y="1168"/>
                    <a:pt x="100" y="1301"/>
                  </a:cubicBezTo>
                  <a:cubicBezTo>
                    <a:pt x="134" y="1635"/>
                    <a:pt x="134" y="1968"/>
                    <a:pt x="67" y="2302"/>
                  </a:cubicBezTo>
                  <a:cubicBezTo>
                    <a:pt x="33" y="2468"/>
                    <a:pt x="0" y="2635"/>
                    <a:pt x="33" y="2802"/>
                  </a:cubicBezTo>
                  <a:cubicBezTo>
                    <a:pt x="67" y="2969"/>
                    <a:pt x="134" y="3136"/>
                    <a:pt x="200" y="3269"/>
                  </a:cubicBezTo>
                  <a:cubicBezTo>
                    <a:pt x="234" y="3536"/>
                    <a:pt x="267" y="3836"/>
                    <a:pt x="267" y="4103"/>
                  </a:cubicBezTo>
                  <a:cubicBezTo>
                    <a:pt x="300" y="4270"/>
                    <a:pt x="400" y="4470"/>
                    <a:pt x="567" y="4570"/>
                  </a:cubicBezTo>
                  <a:cubicBezTo>
                    <a:pt x="434" y="4437"/>
                    <a:pt x="334" y="4270"/>
                    <a:pt x="334" y="4103"/>
                  </a:cubicBezTo>
                  <a:cubicBezTo>
                    <a:pt x="334" y="3803"/>
                    <a:pt x="334" y="3536"/>
                    <a:pt x="267" y="3269"/>
                  </a:cubicBezTo>
                  <a:cubicBezTo>
                    <a:pt x="200" y="3102"/>
                    <a:pt x="167" y="2969"/>
                    <a:pt x="134" y="2802"/>
                  </a:cubicBezTo>
                  <a:cubicBezTo>
                    <a:pt x="100" y="2635"/>
                    <a:pt x="134" y="2468"/>
                    <a:pt x="167" y="2302"/>
                  </a:cubicBezTo>
                  <a:cubicBezTo>
                    <a:pt x="234" y="1968"/>
                    <a:pt x="234" y="1635"/>
                    <a:pt x="200" y="1301"/>
                  </a:cubicBezTo>
                  <a:cubicBezTo>
                    <a:pt x="167" y="1034"/>
                    <a:pt x="200" y="767"/>
                    <a:pt x="267" y="500"/>
                  </a:cubicBezTo>
                  <a:cubicBezTo>
                    <a:pt x="334" y="334"/>
                    <a:pt x="467" y="200"/>
                    <a:pt x="601" y="100"/>
                  </a:cubicBezTo>
                  <a:cubicBezTo>
                    <a:pt x="667" y="67"/>
                    <a:pt x="734" y="33"/>
                    <a:pt x="801" y="0"/>
                  </a:cubicBezTo>
                  <a:close/>
                  <a:moveTo>
                    <a:pt x="567" y="4570"/>
                  </a:moveTo>
                  <a:cubicBezTo>
                    <a:pt x="601" y="4603"/>
                    <a:pt x="634" y="4637"/>
                    <a:pt x="701" y="4637"/>
                  </a:cubicBezTo>
                  <a:lnTo>
                    <a:pt x="767" y="4637"/>
                  </a:lnTo>
                  <a:cubicBezTo>
                    <a:pt x="767" y="4603"/>
                    <a:pt x="667" y="4637"/>
                    <a:pt x="567" y="45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3212;p44">
              <a:extLst>
                <a:ext uri="{FF2B5EF4-FFF2-40B4-BE49-F238E27FC236}">
                  <a16:creationId xmlns:a16="http://schemas.microsoft.com/office/drawing/2014/main" id="{A36D2042-2550-A07D-B472-FF6D3B6732AE}"/>
                </a:ext>
              </a:extLst>
            </p:cNvPr>
            <p:cNvSpPr/>
            <p:nvPr/>
          </p:nvSpPr>
          <p:spPr>
            <a:xfrm>
              <a:off x="5945284" y="2910306"/>
              <a:ext cx="6955" cy="6474"/>
            </a:xfrm>
            <a:custGeom>
              <a:avLst/>
              <a:gdLst/>
              <a:ahLst/>
              <a:cxnLst/>
              <a:rect l="l" t="t" r="r" b="b"/>
              <a:pathLst>
                <a:path w="434" h="404" extrusionOk="0">
                  <a:moveTo>
                    <a:pt x="246" y="0"/>
                  </a:moveTo>
                  <a:cubicBezTo>
                    <a:pt x="195" y="0"/>
                    <a:pt x="141" y="29"/>
                    <a:pt x="100" y="70"/>
                  </a:cubicBezTo>
                  <a:cubicBezTo>
                    <a:pt x="33" y="104"/>
                    <a:pt x="0" y="170"/>
                    <a:pt x="33" y="270"/>
                  </a:cubicBezTo>
                  <a:cubicBezTo>
                    <a:pt x="33" y="337"/>
                    <a:pt x="100" y="370"/>
                    <a:pt x="167" y="404"/>
                  </a:cubicBezTo>
                  <a:cubicBezTo>
                    <a:pt x="300" y="404"/>
                    <a:pt x="334" y="337"/>
                    <a:pt x="334" y="337"/>
                  </a:cubicBezTo>
                  <a:lnTo>
                    <a:pt x="334" y="337"/>
                  </a:lnTo>
                  <a:cubicBezTo>
                    <a:pt x="334" y="337"/>
                    <a:pt x="304" y="352"/>
                    <a:pt x="264" y="352"/>
                  </a:cubicBezTo>
                  <a:cubicBezTo>
                    <a:pt x="245" y="352"/>
                    <a:pt x="222" y="348"/>
                    <a:pt x="200" y="337"/>
                  </a:cubicBezTo>
                  <a:cubicBezTo>
                    <a:pt x="167" y="337"/>
                    <a:pt x="133" y="304"/>
                    <a:pt x="100" y="270"/>
                  </a:cubicBezTo>
                  <a:cubicBezTo>
                    <a:pt x="72" y="160"/>
                    <a:pt x="159" y="95"/>
                    <a:pt x="247" y="95"/>
                  </a:cubicBezTo>
                  <a:cubicBezTo>
                    <a:pt x="265" y="95"/>
                    <a:pt x="283" y="98"/>
                    <a:pt x="300" y="104"/>
                  </a:cubicBezTo>
                  <a:cubicBezTo>
                    <a:pt x="334" y="104"/>
                    <a:pt x="367" y="137"/>
                    <a:pt x="367" y="204"/>
                  </a:cubicBezTo>
                  <a:cubicBezTo>
                    <a:pt x="400" y="270"/>
                    <a:pt x="367" y="337"/>
                    <a:pt x="367" y="337"/>
                  </a:cubicBezTo>
                  <a:cubicBezTo>
                    <a:pt x="367" y="337"/>
                    <a:pt x="434" y="304"/>
                    <a:pt x="434" y="204"/>
                  </a:cubicBezTo>
                  <a:cubicBezTo>
                    <a:pt x="434" y="104"/>
                    <a:pt x="400" y="70"/>
                    <a:pt x="334" y="37"/>
                  </a:cubicBezTo>
                  <a:cubicBezTo>
                    <a:pt x="308" y="11"/>
                    <a:pt x="278" y="0"/>
                    <a:pt x="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3213;p44">
              <a:extLst>
                <a:ext uri="{FF2B5EF4-FFF2-40B4-BE49-F238E27FC236}">
                  <a16:creationId xmlns:a16="http://schemas.microsoft.com/office/drawing/2014/main" id="{B612DE56-8356-405D-4B1B-1ECEE815BF36}"/>
                </a:ext>
              </a:extLst>
            </p:cNvPr>
            <p:cNvSpPr/>
            <p:nvPr/>
          </p:nvSpPr>
          <p:spPr>
            <a:xfrm>
              <a:off x="5815915" y="1822017"/>
              <a:ext cx="329298" cy="76183"/>
            </a:xfrm>
            <a:custGeom>
              <a:avLst/>
              <a:gdLst/>
              <a:ahLst/>
              <a:cxnLst/>
              <a:rect l="l" t="t" r="r" b="b"/>
              <a:pathLst>
                <a:path w="20549" h="4754" extrusionOk="0">
                  <a:moveTo>
                    <a:pt x="3270" y="0"/>
                  </a:moveTo>
                  <a:cubicBezTo>
                    <a:pt x="2969" y="34"/>
                    <a:pt x="2569" y="34"/>
                    <a:pt x="2069" y="67"/>
                  </a:cubicBezTo>
                  <a:lnTo>
                    <a:pt x="1335" y="134"/>
                  </a:lnTo>
                  <a:lnTo>
                    <a:pt x="935" y="200"/>
                  </a:lnTo>
                  <a:cubicBezTo>
                    <a:pt x="768" y="200"/>
                    <a:pt x="634" y="234"/>
                    <a:pt x="468" y="267"/>
                  </a:cubicBezTo>
                  <a:cubicBezTo>
                    <a:pt x="167" y="434"/>
                    <a:pt x="1" y="767"/>
                    <a:pt x="34" y="1101"/>
                  </a:cubicBezTo>
                  <a:cubicBezTo>
                    <a:pt x="34" y="1301"/>
                    <a:pt x="134" y="1468"/>
                    <a:pt x="267" y="1601"/>
                  </a:cubicBezTo>
                  <a:cubicBezTo>
                    <a:pt x="401" y="1701"/>
                    <a:pt x="568" y="1801"/>
                    <a:pt x="768" y="1835"/>
                  </a:cubicBezTo>
                  <a:cubicBezTo>
                    <a:pt x="1468" y="2035"/>
                    <a:pt x="2202" y="2202"/>
                    <a:pt x="2936" y="2302"/>
                  </a:cubicBezTo>
                  <a:lnTo>
                    <a:pt x="7906" y="3202"/>
                  </a:lnTo>
                  <a:lnTo>
                    <a:pt x="12910" y="4070"/>
                  </a:lnTo>
                  <a:lnTo>
                    <a:pt x="15078" y="4470"/>
                  </a:lnTo>
                  <a:cubicBezTo>
                    <a:pt x="15712" y="4603"/>
                    <a:pt x="16379" y="4670"/>
                    <a:pt x="17013" y="4737"/>
                  </a:cubicBezTo>
                  <a:cubicBezTo>
                    <a:pt x="17171" y="4748"/>
                    <a:pt x="17329" y="4754"/>
                    <a:pt x="17486" y="4754"/>
                  </a:cubicBezTo>
                  <a:cubicBezTo>
                    <a:pt x="18262" y="4754"/>
                    <a:pt x="19033" y="4619"/>
                    <a:pt x="19781" y="4370"/>
                  </a:cubicBezTo>
                  <a:cubicBezTo>
                    <a:pt x="20015" y="4303"/>
                    <a:pt x="20248" y="4136"/>
                    <a:pt x="20415" y="3970"/>
                  </a:cubicBezTo>
                  <a:cubicBezTo>
                    <a:pt x="20482" y="3903"/>
                    <a:pt x="20515" y="3836"/>
                    <a:pt x="20549" y="3736"/>
                  </a:cubicBezTo>
                  <a:lnTo>
                    <a:pt x="20549" y="3736"/>
                  </a:lnTo>
                  <a:cubicBezTo>
                    <a:pt x="20549" y="3736"/>
                    <a:pt x="20515" y="3803"/>
                    <a:pt x="20382" y="3936"/>
                  </a:cubicBezTo>
                  <a:cubicBezTo>
                    <a:pt x="20215" y="4103"/>
                    <a:pt x="19982" y="4237"/>
                    <a:pt x="19748" y="4303"/>
                  </a:cubicBezTo>
                  <a:cubicBezTo>
                    <a:pt x="19060" y="4507"/>
                    <a:pt x="18372" y="4594"/>
                    <a:pt x="17669" y="4594"/>
                  </a:cubicBezTo>
                  <a:cubicBezTo>
                    <a:pt x="17452" y="4594"/>
                    <a:pt x="17233" y="4586"/>
                    <a:pt x="17013" y="4570"/>
                  </a:cubicBezTo>
                  <a:cubicBezTo>
                    <a:pt x="16379" y="4503"/>
                    <a:pt x="15745" y="4403"/>
                    <a:pt x="15111" y="4270"/>
                  </a:cubicBezTo>
                  <a:lnTo>
                    <a:pt x="12943" y="3870"/>
                  </a:lnTo>
                  <a:lnTo>
                    <a:pt x="7973" y="2969"/>
                  </a:lnTo>
                  <a:lnTo>
                    <a:pt x="2969" y="2102"/>
                  </a:lnTo>
                  <a:cubicBezTo>
                    <a:pt x="2236" y="2002"/>
                    <a:pt x="1535" y="1868"/>
                    <a:pt x="801" y="1668"/>
                  </a:cubicBezTo>
                  <a:cubicBezTo>
                    <a:pt x="668" y="1635"/>
                    <a:pt x="534" y="1568"/>
                    <a:pt x="401" y="1468"/>
                  </a:cubicBezTo>
                  <a:cubicBezTo>
                    <a:pt x="301" y="1368"/>
                    <a:pt x="201" y="1234"/>
                    <a:pt x="201" y="1101"/>
                  </a:cubicBezTo>
                  <a:cubicBezTo>
                    <a:pt x="167" y="801"/>
                    <a:pt x="301" y="534"/>
                    <a:pt x="534" y="400"/>
                  </a:cubicBezTo>
                  <a:cubicBezTo>
                    <a:pt x="668" y="367"/>
                    <a:pt x="801" y="334"/>
                    <a:pt x="935" y="334"/>
                  </a:cubicBezTo>
                  <a:lnTo>
                    <a:pt x="1368" y="267"/>
                  </a:lnTo>
                  <a:lnTo>
                    <a:pt x="2102" y="200"/>
                  </a:lnTo>
                  <a:cubicBezTo>
                    <a:pt x="2569" y="134"/>
                    <a:pt x="2969" y="100"/>
                    <a:pt x="3303" y="67"/>
                  </a:cubicBezTo>
                  <a:lnTo>
                    <a:pt x="4070" y="34"/>
                  </a:lnTo>
                  <a:cubicBezTo>
                    <a:pt x="4137" y="34"/>
                    <a:pt x="4237" y="34"/>
                    <a:pt x="4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3214;p44">
              <a:extLst>
                <a:ext uri="{FF2B5EF4-FFF2-40B4-BE49-F238E27FC236}">
                  <a16:creationId xmlns:a16="http://schemas.microsoft.com/office/drawing/2014/main" id="{84408217-928C-BBA0-D15D-BCA34CC9EF81}"/>
                </a:ext>
              </a:extLst>
            </p:cNvPr>
            <p:cNvSpPr/>
            <p:nvPr/>
          </p:nvSpPr>
          <p:spPr>
            <a:xfrm>
              <a:off x="5769939" y="1816135"/>
              <a:ext cx="40111" cy="40111"/>
            </a:xfrm>
            <a:custGeom>
              <a:avLst/>
              <a:gdLst/>
              <a:ahLst/>
              <a:cxnLst/>
              <a:rect l="l" t="t" r="r" b="b"/>
              <a:pathLst>
                <a:path w="2503" h="2503" extrusionOk="0">
                  <a:moveTo>
                    <a:pt x="1268" y="0"/>
                  </a:moveTo>
                  <a:cubicBezTo>
                    <a:pt x="568" y="0"/>
                    <a:pt x="1" y="567"/>
                    <a:pt x="1" y="1234"/>
                  </a:cubicBezTo>
                  <a:cubicBezTo>
                    <a:pt x="1" y="1935"/>
                    <a:pt x="568" y="2502"/>
                    <a:pt x="1268" y="2502"/>
                  </a:cubicBezTo>
                  <a:cubicBezTo>
                    <a:pt x="1969" y="2502"/>
                    <a:pt x="2503" y="1935"/>
                    <a:pt x="2503" y="1234"/>
                  </a:cubicBezTo>
                  <a:cubicBezTo>
                    <a:pt x="2503" y="567"/>
                    <a:pt x="1969" y="0"/>
                    <a:pt x="1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3215;p44">
              <a:extLst>
                <a:ext uri="{FF2B5EF4-FFF2-40B4-BE49-F238E27FC236}">
                  <a16:creationId xmlns:a16="http://schemas.microsoft.com/office/drawing/2014/main" id="{25A24922-0465-2185-28E1-00F9738AA047}"/>
                </a:ext>
              </a:extLst>
            </p:cNvPr>
            <p:cNvSpPr/>
            <p:nvPr/>
          </p:nvSpPr>
          <p:spPr>
            <a:xfrm>
              <a:off x="5806828" y="1835381"/>
              <a:ext cx="11250" cy="3750"/>
            </a:xfrm>
            <a:custGeom>
              <a:avLst/>
              <a:gdLst/>
              <a:ahLst/>
              <a:cxnLst/>
              <a:rect l="l" t="t" r="r" b="b"/>
              <a:pathLst>
                <a:path w="702" h="234" extrusionOk="0">
                  <a:moveTo>
                    <a:pt x="334" y="0"/>
                  </a:moveTo>
                  <a:cubicBezTo>
                    <a:pt x="167" y="0"/>
                    <a:pt x="1" y="67"/>
                    <a:pt x="1" y="100"/>
                  </a:cubicBezTo>
                  <a:cubicBezTo>
                    <a:pt x="1" y="167"/>
                    <a:pt x="167" y="234"/>
                    <a:pt x="334" y="234"/>
                  </a:cubicBezTo>
                  <a:cubicBezTo>
                    <a:pt x="534" y="234"/>
                    <a:pt x="701" y="167"/>
                    <a:pt x="701" y="100"/>
                  </a:cubicBezTo>
                  <a:cubicBezTo>
                    <a:pt x="701" y="67"/>
                    <a:pt x="534"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3216;p44">
              <a:extLst>
                <a:ext uri="{FF2B5EF4-FFF2-40B4-BE49-F238E27FC236}">
                  <a16:creationId xmlns:a16="http://schemas.microsoft.com/office/drawing/2014/main" id="{D74DF7C7-3573-254A-440D-474F9EF43A54}"/>
                </a:ext>
              </a:extLst>
            </p:cNvPr>
            <p:cNvSpPr/>
            <p:nvPr/>
          </p:nvSpPr>
          <p:spPr>
            <a:xfrm>
              <a:off x="5884341" y="2726996"/>
              <a:ext cx="122431" cy="94099"/>
            </a:xfrm>
            <a:custGeom>
              <a:avLst/>
              <a:gdLst/>
              <a:ahLst/>
              <a:cxnLst/>
              <a:rect l="l" t="t" r="r" b="b"/>
              <a:pathLst>
                <a:path w="7640" h="5872" extrusionOk="0">
                  <a:moveTo>
                    <a:pt x="6305" y="1"/>
                  </a:moveTo>
                  <a:lnTo>
                    <a:pt x="0" y="1669"/>
                  </a:lnTo>
                  <a:lnTo>
                    <a:pt x="1201" y="5872"/>
                  </a:lnTo>
                  <a:lnTo>
                    <a:pt x="7639" y="3837"/>
                  </a:lnTo>
                  <a:lnTo>
                    <a:pt x="63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3217;p44">
              <a:extLst>
                <a:ext uri="{FF2B5EF4-FFF2-40B4-BE49-F238E27FC236}">
                  <a16:creationId xmlns:a16="http://schemas.microsoft.com/office/drawing/2014/main" id="{425392F1-E8DB-2BF4-8E86-2E57BB6D53C8}"/>
                </a:ext>
              </a:extLst>
            </p:cNvPr>
            <p:cNvSpPr/>
            <p:nvPr/>
          </p:nvSpPr>
          <p:spPr>
            <a:xfrm>
              <a:off x="5880063" y="2723263"/>
              <a:ext cx="130443" cy="102111"/>
            </a:xfrm>
            <a:custGeom>
              <a:avLst/>
              <a:gdLst/>
              <a:ahLst/>
              <a:cxnLst/>
              <a:rect l="l" t="t" r="r" b="b"/>
              <a:pathLst>
                <a:path w="8140" h="6372" extrusionOk="0">
                  <a:moveTo>
                    <a:pt x="6438" y="501"/>
                  </a:moveTo>
                  <a:lnTo>
                    <a:pt x="7639" y="3937"/>
                  </a:lnTo>
                  <a:lnTo>
                    <a:pt x="1635" y="5838"/>
                  </a:lnTo>
                  <a:lnTo>
                    <a:pt x="534" y="2035"/>
                  </a:lnTo>
                  <a:lnTo>
                    <a:pt x="6438" y="501"/>
                  </a:lnTo>
                  <a:close/>
                  <a:moveTo>
                    <a:pt x="6705" y="0"/>
                  </a:moveTo>
                  <a:lnTo>
                    <a:pt x="0" y="1735"/>
                  </a:lnTo>
                  <a:lnTo>
                    <a:pt x="1335" y="6372"/>
                  </a:lnTo>
                  <a:lnTo>
                    <a:pt x="8140" y="4203"/>
                  </a:lnTo>
                  <a:lnTo>
                    <a:pt x="6705" y="0"/>
                  </a:ln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3218;p44">
              <a:extLst>
                <a:ext uri="{FF2B5EF4-FFF2-40B4-BE49-F238E27FC236}">
                  <a16:creationId xmlns:a16="http://schemas.microsoft.com/office/drawing/2014/main" id="{FA567F39-FEB3-90AB-E46F-CEBAFEDC98A9}"/>
                </a:ext>
              </a:extLst>
            </p:cNvPr>
            <p:cNvSpPr/>
            <p:nvPr/>
          </p:nvSpPr>
          <p:spPr>
            <a:xfrm>
              <a:off x="5907866" y="2771370"/>
              <a:ext cx="25672" cy="26746"/>
            </a:xfrm>
            <a:custGeom>
              <a:avLst/>
              <a:gdLst/>
              <a:ahLst/>
              <a:cxnLst/>
              <a:rect l="l" t="t" r="r" b="b"/>
              <a:pathLst>
                <a:path w="1602" h="1669" extrusionOk="0">
                  <a:moveTo>
                    <a:pt x="667" y="1"/>
                  </a:moveTo>
                  <a:cubicBezTo>
                    <a:pt x="267" y="101"/>
                    <a:pt x="0" y="501"/>
                    <a:pt x="0" y="901"/>
                  </a:cubicBezTo>
                  <a:cubicBezTo>
                    <a:pt x="33" y="1335"/>
                    <a:pt x="367" y="1668"/>
                    <a:pt x="801" y="1668"/>
                  </a:cubicBezTo>
                  <a:cubicBezTo>
                    <a:pt x="1234" y="1668"/>
                    <a:pt x="1568" y="1335"/>
                    <a:pt x="1601" y="935"/>
                  </a:cubicBezTo>
                  <a:cubicBezTo>
                    <a:pt x="1601" y="401"/>
                    <a:pt x="1201" y="1"/>
                    <a:pt x="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3219;p44">
              <a:extLst>
                <a:ext uri="{FF2B5EF4-FFF2-40B4-BE49-F238E27FC236}">
                  <a16:creationId xmlns:a16="http://schemas.microsoft.com/office/drawing/2014/main" id="{524ED4BB-3E72-3EEF-3267-2D41F01FBA33}"/>
                </a:ext>
              </a:extLst>
            </p:cNvPr>
            <p:cNvSpPr/>
            <p:nvPr/>
          </p:nvSpPr>
          <p:spPr>
            <a:xfrm>
              <a:off x="5905719" y="2770841"/>
              <a:ext cx="29951" cy="29085"/>
            </a:xfrm>
            <a:custGeom>
              <a:avLst/>
              <a:gdLst/>
              <a:ahLst/>
              <a:cxnLst/>
              <a:rect l="l" t="t" r="r" b="b"/>
              <a:pathLst>
                <a:path w="1869" h="1815" extrusionOk="0">
                  <a:moveTo>
                    <a:pt x="1001" y="0"/>
                  </a:moveTo>
                  <a:cubicBezTo>
                    <a:pt x="868" y="0"/>
                    <a:pt x="801" y="34"/>
                    <a:pt x="801" y="34"/>
                  </a:cubicBezTo>
                  <a:cubicBezTo>
                    <a:pt x="1035" y="100"/>
                    <a:pt x="1235" y="200"/>
                    <a:pt x="1402" y="367"/>
                  </a:cubicBezTo>
                  <a:cubicBezTo>
                    <a:pt x="1568" y="534"/>
                    <a:pt x="1635" y="801"/>
                    <a:pt x="1602" y="1034"/>
                  </a:cubicBezTo>
                  <a:cubicBezTo>
                    <a:pt x="1545" y="1306"/>
                    <a:pt x="1328" y="1416"/>
                    <a:pt x="1081" y="1416"/>
                  </a:cubicBezTo>
                  <a:cubicBezTo>
                    <a:pt x="602" y="1416"/>
                    <a:pt x="14" y="997"/>
                    <a:pt x="301" y="534"/>
                  </a:cubicBezTo>
                  <a:cubicBezTo>
                    <a:pt x="401" y="334"/>
                    <a:pt x="568" y="134"/>
                    <a:pt x="768" y="34"/>
                  </a:cubicBezTo>
                  <a:lnTo>
                    <a:pt x="768" y="34"/>
                  </a:lnTo>
                  <a:cubicBezTo>
                    <a:pt x="768" y="34"/>
                    <a:pt x="701" y="34"/>
                    <a:pt x="568" y="67"/>
                  </a:cubicBezTo>
                  <a:cubicBezTo>
                    <a:pt x="401" y="167"/>
                    <a:pt x="234" y="300"/>
                    <a:pt x="167" y="467"/>
                  </a:cubicBezTo>
                  <a:cubicBezTo>
                    <a:pt x="1" y="734"/>
                    <a:pt x="1" y="1034"/>
                    <a:pt x="167" y="1301"/>
                  </a:cubicBezTo>
                  <a:cubicBezTo>
                    <a:pt x="313" y="1621"/>
                    <a:pt x="610" y="1814"/>
                    <a:pt x="950" y="1814"/>
                  </a:cubicBezTo>
                  <a:cubicBezTo>
                    <a:pt x="999" y="1814"/>
                    <a:pt x="1050" y="1810"/>
                    <a:pt x="1101" y="1802"/>
                  </a:cubicBezTo>
                  <a:cubicBezTo>
                    <a:pt x="1468" y="1735"/>
                    <a:pt x="1769" y="1435"/>
                    <a:pt x="1835" y="1068"/>
                  </a:cubicBezTo>
                  <a:cubicBezTo>
                    <a:pt x="1869" y="767"/>
                    <a:pt x="1735" y="467"/>
                    <a:pt x="1535" y="267"/>
                  </a:cubicBezTo>
                  <a:cubicBezTo>
                    <a:pt x="1402" y="100"/>
                    <a:pt x="1201" y="34"/>
                    <a:pt x="1001"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3220;p44">
              <a:extLst>
                <a:ext uri="{FF2B5EF4-FFF2-40B4-BE49-F238E27FC236}">
                  <a16:creationId xmlns:a16="http://schemas.microsoft.com/office/drawing/2014/main" id="{0AFA1059-48E7-8264-8ADC-F5F86653D557}"/>
                </a:ext>
              </a:extLst>
            </p:cNvPr>
            <p:cNvSpPr/>
            <p:nvPr/>
          </p:nvSpPr>
          <p:spPr>
            <a:xfrm>
              <a:off x="5944740" y="2736099"/>
              <a:ext cx="10176" cy="42771"/>
            </a:xfrm>
            <a:custGeom>
              <a:avLst/>
              <a:gdLst/>
              <a:ahLst/>
              <a:cxnLst/>
              <a:rect l="l" t="t" r="r" b="b"/>
              <a:pathLst>
                <a:path w="635" h="2669" extrusionOk="0">
                  <a:moveTo>
                    <a:pt x="101" y="0"/>
                  </a:moveTo>
                  <a:lnTo>
                    <a:pt x="101" y="0"/>
                  </a:lnTo>
                  <a:cubicBezTo>
                    <a:pt x="1" y="934"/>
                    <a:pt x="201" y="1868"/>
                    <a:pt x="634" y="2669"/>
                  </a:cubicBezTo>
                  <a:cubicBezTo>
                    <a:pt x="601" y="2235"/>
                    <a:pt x="501" y="1768"/>
                    <a:pt x="368" y="1334"/>
                  </a:cubicBezTo>
                  <a:cubicBezTo>
                    <a:pt x="334" y="901"/>
                    <a:pt x="234" y="434"/>
                    <a:pt x="101" y="0"/>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3221;p44">
              <a:extLst>
                <a:ext uri="{FF2B5EF4-FFF2-40B4-BE49-F238E27FC236}">
                  <a16:creationId xmlns:a16="http://schemas.microsoft.com/office/drawing/2014/main" id="{7FA0FC08-2C2C-2CA2-D29E-CE2E8A094D9B}"/>
                </a:ext>
              </a:extLst>
            </p:cNvPr>
            <p:cNvSpPr/>
            <p:nvPr/>
          </p:nvSpPr>
          <p:spPr>
            <a:xfrm>
              <a:off x="5954899" y="2735554"/>
              <a:ext cx="16586" cy="32627"/>
            </a:xfrm>
            <a:custGeom>
              <a:avLst/>
              <a:gdLst/>
              <a:ahLst/>
              <a:cxnLst/>
              <a:rect l="l" t="t" r="r" b="b"/>
              <a:pathLst>
                <a:path w="1035" h="2036" extrusionOk="0">
                  <a:moveTo>
                    <a:pt x="0" y="1"/>
                  </a:moveTo>
                  <a:lnTo>
                    <a:pt x="0" y="1"/>
                  </a:lnTo>
                  <a:cubicBezTo>
                    <a:pt x="201" y="735"/>
                    <a:pt x="568" y="1435"/>
                    <a:pt x="1035" y="2035"/>
                  </a:cubicBezTo>
                  <a:cubicBezTo>
                    <a:pt x="968" y="1669"/>
                    <a:pt x="834" y="1302"/>
                    <a:pt x="601" y="968"/>
                  </a:cubicBezTo>
                  <a:cubicBezTo>
                    <a:pt x="467" y="601"/>
                    <a:pt x="267" y="301"/>
                    <a:pt x="0" y="1"/>
                  </a:cubicBezTo>
                  <a:close/>
                </a:path>
              </a:pathLst>
            </a:custGeom>
            <a:solidFill>
              <a:srgbClr val="000000">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301;p41">
            <a:extLst>
              <a:ext uri="{FF2B5EF4-FFF2-40B4-BE49-F238E27FC236}">
                <a16:creationId xmlns:a16="http://schemas.microsoft.com/office/drawing/2014/main" id="{1F4385C0-CB3F-51F5-EAA2-4BF3399DA785}"/>
              </a:ext>
            </a:extLst>
          </p:cNvPr>
          <p:cNvGrpSpPr/>
          <p:nvPr/>
        </p:nvGrpSpPr>
        <p:grpSpPr>
          <a:xfrm>
            <a:off x="7339928" y="2680166"/>
            <a:ext cx="3979350" cy="3587072"/>
            <a:chOff x="2582325" y="1275986"/>
            <a:chExt cx="3979350" cy="3587072"/>
          </a:xfrm>
        </p:grpSpPr>
        <p:sp>
          <p:nvSpPr>
            <p:cNvPr id="25" name="Google Shape;2302;p41">
              <a:extLst>
                <a:ext uri="{FF2B5EF4-FFF2-40B4-BE49-F238E27FC236}">
                  <a16:creationId xmlns:a16="http://schemas.microsoft.com/office/drawing/2014/main" id="{A528E0DF-5802-09E7-0DFA-2A3E254F66D9}"/>
                </a:ext>
              </a:extLst>
            </p:cNvPr>
            <p:cNvSpPr/>
            <p:nvPr/>
          </p:nvSpPr>
          <p:spPr>
            <a:xfrm>
              <a:off x="2582325" y="4730148"/>
              <a:ext cx="3979350" cy="5055"/>
            </a:xfrm>
            <a:custGeom>
              <a:avLst/>
              <a:gdLst/>
              <a:ahLst/>
              <a:cxnLst/>
              <a:rect l="l" t="t" r="r" b="b"/>
              <a:pathLst>
                <a:path w="185000" h="235" extrusionOk="0">
                  <a:moveTo>
                    <a:pt x="92500" y="1"/>
                  </a:moveTo>
                  <a:cubicBezTo>
                    <a:pt x="41397" y="1"/>
                    <a:pt x="1" y="68"/>
                    <a:pt x="1" y="134"/>
                  </a:cubicBezTo>
                  <a:cubicBezTo>
                    <a:pt x="1" y="168"/>
                    <a:pt x="41430" y="234"/>
                    <a:pt x="92500" y="234"/>
                  </a:cubicBezTo>
                  <a:cubicBezTo>
                    <a:pt x="143603" y="234"/>
                    <a:pt x="185000" y="168"/>
                    <a:pt x="185000" y="134"/>
                  </a:cubicBezTo>
                  <a:cubicBezTo>
                    <a:pt x="185000" y="34"/>
                    <a:pt x="143603" y="1"/>
                    <a:pt x="92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303;p41">
              <a:extLst>
                <a:ext uri="{FF2B5EF4-FFF2-40B4-BE49-F238E27FC236}">
                  <a16:creationId xmlns:a16="http://schemas.microsoft.com/office/drawing/2014/main" id="{15C07712-7008-D37D-A4CD-DD4CF5AFC0D4}"/>
                </a:ext>
              </a:extLst>
            </p:cNvPr>
            <p:cNvGrpSpPr/>
            <p:nvPr/>
          </p:nvGrpSpPr>
          <p:grpSpPr>
            <a:xfrm>
              <a:off x="3964966" y="1275986"/>
              <a:ext cx="1214068" cy="3587072"/>
              <a:chOff x="3643822" y="1275986"/>
              <a:chExt cx="1214068" cy="3587072"/>
            </a:xfrm>
          </p:grpSpPr>
          <p:sp>
            <p:nvSpPr>
              <p:cNvPr id="27" name="Google Shape;2304;p41">
                <a:extLst>
                  <a:ext uri="{FF2B5EF4-FFF2-40B4-BE49-F238E27FC236}">
                    <a16:creationId xmlns:a16="http://schemas.microsoft.com/office/drawing/2014/main" id="{EBF619BD-658A-7448-C139-67BC2CCFEEDE}"/>
                  </a:ext>
                </a:extLst>
              </p:cNvPr>
              <p:cNvSpPr/>
              <p:nvPr/>
            </p:nvSpPr>
            <p:spPr>
              <a:xfrm>
                <a:off x="3916483" y="4453207"/>
                <a:ext cx="355904" cy="284147"/>
              </a:xfrm>
              <a:custGeom>
                <a:avLst/>
                <a:gdLst/>
                <a:ahLst/>
                <a:cxnLst/>
                <a:rect l="l" t="t" r="r" b="b"/>
                <a:pathLst>
                  <a:path w="16546" h="13210" extrusionOk="0">
                    <a:moveTo>
                      <a:pt x="8440" y="0"/>
                    </a:moveTo>
                    <a:lnTo>
                      <a:pt x="8573" y="8406"/>
                    </a:lnTo>
                    <a:cubicBezTo>
                      <a:pt x="8573" y="8406"/>
                      <a:pt x="101" y="11375"/>
                      <a:pt x="0" y="12909"/>
                    </a:cubicBezTo>
                    <a:lnTo>
                      <a:pt x="16245" y="13210"/>
                    </a:lnTo>
                    <a:lnTo>
                      <a:pt x="16546" y="134"/>
                    </a:lnTo>
                    <a:lnTo>
                      <a:pt x="8440" y="0"/>
                    </a:lnTo>
                    <a:close/>
                  </a:path>
                </a:pathLst>
              </a:custGeom>
              <a:solidFill>
                <a:srgbClr val="E0B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05;p41">
                <a:extLst>
                  <a:ext uri="{FF2B5EF4-FFF2-40B4-BE49-F238E27FC236}">
                    <a16:creationId xmlns:a16="http://schemas.microsoft.com/office/drawing/2014/main" id="{55CA0A4E-EB67-F8E5-DB26-C30C13F84C98}"/>
                  </a:ext>
                </a:extLst>
              </p:cNvPr>
              <p:cNvSpPr/>
              <p:nvPr/>
            </p:nvSpPr>
            <p:spPr>
              <a:xfrm>
                <a:off x="4190564" y="4620103"/>
                <a:ext cx="30157" cy="27124"/>
              </a:xfrm>
              <a:custGeom>
                <a:avLst/>
                <a:gdLst/>
                <a:ahLst/>
                <a:cxnLst/>
                <a:rect l="l" t="t" r="r" b="b"/>
                <a:pathLst>
                  <a:path w="1402" h="1261" extrusionOk="0">
                    <a:moveTo>
                      <a:pt x="698" y="1"/>
                    </a:moveTo>
                    <a:cubicBezTo>
                      <a:pt x="442" y="1"/>
                      <a:pt x="203" y="158"/>
                      <a:pt x="101" y="414"/>
                    </a:cubicBezTo>
                    <a:cubicBezTo>
                      <a:pt x="1" y="747"/>
                      <a:pt x="234" y="1114"/>
                      <a:pt x="568" y="1248"/>
                    </a:cubicBezTo>
                    <a:cubicBezTo>
                      <a:pt x="611" y="1256"/>
                      <a:pt x="654" y="1260"/>
                      <a:pt x="697" y="1260"/>
                    </a:cubicBezTo>
                    <a:cubicBezTo>
                      <a:pt x="984" y="1260"/>
                      <a:pt x="1248" y="1071"/>
                      <a:pt x="1335" y="781"/>
                    </a:cubicBezTo>
                    <a:cubicBezTo>
                      <a:pt x="1402" y="447"/>
                      <a:pt x="1202" y="113"/>
                      <a:pt x="868" y="13"/>
                    </a:cubicBezTo>
                    <a:lnTo>
                      <a:pt x="868" y="13"/>
                    </a:lnTo>
                    <a:lnTo>
                      <a:pt x="935" y="47"/>
                    </a:lnTo>
                    <a:cubicBezTo>
                      <a:pt x="857" y="15"/>
                      <a:pt x="777" y="1"/>
                      <a:pt x="6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06;p41">
                <a:extLst>
                  <a:ext uri="{FF2B5EF4-FFF2-40B4-BE49-F238E27FC236}">
                    <a16:creationId xmlns:a16="http://schemas.microsoft.com/office/drawing/2014/main" id="{65EFB664-09FE-9097-01D4-A885D19C2040}"/>
                  </a:ext>
                </a:extLst>
              </p:cNvPr>
              <p:cNvSpPr/>
              <p:nvPr/>
            </p:nvSpPr>
            <p:spPr>
              <a:xfrm>
                <a:off x="3915042" y="4708638"/>
                <a:ext cx="351602" cy="28716"/>
              </a:xfrm>
              <a:custGeom>
                <a:avLst/>
                <a:gdLst/>
                <a:ahLst/>
                <a:cxnLst/>
                <a:rect l="l" t="t" r="r" b="b"/>
                <a:pathLst>
                  <a:path w="16346" h="1335" extrusionOk="0">
                    <a:moveTo>
                      <a:pt x="16312" y="0"/>
                    </a:moveTo>
                    <a:lnTo>
                      <a:pt x="735" y="234"/>
                    </a:lnTo>
                    <a:cubicBezTo>
                      <a:pt x="735" y="234"/>
                      <a:pt x="1" y="534"/>
                      <a:pt x="67" y="1034"/>
                    </a:cubicBezTo>
                    <a:lnTo>
                      <a:pt x="16346" y="1335"/>
                    </a:lnTo>
                    <a:lnTo>
                      <a:pt x="16346" y="1335"/>
                    </a:lnTo>
                    <a:lnTo>
                      <a:pt x="16312" y="0"/>
                    </a:lnTo>
                    <a:close/>
                  </a:path>
                </a:pathLst>
              </a:custGeom>
              <a:solidFill>
                <a:srgbClr val="F1D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07;p41">
                <a:extLst>
                  <a:ext uri="{FF2B5EF4-FFF2-40B4-BE49-F238E27FC236}">
                    <a16:creationId xmlns:a16="http://schemas.microsoft.com/office/drawing/2014/main" id="{C05ABDCB-DF7A-B0E1-A4EA-AB460B13279C}"/>
                  </a:ext>
                </a:extLst>
              </p:cNvPr>
              <p:cNvSpPr/>
              <p:nvPr/>
            </p:nvSpPr>
            <p:spPr>
              <a:xfrm>
                <a:off x="4095532" y="4630406"/>
                <a:ext cx="33362" cy="22327"/>
              </a:xfrm>
              <a:custGeom>
                <a:avLst/>
                <a:gdLst/>
                <a:ahLst/>
                <a:cxnLst/>
                <a:rect l="l" t="t" r="r" b="b"/>
                <a:pathLst>
                  <a:path w="1551" h="1038" extrusionOk="0">
                    <a:moveTo>
                      <a:pt x="249" y="0"/>
                    </a:moveTo>
                    <a:cubicBezTo>
                      <a:pt x="96" y="0"/>
                      <a:pt x="1" y="38"/>
                      <a:pt x="16" y="68"/>
                    </a:cubicBezTo>
                    <a:cubicBezTo>
                      <a:pt x="16" y="135"/>
                      <a:pt x="449" y="201"/>
                      <a:pt x="816" y="468"/>
                    </a:cubicBezTo>
                    <a:cubicBezTo>
                      <a:pt x="1166" y="723"/>
                      <a:pt x="1364" y="1038"/>
                      <a:pt x="1440" y="1038"/>
                    </a:cubicBezTo>
                    <a:cubicBezTo>
                      <a:pt x="1444" y="1038"/>
                      <a:pt x="1447" y="1037"/>
                      <a:pt x="1450" y="1035"/>
                    </a:cubicBezTo>
                    <a:cubicBezTo>
                      <a:pt x="1550" y="1002"/>
                      <a:pt x="1417" y="535"/>
                      <a:pt x="950" y="235"/>
                    </a:cubicBezTo>
                    <a:cubicBezTo>
                      <a:pt x="696" y="53"/>
                      <a:pt x="432" y="0"/>
                      <a:pt x="2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08;p41">
                <a:extLst>
                  <a:ext uri="{FF2B5EF4-FFF2-40B4-BE49-F238E27FC236}">
                    <a16:creationId xmlns:a16="http://schemas.microsoft.com/office/drawing/2014/main" id="{6836B642-D956-C6CF-A538-52091DDEE1DE}"/>
                  </a:ext>
                </a:extLst>
              </p:cNvPr>
              <p:cNvSpPr/>
              <p:nvPr/>
            </p:nvSpPr>
            <p:spPr>
              <a:xfrm>
                <a:off x="4057825" y="4645635"/>
                <a:ext cx="25145" cy="27855"/>
              </a:xfrm>
              <a:custGeom>
                <a:avLst/>
                <a:gdLst/>
                <a:ahLst/>
                <a:cxnLst/>
                <a:rect l="l" t="t" r="r" b="b"/>
                <a:pathLst>
                  <a:path w="1169" h="1295" extrusionOk="0">
                    <a:moveTo>
                      <a:pt x="109" y="1"/>
                    </a:moveTo>
                    <a:cubicBezTo>
                      <a:pt x="62" y="1"/>
                      <a:pt x="34" y="11"/>
                      <a:pt x="34" y="27"/>
                    </a:cubicBezTo>
                    <a:cubicBezTo>
                      <a:pt x="1" y="127"/>
                      <a:pt x="368" y="261"/>
                      <a:pt x="601" y="594"/>
                    </a:cubicBezTo>
                    <a:cubicBezTo>
                      <a:pt x="868" y="928"/>
                      <a:pt x="968" y="1295"/>
                      <a:pt x="1035" y="1295"/>
                    </a:cubicBezTo>
                    <a:cubicBezTo>
                      <a:pt x="1102" y="1295"/>
                      <a:pt x="1168" y="828"/>
                      <a:pt x="835" y="427"/>
                    </a:cubicBezTo>
                    <a:cubicBezTo>
                      <a:pt x="583" y="100"/>
                      <a:pt x="254" y="1"/>
                      <a:pt x="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09;p41">
                <a:extLst>
                  <a:ext uri="{FF2B5EF4-FFF2-40B4-BE49-F238E27FC236}">
                    <a16:creationId xmlns:a16="http://schemas.microsoft.com/office/drawing/2014/main" id="{83A991DE-66F4-E47C-2832-A806AED64CC8}"/>
                  </a:ext>
                </a:extLst>
              </p:cNvPr>
              <p:cNvSpPr/>
              <p:nvPr/>
            </p:nvSpPr>
            <p:spPr>
              <a:xfrm>
                <a:off x="4023388" y="4660606"/>
                <a:ext cx="17251" cy="29383"/>
              </a:xfrm>
              <a:custGeom>
                <a:avLst/>
                <a:gdLst/>
                <a:ahLst/>
                <a:cxnLst/>
                <a:rect l="l" t="t" r="r" b="b"/>
                <a:pathLst>
                  <a:path w="802" h="1366" extrusionOk="0">
                    <a:moveTo>
                      <a:pt x="92" y="0"/>
                    </a:moveTo>
                    <a:cubicBezTo>
                      <a:pt x="62" y="0"/>
                      <a:pt x="41" y="11"/>
                      <a:pt x="34" y="32"/>
                    </a:cubicBezTo>
                    <a:cubicBezTo>
                      <a:pt x="1" y="98"/>
                      <a:pt x="234" y="332"/>
                      <a:pt x="368" y="699"/>
                    </a:cubicBezTo>
                    <a:cubicBezTo>
                      <a:pt x="534" y="1032"/>
                      <a:pt x="534" y="1366"/>
                      <a:pt x="634" y="1366"/>
                    </a:cubicBezTo>
                    <a:cubicBezTo>
                      <a:pt x="701" y="1366"/>
                      <a:pt x="801" y="999"/>
                      <a:pt x="634" y="532"/>
                    </a:cubicBezTo>
                    <a:cubicBezTo>
                      <a:pt x="475" y="161"/>
                      <a:pt x="211" y="0"/>
                      <a:pt x="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10;p41">
                <a:extLst>
                  <a:ext uri="{FF2B5EF4-FFF2-40B4-BE49-F238E27FC236}">
                    <a16:creationId xmlns:a16="http://schemas.microsoft.com/office/drawing/2014/main" id="{DB98FD86-2038-6300-3A81-DDBB11FB5BFF}"/>
                  </a:ext>
                </a:extLst>
              </p:cNvPr>
              <p:cNvSpPr/>
              <p:nvPr/>
            </p:nvSpPr>
            <p:spPr>
              <a:xfrm>
                <a:off x="4098802" y="4584289"/>
                <a:ext cx="37255" cy="9249"/>
              </a:xfrm>
              <a:custGeom>
                <a:avLst/>
                <a:gdLst/>
                <a:ahLst/>
                <a:cxnLst/>
                <a:rect l="l" t="t" r="r" b="b"/>
                <a:pathLst>
                  <a:path w="1732" h="430" extrusionOk="0">
                    <a:moveTo>
                      <a:pt x="704" y="1"/>
                    </a:moveTo>
                    <a:cubicBezTo>
                      <a:pt x="241" y="1"/>
                      <a:pt x="0" y="251"/>
                      <a:pt x="31" y="311"/>
                    </a:cubicBezTo>
                    <a:cubicBezTo>
                      <a:pt x="39" y="328"/>
                      <a:pt x="71" y="334"/>
                      <a:pt x="120" y="334"/>
                    </a:cubicBezTo>
                    <a:cubicBezTo>
                      <a:pt x="232" y="334"/>
                      <a:pt x="435" y="304"/>
                      <a:pt x="674" y="304"/>
                    </a:cubicBezTo>
                    <a:cubicBezTo>
                      <a:pt x="735" y="304"/>
                      <a:pt x="799" y="306"/>
                      <a:pt x="864" y="311"/>
                    </a:cubicBezTo>
                    <a:cubicBezTo>
                      <a:pt x="1187" y="338"/>
                      <a:pt x="1509" y="429"/>
                      <a:pt x="1640" y="429"/>
                    </a:cubicBezTo>
                    <a:cubicBezTo>
                      <a:pt x="1671" y="429"/>
                      <a:pt x="1692" y="424"/>
                      <a:pt x="1698" y="411"/>
                    </a:cubicBezTo>
                    <a:cubicBezTo>
                      <a:pt x="1732" y="344"/>
                      <a:pt x="1398" y="77"/>
                      <a:pt x="864" y="10"/>
                    </a:cubicBezTo>
                    <a:cubicBezTo>
                      <a:pt x="808" y="4"/>
                      <a:pt x="755" y="1"/>
                      <a:pt x="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11;p41">
                <a:extLst>
                  <a:ext uri="{FF2B5EF4-FFF2-40B4-BE49-F238E27FC236}">
                    <a16:creationId xmlns:a16="http://schemas.microsoft.com/office/drawing/2014/main" id="{5A569593-7FC1-C238-93A4-567C9AA9DE40}"/>
                  </a:ext>
                </a:extLst>
              </p:cNvPr>
              <p:cNvSpPr/>
              <p:nvPr/>
            </p:nvSpPr>
            <p:spPr>
              <a:xfrm>
                <a:off x="4506287" y="4442430"/>
                <a:ext cx="186556" cy="420628"/>
              </a:xfrm>
              <a:custGeom>
                <a:avLst/>
                <a:gdLst/>
                <a:ahLst/>
                <a:cxnLst/>
                <a:rect l="l" t="t" r="r" b="b"/>
                <a:pathLst>
                  <a:path w="8673" h="19555" extrusionOk="0">
                    <a:moveTo>
                      <a:pt x="867" y="1"/>
                    </a:moveTo>
                    <a:lnTo>
                      <a:pt x="1735" y="10108"/>
                    </a:lnTo>
                    <a:lnTo>
                      <a:pt x="133" y="18314"/>
                    </a:lnTo>
                    <a:cubicBezTo>
                      <a:pt x="0" y="18881"/>
                      <a:pt x="400" y="19481"/>
                      <a:pt x="1034" y="19548"/>
                    </a:cubicBezTo>
                    <a:cubicBezTo>
                      <a:pt x="1071" y="19552"/>
                      <a:pt x="1109" y="19554"/>
                      <a:pt x="1146" y="19554"/>
                    </a:cubicBezTo>
                    <a:cubicBezTo>
                      <a:pt x="1415" y="19554"/>
                      <a:pt x="1697" y="19448"/>
                      <a:pt x="1901" y="19214"/>
                    </a:cubicBezTo>
                    <a:cubicBezTo>
                      <a:pt x="3369" y="17647"/>
                      <a:pt x="8673" y="11809"/>
                      <a:pt x="8539" y="11075"/>
                    </a:cubicBezTo>
                    <a:cubicBezTo>
                      <a:pt x="8439" y="10241"/>
                      <a:pt x="8339" y="334"/>
                      <a:pt x="8339" y="334"/>
                    </a:cubicBezTo>
                    <a:lnTo>
                      <a:pt x="867" y="1"/>
                    </a:lnTo>
                    <a:close/>
                  </a:path>
                </a:pathLst>
              </a:custGeom>
              <a:solidFill>
                <a:srgbClr val="E0B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12;p41">
                <a:extLst>
                  <a:ext uri="{FF2B5EF4-FFF2-40B4-BE49-F238E27FC236}">
                    <a16:creationId xmlns:a16="http://schemas.microsoft.com/office/drawing/2014/main" id="{7A8E1B33-814F-E365-0A56-AD72C74AACF2}"/>
                  </a:ext>
                </a:extLst>
              </p:cNvPr>
              <p:cNvSpPr/>
              <p:nvPr/>
            </p:nvSpPr>
            <p:spPr>
              <a:xfrm>
                <a:off x="4528529" y="4664865"/>
                <a:ext cx="162164" cy="197462"/>
              </a:xfrm>
              <a:custGeom>
                <a:avLst/>
                <a:gdLst/>
                <a:ahLst/>
                <a:cxnLst/>
                <a:rect l="l" t="t" r="r" b="b"/>
                <a:pathLst>
                  <a:path w="7539" h="9180" extrusionOk="0">
                    <a:moveTo>
                      <a:pt x="7505" y="0"/>
                    </a:moveTo>
                    <a:lnTo>
                      <a:pt x="0" y="9174"/>
                    </a:lnTo>
                    <a:cubicBezTo>
                      <a:pt x="41" y="9178"/>
                      <a:pt x="82" y="9180"/>
                      <a:pt x="123" y="9180"/>
                    </a:cubicBezTo>
                    <a:cubicBezTo>
                      <a:pt x="414" y="9180"/>
                      <a:pt x="696" y="9074"/>
                      <a:pt x="901" y="8840"/>
                    </a:cubicBezTo>
                    <a:cubicBezTo>
                      <a:pt x="4937" y="4437"/>
                      <a:pt x="6605" y="2269"/>
                      <a:pt x="7205" y="1468"/>
                    </a:cubicBezTo>
                    <a:cubicBezTo>
                      <a:pt x="7439" y="1168"/>
                      <a:pt x="7539" y="801"/>
                      <a:pt x="7505" y="434"/>
                    </a:cubicBezTo>
                    <a:lnTo>
                      <a:pt x="7505" y="0"/>
                    </a:lnTo>
                    <a:close/>
                  </a:path>
                </a:pathLst>
              </a:custGeom>
              <a:solidFill>
                <a:srgbClr val="F1D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13;p41">
                <a:extLst>
                  <a:ext uri="{FF2B5EF4-FFF2-40B4-BE49-F238E27FC236}">
                    <a16:creationId xmlns:a16="http://schemas.microsoft.com/office/drawing/2014/main" id="{E811485A-FDB9-8418-54B5-9ED9B6963F48}"/>
                  </a:ext>
                </a:extLst>
              </p:cNvPr>
              <p:cNvSpPr/>
              <p:nvPr/>
            </p:nvSpPr>
            <p:spPr>
              <a:xfrm>
                <a:off x="4633992" y="4595711"/>
                <a:ext cx="28006" cy="25446"/>
              </a:xfrm>
              <a:custGeom>
                <a:avLst/>
                <a:gdLst/>
                <a:ahLst/>
                <a:cxnLst/>
                <a:rect l="l" t="t" r="r" b="b"/>
                <a:pathLst>
                  <a:path w="1302" h="1183" extrusionOk="0">
                    <a:moveTo>
                      <a:pt x="683" y="0"/>
                    </a:moveTo>
                    <a:cubicBezTo>
                      <a:pt x="531" y="0"/>
                      <a:pt x="380" y="50"/>
                      <a:pt x="267" y="147"/>
                    </a:cubicBezTo>
                    <a:lnTo>
                      <a:pt x="301" y="113"/>
                    </a:lnTo>
                    <a:lnTo>
                      <a:pt x="301" y="113"/>
                    </a:lnTo>
                    <a:cubicBezTo>
                      <a:pt x="34" y="313"/>
                      <a:pt x="1" y="680"/>
                      <a:pt x="167" y="947"/>
                    </a:cubicBezTo>
                    <a:cubicBezTo>
                      <a:pt x="287" y="1106"/>
                      <a:pt x="466" y="1183"/>
                      <a:pt x="647" y="1183"/>
                    </a:cubicBezTo>
                    <a:cubicBezTo>
                      <a:pt x="770" y="1183"/>
                      <a:pt x="894" y="1148"/>
                      <a:pt x="1001" y="1081"/>
                    </a:cubicBezTo>
                    <a:cubicBezTo>
                      <a:pt x="1268" y="847"/>
                      <a:pt x="1302" y="480"/>
                      <a:pt x="1135" y="180"/>
                    </a:cubicBezTo>
                    <a:cubicBezTo>
                      <a:pt x="1014" y="59"/>
                      <a:pt x="847" y="0"/>
                      <a:pt x="6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14;p41">
                <a:extLst>
                  <a:ext uri="{FF2B5EF4-FFF2-40B4-BE49-F238E27FC236}">
                    <a16:creationId xmlns:a16="http://schemas.microsoft.com/office/drawing/2014/main" id="{2A7BA65F-2B54-4AA0-3258-FA3473DACD1A}"/>
                  </a:ext>
                </a:extLst>
              </p:cNvPr>
              <p:cNvSpPr/>
              <p:nvPr/>
            </p:nvSpPr>
            <p:spPr>
              <a:xfrm>
                <a:off x="4526378" y="4741376"/>
                <a:ext cx="45924" cy="22521"/>
              </a:xfrm>
              <a:custGeom>
                <a:avLst/>
                <a:gdLst/>
                <a:ahLst/>
                <a:cxnLst/>
                <a:rect l="l" t="t" r="r" b="b"/>
                <a:pathLst>
                  <a:path w="2135" h="1047" extrusionOk="0">
                    <a:moveTo>
                      <a:pt x="578" y="0"/>
                    </a:moveTo>
                    <a:cubicBezTo>
                      <a:pt x="498" y="0"/>
                      <a:pt x="417" y="4"/>
                      <a:pt x="334" y="13"/>
                    </a:cubicBezTo>
                    <a:cubicBezTo>
                      <a:pt x="100" y="79"/>
                      <a:pt x="0" y="146"/>
                      <a:pt x="0" y="179"/>
                    </a:cubicBezTo>
                    <a:cubicBezTo>
                      <a:pt x="69" y="174"/>
                      <a:pt x="137" y="171"/>
                      <a:pt x="206" y="171"/>
                    </a:cubicBezTo>
                    <a:cubicBezTo>
                      <a:pt x="537" y="171"/>
                      <a:pt x="864" y="236"/>
                      <a:pt x="1168" y="346"/>
                    </a:cubicBezTo>
                    <a:cubicBezTo>
                      <a:pt x="1534" y="513"/>
                      <a:pt x="1835" y="747"/>
                      <a:pt x="2102" y="1047"/>
                    </a:cubicBezTo>
                    <a:cubicBezTo>
                      <a:pt x="2135" y="1047"/>
                      <a:pt x="2102" y="913"/>
                      <a:pt x="1968" y="713"/>
                    </a:cubicBezTo>
                    <a:cubicBezTo>
                      <a:pt x="1801" y="446"/>
                      <a:pt x="1534" y="246"/>
                      <a:pt x="1268" y="113"/>
                    </a:cubicBezTo>
                    <a:cubicBezTo>
                      <a:pt x="1042" y="38"/>
                      <a:pt x="817" y="0"/>
                      <a:pt x="5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15;p41">
                <a:extLst>
                  <a:ext uri="{FF2B5EF4-FFF2-40B4-BE49-F238E27FC236}">
                    <a16:creationId xmlns:a16="http://schemas.microsoft.com/office/drawing/2014/main" id="{5BE9C88F-0342-2309-7CFC-A394A0000BD2}"/>
                  </a:ext>
                </a:extLst>
              </p:cNvPr>
              <p:cNvSpPr/>
              <p:nvPr/>
            </p:nvSpPr>
            <p:spPr>
              <a:xfrm>
                <a:off x="4517042" y="4780331"/>
                <a:ext cx="42353" cy="13702"/>
              </a:xfrm>
              <a:custGeom>
                <a:avLst/>
                <a:gdLst/>
                <a:ahLst/>
                <a:cxnLst/>
                <a:rect l="l" t="t" r="r" b="b"/>
                <a:pathLst>
                  <a:path w="1969" h="637" extrusionOk="0">
                    <a:moveTo>
                      <a:pt x="662" y="0"/>
                    </a:moveTo>
                    <a:cubicBezTo>
                      <a:pt x="430" y="0"/>
                      <a:pt x="194" y="74"/>
                      <a:pt x="0" y="203"/>
                    </a:cubicBezTo>
                    <a:cubicBezTo>
                      <a:pt x="334" y="203"/>
                      <a:pt x="668" y="236"/>
                      <a:pt x="1001" y="270"/>
                    </a:cubicBezTo>
                    <a:cubicBezTo>
                      <a:pt x="1301" y="370"/>
                      <a:pt x="1602" y="503"/>
                      <a:pt x="1902" y="637"/>
                    </a:cubicBezTo>
                    <a:cubicBezTo>
                      <a:pt x="1968" y="637"/>
                      <a:pt x="1635" y="203"/>
                      <a:pt x="1034" y="70"/>
                    </a:cubicBezTo>
                    <a:cubicBezTo>
                      <a:pt x="916" y="22"/>
                      <a:pt x="790" y="0"/>
                      <a:pt x="6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16;p41">
                <a:extLst>
                  <a:ext uri="{FF2B5EF4-FFF2-40B4-BE49-F238E27FC236}">
                    <a16:creationId xmlns:a16="http://schemas.microsoft.com/office/drawing/2014/main" id="{8D94F9D6-42F8-5F35-2643-28093A5B409E}"/>
                  </a:ext>
                </a:extLst>
              </p:cNvPr>
              <p:cNvSpPr/>
              <p:nvPr/>
            </p:nvSpPr>
            <p:spPr>
              <a:xfrm>
                <a:off x="4535691" y="4702830"/>
                <a:ext cx="62444" cy="22327"/>
              </a:xfrm>
              <a:custGeom>
                <a:avLst/>
                <a:gdLst/>
                <a:ahLst/>
                <a:cxnLst/>
                <a:rect l="l" t="t" r="r" b="b"/>
                <a:pathLst>
                  <a:path w="2903" h="1038" extrusionOk="0">
                    <a:moveTo>
                      <a:pt x="747" y="0"/>
                    </a:moveTo>
                    <a:cubicBezTo>
                      <a:pt x="499" y="0"/>
                      <a:pt x="248" y="34"/>
                      <a:pt x="1" y="103"/>
                    </a:cubicBezTo>
                    <a:cubicBezTo>
                      <a:pt x="501" y="137"/>
                      <a:pt x="1001" y="237"/>
                      <a:pt x="1502" y="337"/>
                    </a:cubicBezTo>
                    <a:cubicBezTo>
                      <a:pt x="2002" y="537"/>
                      <a:pt x="2469" y="771"/>
                      <a:pt x="2903" y="1037"/>
                    </a:cubicBezTo>
                    <a:cubicBezTo>
                      <a:pt x="2365" y="371"/>
                      <a:pt x="1570" y="0"/>
                      <a:pt x="7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17;p41">
                <a:extLst>
                  <a:ext uri="{FF2B5EF4-FFF2-40B4-BE49-F238E27FC236}">
                    <a16:creationId xmlns:a16="http://schemas.microsoft.com/office/drawing/2014/main" id="{62820A85-FD4F-0165-D6EE-18D17C07629E}"/>
                  </a:ext>
                </a:extLst>
              </p:cNvPr>
              <p:cNvSpPr/>
              <p:nvPr/>
            </p:nvSpPr>
            <p:spPr>
              <a:xfrm>
                <a:off x="4541435" y="4650862"/>
                <a:ext cx="56700" cy="9249"/>
              </a:xfrm>
              <a:custGeom>
                <a:avLst/>
                <a:gdLst/>
                <a:ahLst/>
                <a:cxnLst/>
                <a:rect l="l" t="t" r="r" b="b"/>
                <a:pathLst>
                  <a:path w="2636" h="430" extrusionOk="0">
                    <a:moveTo>
                      <a:pt x="1542" y="1"/>
                    </a:moveTo>
                    <a:cubicBezTo>
                      <a:pt x="1462" y="1"/>
                      <a:pt x="1382" y="6"/>
                      <a:pt x="1301" y="18"/>
                    </a:cubicBezTo>
                    <a:cubicBezTo>
                      <a:pt x="1255" y="14"/>
                      <a:pt x="1208" y="13"/>
                      <a:pt x="1161" y="13"/>
                    </a:cubicBezTo>
                    <a:cubicBezTo>
                      <a:pt x="742" y="13"/>
                      <a:pt x="331" y="148"/>
                      <a:pt x="1" y="418"/>
                    </a:cubicBezTo>
                    <a:cubicBezTo>
                      <a:pt x="1" y="426"/>
                      <a:pt x="9" y="430"/>
                      <a:pt x="26" y="430"/>
                    </a:cubicBezTo>
                    <a:cubicBezTo>
                      <a:pt x="145" y="430"/>
                      <a:pt x="659" y="251"/>
                      <a:pt x="1301" y="251"/>
                    </a:cubicBezTo>
                    <a:cubicBezTo>
                      <a:pt x="1359" y="249"/>
                      <a:pt x="1415" y="247"/>
                      <a:pt x="1470" y="247"/>
                    </a:cubicBezTo>
                    <a:cubicBezTo>
                      <a:pt x="2018" y="247"/>
                      <a:pt x="2449" y="365"/>
                      <a:pt x="2589" y="365"/>
                    </a:cubicBezTo>
                    <a:cubicBezTo>
                      <a:pt x="2615" y="365"/>
                      <a:pt x="2631" y="361"/>
                      <a:pt x="2636" y="351"/>
                    </a:cubicBezTo>
                    <a:cubicBezTo>
                      <a:pt x="2304" y="130"/>
                      <a:pt x="1927" y="1"/>
                      <a:pt x="15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18;p41">
                <a:extLst>
                  <a:ext uri="{FF2B5EF4-FFF2-40B4-BE49-F238E27FC236}">
                    <a16:creationId xmlns:a16="http://schemas.microsoft.com/office/drawing/2014/main" id="{898560C0-5066-7324-5E72-9592F99A2679}"/>
                  </a:ext>
                </a:extLst>
              </p:cNvPr>
              <p:cNvSpPr/>
              <p:nvPr/>
            </p:nvSpPr>
            <p:spPr>
              <a:xfrm>
                <a:off x="4535691" y="4585751"/>
                <a:ext cx="58851" cy="14562"/>
              </a:xfrm>
              <a:custGeom>
                <a:avLst/>
                <a:gdLst/>
                <a:ahLst/>
                <a:cxnLst/>
                <a:rect l="l" t="t" r="r" b="b"/>
                <a:pathLst>
                  <a:path w="2736" h="677" extrusionOk="0">
                    <a:moveTo>
                      <a:pt x="1490" y="1"/>
                    </a:moveTo>
                    <a:cubicBezTo>
                      <a:pt x="1428" y="1"/>
                      <a:pt x="1365" y="3"/>
                      <a:pt x="1302" y="9"/>
                    </a:cubicBezTo>
                    <a:cubicBezTo>
                      <a:pt x="968" y="43"/>
                      <a:pt x="634" y="176"/>
                      <a:pt x="334" y="376"/>
                    </a:cubicBezTo>
                    <a:cubicBezTo>
                      <a:pt x="101" y="510"/>
                      <a:pt x="1" y="643"/>
                      <a:pt x="34" y="676"/>
                    </a:cubicBezTo>
                    <a:cubicBezTo>
                      <a:pt x="434" y="476"/>
                      <a:pt x="868" y="343"/>
                      <a:pt x="1335" y="243"/>
                    </a:cubicBezTo>
                    <a:cubicBezTo>
                      <a:pt x="1802" y="243"/>
                      <a:pt x="2269" y="276"/>
                      <a:pt x="2703" y="409"/>
                    </a:cubicBezTo>
                    <a:cubicBezTo>
                      <a:pt x="2736" y="376"/>
                      <a:pt x="2603" y="276"/>
                      <a:pt x="2369" y="176"/>
                    </a:cubicBezTo>
                    <a:cubicBezTo>
                      <a:pt x="2093" y="65"/>
                      <a:pt x="1793" y="1"/>
                      <a:pt x="14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19;p41">
                <a:extLst>
                  <a:ext uri="{FF2B5EF4-FFF2-40B4-BE49-F238E27FC236}">
                    <a16:creationId xmlns:a16="http://schemas.microsoft.com/office/drawing/2014/main" id="{F6F54E99-160E-5FDA-CD6C-404A7476728F}"/>
                  </a:ext>
                </a:extLst>
              </p:cNvPr>
              <p:cNvSpPr/>
              <p:nvPr/>
            </p:nvSpPr>
            <p:spPr>
              <a:xfrm>
                <a:off x="4527797" y="4534966"/>
                <a:ext cx="65326" cy="43816"/>
              </a:xfrm>
              <a:custGeom>
                <a:avLst/>
                <a:gdLst/>
                <a:ahLst/>
                <a:cxnLst/>
                <a:rect l="l" t="t" r="r" b="b"/>
                <a:pathLst>
                  <a:path w="3037" h="2037" extrusionOk="0">
                    <a:moveTo>
                      <a:pt x="2558" y="180"/>
                    </a:moveTo>
                    <a:cubicBezTo>
                      <a:pt x="2613" y="180"/>
                      <a:pt x="2664" y="196"/>
                      <a:pt x="2703" y="235"/>
                    </a:cubicBezTo>
                    <a:cubicBezTo>
                      <a:pt x="2769" y="335"/>
                      <a:pt x="2836" y="435"/>
                      <a:pt x="2803" y="569"/>
                    </a:cubicBezTo>
                    <a:cubicBezTo>
                      <a:pt x="2803" y="1088"/>
                      <a:pt x="2479" y="1532"/>
                      <a:pt x="2004" y="1707"/>
                    </a:cubicBezTo>
                    <a:lnTo>
                      <a:pt x="2004" y="1707"/>
                    </a:lnTo>
                    <a:cubicBezTo>
                      <a:pt x="1969" y="1647"/>
                      <a:pt x="1924" y="1591"/>
                      <a:pt x="1869" y="1536"/>
                    </a:cubicBezTo>
                    <a:cubicBezTo>
                      <a:pt x="1843" y="1498"/>
                      <a:pt x="1817" y="1460"/>
                      <a:pt x="1791" y="1423"/>
                    </a:cubicBezTo>
                    <a:lnTo>
                      <a:pt x="1791" y="1423"/>
                    </a:lnTo>
                    <a:cubicBezTo>
                      <a:pt x="1846" y="1179"/>
                      <a:pt x="1925" y="941"/>
                      <a:pt x="2036" y="702"/>
                    </a:cubicBezTo>
                    <a:cubicBezTo>
                      <a:pt x="2102" y="502"/>
                      <a:pt x="2269" y="335"/>
                      <a:pt x="2436" y="202"/>
                    </a:cubicBezTo>
                    <a:cubicBezTo>
                      <a:pt x="2477" y="188"/>
                      <a:pt x="2519" y="180"/>
                      <a:pt x="2558" y="180"/>
                    </a:cubicBezTo>
                    <a:close/>
                    <a:moveTo>
                      <a:pt x="1769" y="1527"/>
                    </a:moveTo>
                    <a:cubicBezTo>
                      <a:pt x="1830" y="1592"/>
                      <a:pt x="1890" y="1659"/>
                      <a:pt x="1948" y="1726"/>
                    </a:cubicBezTo>
                    <a:lnTo>
                      <a:pt x="1948" y="1726"/>
                    </a:lnTo>
                    <a:cubicBezTo>
                      <a:pt x="1890" y="1745"/>
                      <a:pt x="1830" y="1759"/>
                      <a:pt x="1769" y="1770"/>
                    </a:cubicBezTo>
                    <a:cubicBezTo>
                      <a:pt x="1755" y="1772"/>
                      <a:pt x="1742" y="1774"/>
                      <a:pt x="1728" y="1776"/>
                    </a:cubicBezTo>
                    <a:lnTo>
                      <a:pt x="1728" y="1776"/>
                    </a:lnTo>
                    <a:cubicBezTo>
                      <a:pt x="1739" y="1692"/>
                      <a:pt x="1753" y="1609"/>
                      <a:pt x="1769" y="1527"/>
                    </a:cubicBezTo>
                    <a:close/>
                    <a:moveTo>
                      <a:pt x="396" y="660"/>
                    </a:moveTo>
                    <a:cubicBezTo>
                      <a:pt x="410" y="660"/>
                      <a:pt x="423" y="663"/>
                      <a:pt x="434" y="669"/>
                    </a:cubicBezTo>
                    <a:cubicBezTo>
                      <a:pt x="668" y="702"/>
                      <a:pt x="868" y="769"/>
                      <a:pt x="1068" y="902"/>
                    </a:cubicBezTo>
                    <a:cubicBezTo>
                      <a:pt x="1278" y="1055"/>
                      <a:pt x="1477" y="1229"/>
                      <a:pt x="1665" y="1419"/>
                    </a:cubicBezTo>
                    <a:lnTo>
                      <a:pt x="1665" y="1419"/>
                    </a:lnTo>
                    <a:cubicBezTo>
                      <a:pt x="1653" y="1501"/>
                      <a:pt x="1643" y="1585"/>
                      <a:pt x="1635" y="1670"/>
                    </a:cubicBezTo>
                    <a:cubicBezTo>
                      <a:pt x="1635" y="1709"/>
                      <a:pt x="1635" y="1748"/>
                      <a:pt x="1637" y="1786"/>
                    </a:cubicBezTo>
                    <a:lnTo>
                      <a:pt x="1637" y="1786"/>
                    </a:lnTo>
                    <a:cubicBezTo>
                      <a:pt x="1601" y="1789"/>
                      <a:pt x="1565" y="1791"/>
                      <a:pt x="1530" y="1791"/>
                    </a:cubicBezTo>
                    <a:cubicBezTo>
                      <a:pt x="1039" y="1791"/>
                      <a:pt x="555" y="1533"/>
                      <a:pt x="268" y="1103"/>
                    </a:cubicBezTo>
                    <a:cubicBezTo>
                      <a:pt x="234" y="1003"/>
                      <a:pt x="201" y="902"/>
                      <a:pt x="234" y="802"/>
                    </a:cubicBezTo>
                    <a:cubicBezTo>
                      <a:pt x="262" y="720"/>
                      <a:pt x="334" y="660"/>
                      <a:pt x="396" y="660"/>
                    </a:cubicBezTo>
                    <a:close/>
                    <a:moveTo>
                      <a:pt x="2530" y="0"/>
                    </a:moveTo>
                    <a:cubicBezTo>
                      <a:pt x="2472" y="0"/>
                      <a:pt x="2416" y="12"/>
                      <a:pt x="2369" y="35"/>
                    </a:cubicBezTo>
                    <a:cubicBezTo>
                      <a:pt x="2136" y="169"/>
                      <a:pt x="1969" y="402"/>
                      <a:pt x="1902" y="636"/>
                    </a:cubicBezTo>
                    <a:cubicBezTo>
                      <a:pt x="1795" y="850"/>
                      <a:pt x="1729" y="1064"/>
                      <a:pt x="1687" y="1286"/>
                    </a:cubicBezTo>
                    <a:lnTo>
                      <a:pt x="1687" y="1286"/>
                    </a:lnTo>
                    <a:cubicBezTo>
                      <a:pt x="1529" y="1088"/>
                      <a:pt x="1349" y="912"/>
                      <a:pt x="1135" y="769"/>
                    </a:cubicBezTo>
                    <a:cubicBezTo>
                      <a:pt x="935" y="636"/>
                      <a:pt x="701" y="502"/>
                      <a:pt x="468" y="469"/>
                    </a:cubicBezTo>
                    <a:cubicBezTo>
                      <a:pt x="268" y="469"/>
                      <a:pt x="101" y="569"/>
                      <a:pt x="34" y="702"/>
                    </a:cubicBezTo>
                    <a:cubicBezTo>
                      <a:pt x="1" y="869"/>
                      <a:pt x="1" y="1069"/>
                      <a:pt x="101" y="1203"/>
                    </a:cubicBezTo>
                    <a:cubicBezTo>
                      <a:pt x="421" y="1727"/>
                      <a:pt x="970" y="2022"/>
                      <a:pt x="1571" y="2022"/>
                    </a:cubicBezTo>
                    <a:cubicBezTo>
                      <a:pt x="1610" y="2022"/>
                      <a:pt x="1650" y="2021"/>
                      <a:pt x="1691" y="2018"/>
                    </a:cubicBezTo>
                    <a:lnTo>
                      <a:pt x="1691" y="2018"/>
                    </a:lnTo>
                    <a:cubicBezTo>
                      <a:pt x="1694" y="2025"/>
                      <a:pt x="1698" y="2031"/>
                      <a:pt x="1702" y="2037"/>
                    </a:cubicBezTo>
                    <a:cubicBezTo>
                      <a:pt x="1702" y="2030"/>
                      <a:pt x="1703" y="2024"/>
                      <a:pt x="1703" y="2017"/>
                    </a:cubicBezTo>
                    <a:lnTo>
                      <a:pt x="1703" y="2017"/>
                    </a:lnTo>
                    <a:cubicBezTo>
                      <a:pt x="1747" y="2014"/>
                      <a:pt x="1791" y="2010"/>
                      <a:pt x="1835" y="2003"/>
                    </a:cubicBezTo>
                    <a:cubicBezTo>
                      <a:pt x="2503" y="1870"/>
                      <a:pt x="3036" y="1269"/>
                      <a:pt x="3036" y="569"/>
                    </a:cubicBezTo>
                    <a:cubicBezTo>
                      <a:pt x="3003" y="369"/>
                      <a:pt x="2936" y="235"/>
                      <a:pt x="2836" y="102"/>
                    </a:cubicBezTo>
                    <a:cubicBezTo>
                      <a:pt x="2750" y="37"/>
                      <a:pt x="2636" y="0"/>
                      <a:pt x="25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320;p41">
                <a:extLst>
                  <a:ext uri="{FF2B5EF4-FFF2-40B4-BE49-F238E27FC236}">
                    <a16:creationId xmlns:a16="http://schemas.microsoft.com/office/drawing/2014/main" id="{4320FE79-4793-49E3-F4DA-A8ECE606F3F9}"/>
                  </a:ext>
                </a:extLst>
              </p:cNvPr>
              <p:cNvSpPr/>
              <p:nvPr/>
            </p:nvSpPr>
            <p:spPr>
              <a:xfrm>
                <a:off x="4334078" y="1868006"/>
                <a:ext cx="523812" cy="1176963"/>
              </a:xfrm>
              <a:custGeom>
                <a:avLst/>
                <a:gdLst/>
                <a:ahLst/>
                <a:cxnLst/>
                <a:rect l="l" t="t" r="r" b="b"/>
                <a:pathLst>
                  <a:path w="24352" h="54717" extrusionOk="0">
                    <a:moveTo>
                      <a:pt x="7939" y="0"/>
                    </a:moveTo>
                    <a:lnTo>
                      <a:pt x="0" y="1668"/>
                    </a:lnTo>
                    <a:lnTo>
                      <a:pt x="8440" y="48702"/>
                    </a:lnTo>
                    <a:lnTo>
                      <a:pt x="9040" y="52805"/>
                    </a:lnTo>
                    <a:cubicBezTo>
                      <a:pt x="9040" y="52805"/>
                      <a:pt x="14108" y="54717"/>
                      <a:pt x="16534" y="54717"/>
                    </a:cubicBezTo>
                    <a:cubicBezTo>
                      <a:pt x="16973" y="54717"/>
                      <a:pt x="17326" y="54654"/>
                      <a:pt x="17546" y="54506"/>
                    </a:cubicBezTo>
                    <a:cubicBezTo>
                      <a:pt x="18947" y="53538"/>
                      <a:pt x="20281" y="52704"/>
                      <a:pt x="20782" y="49936"/>
                    </a:cubicBezTo>
                    <a:cubicBezTo>
                      <a:pt x="21249" y="47201"/>
                      <a:pt x="24351" y="30722"/>
                      <a:pt x="23284" y="24751"/>
                    </a:cubicBezTo>
                    <a:cubicBezTo>
                      <a:pt x="22183" y="18814"/>
                      <a:pt x="17513" y="6571"/>
                      <a:pt x="17513" y="6571"/>
                    </a:cubicBezTo>
                    <a:cubicBezTo>
                      <a:pt x="15912" y="2268"/>
                      <a:pt x="12142" y="834"/>
                      <a:pt x="79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321;p41">
                <a:extLst>
                  <a:ext uri="{FF2B5EF4-FFF2-40B4-BE49-F238E27FC236}">
                    <a16:creationId xmlns:a16="http://schemas.microsoft.com/office/drawing/2014/main" id="{698FCA99-B12F-50B0-9941-13E5C213FB47}"/>
                  </a:ext>
                </a:extLst>
              </p:cNvPr>
              <p:cNvSpPr/>
              <p:nvPr/>
            </p:nvSpPr>
            <p:spPr>
              <a:xfrm>
                <a:off x="4626098" y="2604874"/>
                <a:ext cx="82534" cy="429813"/>
              </a:xfrm>
              <a:custGeom>
                <a:avLst/>
                <a:gdLst/>
                <a:ahLst/>
                <a:cxnLst/>
                <a:rect l="l" t="t" r="r" b="b"/>
                <a:pathLst>
                  <a:path w="3837" h="19982" extrusionOk="0">
                    <a:moveTo>
                      <a:pt x="3803" y="1"/>
                    </a:moveTo>
                    <a:cubicBezTo>
                      <a:pt x="3770" y="68"/>
                      <a:pt x="3770" y="134"/>
                      <a:pt x="3770" y="201"/>
                    </a:cubicBezTo>
                    <a:cubicBezTo>
                      <a:pt x="3770" y="368"/>
                      <a:pt x="3737" y="535"/>
                      <a:pt x="3737" y="768"/>
                    </a:cubicBezTo>
                    <a:cubicBezTo>
                      <a:pt x="3737" y="1035"/>
                      <a:pt x="3703" y="1335"/>
                      <a:pt x="3670" y="1702"/>
                    </a:cubicBezTo>
                    <a:cubicBezTo>
                      <a:pt x="3670" y="2102"/>
                      <a:pt x="3603" y="2503"/>
                      <a:pt x="3570" y="2970"/>
                    </a:cubicBezTo>
                    <a:cubicBezTo>
                      <a:pt x="3270" y="5338"/>
                      <a:pt x="2903" y="7706"/>
                      <a:pt x="2369" y="10041"/>
                    </a:cubicBezTo>
                    <a:cubicBezTo>
                      <a:pt x="1769" y="12810"/>
                      <a:pt x="1168" y="15279"/>
                      <a:pt x="701" y="17080"/>
                    </a:cubicBezTo>
                    <a:cubicBezTo>
                      <a:pt x="468" y="17947"/>
                      <a:pt x="301" y="18648"/>
                      <a:pt x="167" y="19181"/>
                    </a:cubicBezTo>
                    <a:cubicBezTo>
                      <a:pt x="101" y="19415"/>
                      <a:pt x="67" y="19615"/>
                      <a:pt x="34" y="19748"/>
                    </a:cubicBezTo>
                    <a:cubicBezTo>
                      <a:pt x="1" y="19815"/>
                      <a:pt x="1" y="19915"/>
                      <a:pt x="1" y="19982"/>
                    </a:cubicBezTo>
                    <a:cubicBezTo>
                      <a:pt x="1" y="19982"/>
                      <a:pt x="34" y="19915"/>
                      <a:pt x="67" y="19782"/>
                    </a:cubicBezTo>
                    <a:lnTo>
                      <a:pt x="234" y="19215"/>
                    </a:lnTo>
                    <a:cubicBezTo>
                      <a:pt x="401" y="18748"/>
                      <a:pt x="601" y="18014"/>
                      <a:pt x="835" y="17113"/>
                    </a:cubicBezTo>
                    <a:cubicBezTo>
                      <a:pt x="1335" y="15345"/>
                      <a:pt x="2002" y="12877"/>
                      <a:pt x="2603" y="10108"/>
                    </a:cubicBezTo>
                    <a:cubicBezTo>
                      <a:pt x="3103" y="7773"/>
                      <a:pt x="3470" y="5371"/>
                      <a:pt x="3737" y="3003"/>
                    </a:cubicBezTo>
                    <a:cubicBezTo>
                      <a:pt x="3770" y="2536"/>
                      <a:pt x="3770" y="2102"/>
                      <a:pt x="3803" y="1735"/>
                    </a:cubicBezTo>
                    <a:cubicBezTo>
                      <a:pt x="3837" y="1369"/>
                      <a:pt x="3837" y="1035"/>
                      <a:pt x="3837" y="801"/>
                    </a:cubicBezTo>
                    <a:lnTo>
                      <a:pt x="3837" y="201"/>
                    </a:lnTo>
                    <a:cubicBezTo>
                      <a:pt x="3837" y="134"/>
                      <a:pt x="3837" y="68"/>
                      <a:pt x="3803"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322;p41">
                <a:extLst>
                  <a:ext uri="{FF2B5EF4-FFF2-40B4-BE49-F238E27FC236}">
                    <a16:creationId xmlns:a16="http://schemas.microsoft.com/office/drawing/2014/main" id="{43E4F913-F32B-4676-80D8-9A9885C7E1BC}"/>
                  </a:ext>
                </a:extLst>
              </p:cNvPr>
              <p:cNvSpPr/>
              <p:nvPr/>
            </p:nvSpPr>
            <p:spPr>
              <a:xfrm>
                <a:off x="4736595" y="2666586"/>
                <a:ext cx="75371" cy="11379"/>
              </a:xfrm>
              <a:custGeom>
                <a:avLst/>
                <a:gdLst/>
                <a:ahLst/>
                <a:cxnLst/>
                <a:rect l="l" t="t" r="r" b="b"/>
                <a:pathLst>
                  <a:path w="3504" h="529" extrusionOk="0">
                    <a:moveTo>
                      <a:pt x="1" y="1"/>
                    </a:moveTo>
                    <a:lnTo>
                      <a:pt x="1" y="1"/>
                    </a:lnTo>
                    <a:cubicBezTo>
                      <a:pt x="534" y="234"/>
                      <a:pt x="1135" y="401"/>
                      <a:pt x="1735" y="434"/>
                    </a:cubicBezTo>
                    <a:cubicBezTo>
                      <a:pt x="2065" y="492"/>
                      <a:pt x="2417" y="528"/>
                      <a:pt x="2765" y="528"/>
                    </a:cubicBezTo>
                    <a:cubicBezTo>
                      <a:pt x="3016" y="528"/>
                      <a:pt x="3266" y="510"/>
                      <a:pt x="3503" y="468"/>
                    </a:cubicBezTo>
                    <a:cubicBezTo>
                      <a:pt x="2936" y="334"/>
                      <a:pt x="2336" y="267"/>
                      <a:pt x="1769" y="234"/>
                    </a:cubicBezTo>
                    <a:cubicBezTo>
                      <a:pt x="1168" y="101"/>
                      <a:pt x="601" y="34"/>
                      <a:pt x="1"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23;p41">
                <a:extLst>
                  <a:ext uri="{FF2B5EF4-FFF2-40B4-BE49-F238E27FC236}">
                    <a16:creationId xmlns:a16="http://schemas.microsoft.com/office/drawing/2014/main" id="{10F33615-D171-27F2-5809-62FBF630387C}"/>
                  </a:ext>
                </a:extLst>
              </p:cNvPr>
              <p:cNvSpPr/>
              <p:nvPr/>
            </p:nvSpPr>
            <p:spPr>
              <a:xfrm>
                <a:off x="4334078" y="1868006"/>
                <a:ext cx="523812" cy="1176963"/>
              </a:xfrm>
              <a:custGeom>
                <a:avLst/>
                <a:gdLst/>
                <a:ahLst/>
                <a:cxnLst/>
                <a:rect l="l" t="t" r="r" b="b"/>
                <a:pathLst>
                  <a:path w="24352" h="54717" extrusionOk="0">
                    <a:moveTo>
                      <a:pt x="7939" y="0"/>
                    </a:moveTo>
                    <a:lnTo>
                      <a:pt x="0" y="1668"/>
                    </a:lnTo>
                    <a:lnTo>
                      <a:pt x="8440" y="48702"/>
                    </a:lnTo>
                    <a:lnTo>
                      <a:pt x="9040" y="52805"/>
                    </a:lnTo>
                    <a:cubicBezTo>
                      <a:pt x="9040" y="52805"/>
                      <a:pt x="14108" y="54717"/>
                      <a:pt x="16534" y="54717"/>
                    </a:cubicBezTo>
                    <a:cubicBezTo>
                      <a:pt x="16973" y="54717"/>
                      <a:pt x="17326" y="54654"/>
                      <a:pt x="17546" y="54506"/>
                    </a:cubicBezTo>
                    <a:cubicBezTo>
                      <a:pt x="18947" y="53538"/>
                      <a:pt x="20281" y="52704"/>
                      <a:pt x="20782" y="49936"/>
                    </a:cubicBezTo>
                    <a:cubicBezTo>
                      <a:pt x="21249" y="47201"/>
                      <a:pt x="24351" y="30722"/>
                      <a:pt x="23284" y="24751"/>
                    </a:cubicBezTo>
                    <a:cubicBezTo>
                      <a:pt x="22183" y="18814"/>
                      <a:pt x="17513" y="6571"/>
                      <a:pt x="17513" y="6571"/>
                    </a:cubicBezTo>
                    <a:cubicBezTo>
                      <a:pt x="15912" y="2268"/>
                      <a:pt x="12142" y="834"/>
                      <a:pt x="7939" y="0"/>
                    </a:cubicBezTo>
                    <a:close/>
                  </a:path>
                </a:pathLst>
              </a:custGeom>
              <a:solidFill>
                <a:schemeClr val="bg1">
                  <a:alpha val="83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324;p41">
                <a:extLst>
                  <a:ext uri="{FF2B5EF4-FFF2-40B4-BE49-F238E27FC236}">
                    <a16:creationId xmlns:a16="http://schemas.microsoft.com/office/drawing/2014/main" id="{0D6584BE-C864-3A7E-0B1F-5341D6EA9AFB}"/>
                  </a:ext>
                </a:extLst>
              </p:cNvPr>
              <p:cNvSpPr/>
              <p:nvPr/>
            </p:nvSpPr>
            <p:spPr>
              <a:xfrm>
                <a:off x="4697146" y="2905519"/>
                <a:ext cx="67455" cy="17961"/>
              </a:xfrm>
              <a:custGeom>
                <a:avLst/>
                <a:gdLst/>
                <a:ahLst/>
                <a:cxnLst/>
                <a:rect l="l" t="t" r="r" b="b"/>
                <a:pathLst>
                  <a:path w="3136" h="835" extrusionOk="0">
                    <a:moveTo>
                      <a:pt x="0" y="1"/>
                    </a:moveTo>
                    <a:lnTo>
                      <a:pt x="0" y="1"/>
                    </a:lnTo>
                    <a:cubicBezTo>
                      <a:pt x="500" y="234"/>
                      <a:pt x="1001" y="401"/>
                      <a:pt x="1534" y="534"/>
                    </a:cubicBezTo>
                    <a:cubicBezTo>
                      <a:pt x="2068" y="701"/>
                      <a:pt x="2602" y="801"/>
                      <a:pt x="3136" y="835"/>
                    </a:cubicBezTo>
                    <a:cubicBezTo>
                      <a:pt x="2669" y="568"/>
                      <a:pt x="2135" y="401"/>
                      <a:pt x="1601" y="301"/>
                    </a:cubicBezTo>
                    <a:cubicBezTo>
                      <a:pt x="1067" y="134"/>
                      <a:pt x="534" y="34"/>
                      <a:pt x="0"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325;p41">
                <a:extLst>
                  <a:ext uri="{FF2B5EF4-FFF2-40B4-BE49-F238E27FC236}">
                    <a16:creationId xmlns:a16="http://schemas.microsoft.com/office/drawing/2014/main" id="{9EE234FB-3987-213C-CF26-90F118C346E9}"/>
                  </a:ext>
                </a:extLst>
              </p:cNvPr>
              <p:cNvSpPr/>
              <p:nvPr/>
            </p:nvSpPr>
            <p:spPr>
              <a:xfrm>
                <a:off x="3881314" y="2883988"/>
                <a:ext cx="815853" cy="1696945"/>
              </a:xfrm>
              <a:custGeom>
                <a:avLst/>
                <a:gdLst/>
                <a:ahLst/>
                <a:cxnLst/>
                <a:rect l="l" t="t" r="r" b="b"/>
                <a:pathLst>
                  <a:path w="37929" h="78891" extrusionOk="0">
                    <a:moveTo>
                      <a:pt x="1502" y="1"/>
                    </a:moveTo>
                    <a:cubicBezTo>
                      <a:pt x="1502" y="1"/>
                      <a:pt x="1" y="7940"/>
                      <a:pt x="468" y="13777"/>
                    </a:cubicBezTo>
                    <a:cubicBezTo>
                      <a:pt x="635" y="16012"/>
                      <a:pt x="9141" y="78090"/>
                      <a:pt x="9141" y="78090"/>
                    </a:cubicBezTo>
                    <a:lnTo>
                      <a:pt x="19381" y="78090"/>
                    </a:lnTo>
                    <a:lnTo>
                      <a:pt x="16513" y="19582"/>
                    </a:lnTo>
                    <a:lnTo>
                      <a:pt x="17347" y="19748"/>
                    </a:lnTo>
                    <a:cubicBezTo>
                      <a:pt x="17347" y="19748"/>
                      <a:pt x="22951" y="44700"/>
                      <a:pt x="23418" y="48736"/>
                    </a:cubicBezTo>
                    <a:cubicBezTo>
                      <a:pt x="23818" y="52372"/>
                      <a:pt x="28555" y="78757"/>
                      <a:pt x="28555" y="78757"/>
                    </a:cubicBezTo>
                    <a:lnTo>
                      <a:pt x="37928" y="78891"/>
                    </a:lnTo>
                    <a:lnTo>
                      <a:pt x="34926" y="43966"/>
                    </a:lnTo>
                    <a:lnTo>
                      <a:pt x="31457" y="10475"/>
                    </a:lnTo>
                    <a:lnTo>
                      <a:pt x="30122" y="735"/>
                    </a:lnTo>
                    <a:lnTo>
                      <a:pt x="1502" y="1"/>
                    </a:lnTo>
                    <a:close/>
                  </a:path>
                </a:pathLst>
              </a:custGeom>
              <a:solidFill>
                <a:schemeClr val="bg1">
                  <a:lumMod val="8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326;p41">
                <a:extLst>
                  <a:ext uri="{FF2B5EF4-FFF2-40B4-BE49-F238E27FC236}">
                    <a16:creationId xmlns:a16="http://schemas.microsoft.com/office/drawing/2014/main" id="{4C01C55E-EE7A-D5C7-89C0-72C7FC51548F}"/>
                  </a:ext>
                </a:extLst>
              </p:cNvPr>
              <p:cNvSpPr/>
              <p:nvPr/>
            </p:nvSpPr>
            <p:spPr>
              <a:xfrm>
                <a:off x="4156857" y="2998808"/>
                <a:ext cx="114820" cy="193375"/>
              </a:xfrm>
              <a:custGeom>
                <a:avLst/>
                <a:gdLst/>
                <a:ahLst/>
                <a:cxnLst/>
                <a:rect l="l" t="t" r="r" b="b"/>
                <a:pathLst>
                  <a:path w="5338" h="8990" extrusionOk="0">
                    <a:moveTo>
                      <a:pt x="33" y="0"/>
                    </a:moveTo>
                    <a:cubicBezTo>
                      <a:pt x="0" y="167"/>
                      <a:pt x="0" y="334"/>
                      <a:pt x="33" y="500"/>
                    </a:cubicBezTo>
                    <a:cubicBezTo>
                      <a:pt x="33" y="801"/>
                      <a:pt x="100" y="1268"/>
                      <a:pt x="167" y="1835"/>
                    </a:cubicBezTo>
                    <a:cubicBezTo>
                      <a:pt x="300" y="2935"/>
                      <a:pt x="500" y="4503"/>
                      <a:pt x="834" y="6171"/>
                    </a:cubicBezTo>
                    <a:cubicBezTo>
                      <a:pt x="934" y="6605"/>
                      <a:pt x="1001" y="7038"/>
                      <a:pt x="1101" y="7439"/>
                    </a:cubicBezTo>
                    <a:cubicBezTo>
                      <a:pt x="1201" y="7806"/>
                      <a:pt x="1401" y="8173"/>
                      <a:pt x="1701" y="8473"/>
                    </a:cubicBezTo>
                    <a:cubicBezTo>
                      <a:pt x="1968" y="8706"/>
                      <a:pt x="2335" y="8873"/>
                      <a:pt x="2702" y="8940"/>
                    </a:cubicBezTo>
                    <a:cubicBezTo>
                      <a:pt x="2852" y="8973"/>
                      <a:pt x="3011" y="8990"/>
                      <a:pt x="3169" y="8990"/>
                    </a:cubicBezTo>
                    <a:cubicBezTo>
                      <a:pt x="3327" y="8990"/>
                      <a:pt x="3486" y="8973"/>
                      <a:pt x="3636" y="8940"/>
                    </a:cubicBezTo>
                    <a:cubicBezTo>
                      <a:pt x="4070" y="8840"/>
                      <a:pt x="4503" y="8706"/>
                      <a:pt x="4904" y="8506"/>
                    </a:cubicBezTo>
                    <a:cubicBezTo>
                      <a:pt x="5070" y="8439"/>
                      <a:pt x="5204" y="8339"/>
                      <a:pt x="5337" y="8273"/>
                    </a:cubicBezTo>
                    <a:lnTo>
                      <a:pt x="5337" y="8273"/>
                    </a:lnTo>
                    <a:cubicBezTo>
                      <a:pt x="5170" y="8306"/>
                      <a:pt x="5004" y="8339"/>
                      <a:pt x="4870" y="8406"/>
                    </a:cubicBezTo>
                    <a:cubicBezTo>
                      <a:pt x="4470" y="8573"/>
                      <a:pt x="4070" y="8706"/>
                      <a:pt x="3636" y="8773"/>
                    </a:cubicBezTo>
                    <a:cubicBezTo>
                      <a:pt x="3504" y="8801"/>
                      <a:pt x="3370" y="8814"/>
                      <a:pt x="3237" y="8814"/>
                    </a:cubicBezTo>
                    <a:cubicBezTo>
                      <a:pt x="2732" y="8814"/>
                      <a:pt x="2238" y="8623"/>
                      <a:pt x="1868" y="8306"/>
                    </a:cubicBezTo>
                    <a:cubicBezTo>
                      <a:pt x="1334" y="7806"/>
                      <a:pt x="1234" y="6972"/>
                      <a:pt x="1068" y="6138"/>
                    </a:cubicBezTo>
                    <a:cubicBezTo>
                      <a:pt x="734" y="4437"/>
                      <a:pt x="467" y="2902"/>
                      <a:pt x="300" y="1801"/>
                    </a:cubicBezTo>
                    <a:lnTo>
                      <a:pt x="134" y="467"/>
                    </a:lnTo>
                    <a:cubicBezTo>
                      <a:pt x="100" y="334"/>
                      <a:pt x="67" y="167"/>
                      <a:pt x="33"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327;p41">
                <a:extLst>
                  <a:ext uri="{FF2B5EF4-FFF2-40B4-BE49-F238E27FC236}">
                    <a16:creationId xmlns:a16="http://schemas.microsoft.com/office/drawing/2014/main" id="{9F8BA1AC-D8A9-3BF2-3734-79F4B0148464}"/>
                  </a:ext>
                </a:extLst>
              </p:cNvPr>
              <p:cNvSpPr/>
              <p:nvPr/>
            </p:nvSpPr>
            <p:spPr>
              <a:xfrm>
                <a:off x="4187703" y="3004530"/>
                <a:ext cx="43063" cy="41149"/>
              </a:xfrm>
              <a:custGeom>
                <a:avLst/>
                <a:gdLst/>
                <a:ahLst/>
                <a:cxnLst/>
                <a:rect l="l" t="t" r="r" b="b"/>
                <a:pathLst>
                  <a:path w="2002" h="1913" extrusionOk="0">
                    <a:moveTo>
                      <a:pt x="1001" y="1"/>
                    </a:moveTo>
                    <a:cubicBezTo>
                      <a:pt x="868" y="1"/>
                      <a:pt x="801" y="68"/>
                      <a:pt x="801" y="68"/>
                    </a:cubicBezTo>
                    <a:cubicBezTo>
                      <a:pt x="1035" y="68"/>
                      <a:pt x="1301" y="134"/>
                      <a:pt x="1468" y="301"/>
                    </a:cubicBezTo>
                    <a:cubicBezTo>
                      <a:pt x="1668" y="468"/>
                      <a:pt x="1802" y="701"/>
                      <a:pt x="1802" y="968"/>
                    </a:cubicBezTo>
                    <a:cubicBezTo>
                      <a:pt x="1757" y="1413"/>
                      <a:pt x="1387" y="1695"/>
                      <a:pt x="996" y="1695"/>
                    </a:cubicBezTo>
                    <a:cubicBezTo>
                      <a:pt x="801" y="1695"/>
                      <a:pt x="601" y="1624"/>
                      <a:pt x="434" y="1469"/>
                    </a:cubicBezTo>
                    <a:cubicBezTo>
                      <a:pt x="267" y="1268"/>
                      <a:pt x="201" y="1035"/>
                      <a:pt x="234" y="768"/>
                    </a:cubicBezTo>
                    <a:cubicBezTo>
                      <a:pt x="267" y="535"/>
                      <a:pt x="401" y="301"/>
                      <a:pt x="601" y="134"/>
                    </a:cubicBezTo>
                    <a:cubicBezTo>
                      <a:pt x="601" y="125"/>
                      <a:pt x="594" y="121"/>
                      <a:pt x="581" y="121"/>
                    </a:cubicBezTo>
                    <a:cubicBezTo>
                      <a:pt x="547" y="121"/>
                      <a:pt x="474" y="152"/>
                      <a:pt x="401" y="201"/>
                    </a:cubicBezTo>
                    <a:cubicBezTo>
                      <a:pt x="234" y="334"/>
                      <a:pt x="134" y="535"/>
                      <a:pt x="67" y="735"/>
                    </a:cubicBezTo>
                    <a:cubicBezTo>
                      <a:pt x="0" y="1035"/>
                      <a:pt x="67" y="1369"/>
                      <a:pt x="267" y="1602"/>
                    </a:cubicBezTo>
                    <a:cubicBezTo>
                      <a:pt x="481" y="1816"/>
                      <a:pt x="741" y="1912"/>
                      <a:pt x="994" y="1912"/>
                    </a:cubicBezTo>
                    <a:cubicBezTo>
                      <a:pt x="1489" y="1912"/>
                      <a:pt x="1958" y="1543"/>
                      <a:pt x="2002" y="968"/>
                    </a:cubicBezTo>
                    <a:cubicBezTo>
                      <a:pt x="2002" y="668"/>
                      <a:pt x="1835" y="368"/>
                      <a:pt x="1602" y="168"/>
                    </a:cubicBezTo>
                    <a:cubicBezTo>
                      <a:pt x="1435" y="34"/>
                      <a:pt x="1235" y="1"/>
                      <a:pt x="1001"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328;p41">
                <a:extLst>
                  <a:ext uri="{FF2B5EF4-FFF2-40B4-BE49-F238E27FC236}">
                    <a16:creationId xmlns:a16="http://schemas.microsoft.com/office/drawing/2014/main" id="{D23252F2-20B1-8593-AA07-2555F560C5AC}"/>
                  </a:ext>
                </a:extLst>
              </p:cNvPr>
              <p:cNvSpPr/>
              <p:nvPr/>
            </p:nvSpPr>
            <p:spPr>
              <a:xfrm>
                <a:off x="4383573" y="3024577"/>
                <a:ext cx="170789" cy="73263"/>
              </a:xfrm>
              <a:custGeom>
                <a:avLst/>
                <a:gdLst/>
                <a:ahLst/>
                <a:cxnLst/>
                <a:rect l="l" t="t" r="r" b="b"/>
                <a:pathLst>
                  <a:path w="7940" h="3406" extrusionOk="0">
                    <a:moveTo>
                      <a:pt x="7" y="1"/>
                    </a:moveTo>
                    <a:cubicBezTo>
                      <a:pt x="4" y="1"/>
                      <a:pt x="2" y="1"/>
                      <a:pt x="1" y="3"/>
                    </a:cubicBezTo>
                    <a:cubicBezTo>
                      <a:pt x="1" y="3"/>
                      <a:pt x="68" y="103"/>
                      <a:pt x="234" y="270"/>
                    </a:cubicBezTo>
                    <a:cubicBezTo>
                      <a:pt x="435" y="537"/>
                      <a:pt x="635" y="770"/>
                      <a:pt x="868" y="970"/>
                    </a:cubicBezTo>
                    <a:cubicBezTo>
                      <a:pt x="2469" y="2405"/>
                      <a:pt x="4504" y="3272"/>
                      <a:pt x="6639" y="3405"/>
                    </a:cubicBezTo>
                    <a:lnTo>
                      <a:pt x="7606" y="3405"/>
                    </a:lnTo>
                    <a:cubicBezTo>
                      <a:pt x="7706" y="3405"/>
                      <a:pt x="7840" y="3372"/>
                      <a:pt x="7940" y="3339"/>
                    </a:cubicBezTo>
                    <a:cubicBezTo>
                      <a:pt x="7940" y="3305"/>
                      <a:pt x="7440" y="3339"/>
                      <a:pt x="6639" y="3272"/>
                    </a:cubicBezTo>
                    <a:cubicBezTo>
                      <a:pt x="4571" y="3038"/>
                      <a:pt x="2569" y="2204"/>
                      <a:pt x="1002" y="837"/>
                    </a:cubicBezTo>
                    <a:cubicBezTo>
                      <a:pt x="395" y="358"/>
                      <a:pt x="63" y="1"/>
                      <a:pt x="7"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329;p41">
                <a:extLst>
                  <a:ext uri="{FF2B5EF4-FFF2-40B4-BE49-F238E27FC236}">
                    <a16:creationId xmlns:a16="http://schemas.microsoft.com/office/drawing/2014/main" id="{4075EE2A-B0C1-1033-0B71-0604FC6362C6}"/>
                  </a:ext>
                </a:extLst>
              </p:cNvPr>
              <p:cNvSpPr/>
              <p:nvPr/>
            </p:nvSpPr>
            <p:spPr>
              <a:xfrm>
                <a:off x="3897103" y="3009563"/>
                <a:ext cx="121295" cy="117681"/>
              </a:xfrm>
              <a:custGeom>
                <a:avLst/>
                <a:gdLst/>
                <a:ahLst/>
                <a:cxnLst/>
                <a:rect l="l" t="t" r="r" b="b"/>
                <a:pathLst>
                  <a:path w="5639" h="5471" extrusionOk="0">
                    <a:moveTo>
                      <a:pt x="5638" y="0"/>
                    </a:moveTo>
                    <a:lnTo>
                      <a:pt x="5638" y="0"/>
                    </a:lnTo>
                    <a:cubicBezTo>
                      <a:pt x="5405" y="301"/>
                      <a:pt x="5171" y="634"/>
                      <a:pt x="4971" y="968"/>
                    </a:cubicBezTo>
                    <a:cubicBezTo>
                      <a:pt x="4437" y="1735"/>
                      <a:pt x="3837" y="2435"/>
                      <a:pt x="3170" y="3103"/>
                    </a:cubicBezTo>
                    <a:cubicBezTo>
                      <a:pt x="2503" y="3736"/>
                      <a:pt x="1769" y="4337"/>
                      <a:pt x="1002" y="4837"/>
                    </a:cubicBezTo>
                    <a:cubicBezTo>
                      <a:pt x="668" y="5037"/>
                      <a:pt x="334" y="5237"/>
                      <a:pt x="1" y="5471"/>
                    </a:cubicBezTo>
                    <a:cubicBezTo>
                      <a:pt x="368" y="5371"/>
                      <a:pt x="735" y="5204"/>
                      <a:pt x="1068" y="4971"/>
                    </a:cubicBezTo>
                    <a:cubicBezTo>
                      <a:pt x="1902" y="4504"/>
                      <a:pt x="2636" y="3937"/>
                      <a:pt x="3337" y="3269"/>
                    </a:cubicBezTo>
                    <a:cubicBezTo>
                      <a:pt x="4004" y="2602"/>
                      <a:pt x="4604" y="1868"/>
                      <a:pt x="5104" y="1068"/>
                    </a:cubicBezTo>
                    <a:cubicBezTo>
                      <a:pt x="5338" y="734"/>
                      <a:pt x="5505" y="367"/>
                      <a:pt x="5638"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330;p41">
                <a:extLst>
                  <a:ext uri="{FF2B5EF4-FFF2-40B4-BE49-F238E27FC236}">
                    <a16:creationId xmlns:a16="http://schemas.microsoft.com/office/drawing/2014/main" id="{B5B6DEDA-EF80-FD2D-6D96-4AFD5B12CF59}"/>
                  </a:ext>
                </a:extLst>
              </p:cNvPr>
              <p:cNvSpPr/>
              <p:nvPr/>
            </p:nvSpPr>
            <p:spPr>
              <a:xfrm>
                <a:off x="3874861" y="1275986"/>
                <a:ext cx="565433" cy="485287"/>
              </a:xfrm>
              <a:custGeom>
                <a:avLst/>
                <a:gdLst/>
                <a:ahLst/>
                <a:cxnLst/>
                <a:rect l="l" t="t" r="r" b="b"/>
                <a:pathLst>
                  <a:path w="26287" h="22561" extrusionOk="0">
                    <a:moveTo>
                      <a:pt x="8982" y="1"/>
                    </a:moveTo>
                    <a:cubicBezTo>
                      <a:pt x="8052" y="1"/>
                      <a:pt x="7010" y="282"/>
                      <a:pt x="6505" y="1071"/>
                    </a:cubicBezTo>
                    <a:cubicBezTo>
                      <a:pt x="6205" y="1538"/>
                      <a:pt x="6105" y="2172"/>
                      <a:pt x="5772" y="2639"/>
                    </a:cubicBezTo>
                    <a:cubicBezTo>
                      <a:pt x="5138" y="3673"/>
                      <a:pt x="3570" y="3873"/>
                      <a:pt x="3036" y="4940"/>
                    </a:cubicBezTo>
                    <a:cubicBezTo>
                      <a:pt x="2603" y="5841"/>
                      <a:pt x="3036" y="6908"/>
                      <a:pt x="2869" y="7876"/>
                    </a:cubicBezTo>
                    <a:cubicBezTo>
                      <a:pt x="2703" y="8910"/>
                      <a:pt x="1869" y="9710"/>
                      <a:pt x="1202" y="10544"/>
                    </a:cubicBezTo>
                    <a:cubicBezTo>
                      <a:pt x="534" y="11378"/>
                      <a:pt x="1" y="12512"/>
                      <a:pt x="434" y="13446"/>
                    </a:cubicBezTo>
                    <a:cubicBezTo>
                      <a:pt x="835" y="14314"/>
                      <a:pt x="1869" y="14714"/>
                      <a:pt x="2236" y="15581"/>
                    </a:cubicBezTo>
                    <a:cubicBezTo>
                      <a:pt x="2503" y="16215"/>
                      <a:pt x="2369" y="16915"/>
                      <a:pt x="2402" y="17616"/>
                    </a:cubicBezTo>
                    <a:cubicBezTo>
                      <a:pt x="2402" y="18283"/>
                      <a:pt x="2736" y="19084"/>
                      <a:pt x="3403" y="19217"/>
                    </a:cubicBezTo>
                    <a:lnTo>
                      <a:pt x="11075" y="20818"/>
                    </a:lnTo>
                    <a:cubicBezTo>
                      <a:pt x="13607" y="21704"/>
                      <a:pt x="16199" y="22560"/>
                      <a:pt x="18879" y="22560"/>
                    </a:cubicBezTo>
                    <a:cubicBezTo>
                      <a:pt x="19024" y="22560"/>
                      <a:pt x="19169" y="22558"/>
                      <a:pt x="19315" y="22553"/>
                    </a:cubicBezTo>
                    <a:cubicBezTo>
                      <a:pt x="22117" y="22419"/>
                      <a:pt x="25052" y="20885"/>
                      <a:pt x="26019" y="18250"/>
                    </a:cubicBezTo>
                    <a:cubicBezTo>
                      <a:pt x="25619" y="18250"/>
                      <a:pt x="25219" y="18083"/>
                      <a:pt x="24919" y="17816"/>
                    </a:cubicBezTo>
                    <a:cubicBezTo>
                      <a:pt x="25652" y="17449"/>
                      <a:pt x="26153" y="16749"/>
                      <a:pt x="26286" y="15948"/>
                    </a:cubicBezTo>
                    <a:lnTo>
                      <a:pt x="26286" y="15948"/>
                    </a:lnTo>
                    <a:cubicBezTo>
                      <a:pt x="26154" y="16036"/>
                      <a:pt x="26005" y="16076"/>
                      <a:pt x="25853" y="16076"/>
                    </a:cubicBezTo>
                    <a:cubicBezTo>
                      <a:pt x="25430" y="16076"/>
                      <a:pt x="24981" y="15773"/>
                      <a:pt x="24785" y="15381"/>
                    </a:cubicBezTo>
                    <a:cubicBezTo>
                      <a:pt x="24585" y="14814"/>
                      <a:pt x="24552" y="14180"/>
                      <a:pt x="24752" y="13613"/>
                    </a:cubicBezTo>
                    <a:cubicBezTo>
                      <a:pt x="24952" y="13046"/>
                      <a:pt x="25085" y="12446"/>
                      <a:pt x="25152" y="11845"/>
                    </a:cubicBezTo>
                    <a:cubicBezTo>
                      <a:pt x="25119" y="10711"/>
                      <a:pt x="24385" y="9710"/>
                      <a:pt x="23284" y="9410"/>
                    </a:cubicBezTo>
                    <a:cubicBezTo>
                      <a:pt x="24285" y="8443"/>
                      <a:pt x="24285" y="6875"/>
                      <a:pt x="23284" y="5941"/>
                    </a:cubicBezTo>
                    <a:cubicBezTo>
                      <a:pt x="22784" y="5574"/>
                      <a:pt x="22250" y="5274"/>
                      <a:pt x="21683" y="5007"/>
                    </a:cubicBezTo>
                    <a:cubicBezTo>
                      <a:pt x="21383" y="4840"/>
                      <a:pt x="21116" y="4640"/>
                      <a:pt x="20849" y="4407"/>
                    </a:cubicBezTo>
                    <a:lnTo>
                      <a:pt x="19581" y="3039"/>
                    </a:lnTo>
                    <a:cubicBezTo>
                      <a:pt x="18581" y="1838"/>
                      <a:pt x="17613" y="604"/>
                      <a:pt x="16179" y="237"/>
                    </a:cubicBezTo>
                    <a:cubicBezTo>
                      <a:pt x="15859" y="157"/>
                      <a:pt x="15535" y="127"/>
                      <a:pt x="15209" y="127"/>
                    </a:cubicBezTo>
                    <a:cubicBezTo>
                      <a:pt x="14218" y="127"/>
                      <a:pt x="13208" y="405"/>
                      <a:pt x="12232" y="405"/>
                    </a:cubicBezTo>
                    <a:cubicBezTo>
                      <a:pt x="12191" y="405"/>
                      <a:pt x="12150" y="405"/>
                      <a:pt x="12109" y="404"/>
                    </a:cubicBezTo>
                    <a:cubicBezTo>
                      <a:pt x="11109" y="370"/>
                      <a:pt x="10108" y="70"/>
                      <a:pt x="9141" y="3"/>
                    </a:cubicBezTo>
                    <a:cubicBezTo>
                      <a:pt x="9088" y="2"/>
                      <a:pt x="9035" y="1"/>
                      <a:pt x="8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331;p41">
                <a:extLst>
                  <a:ext uri="{FF2B5EF4-FFF2-40B4-BE49-F238E27FC236}">
                    <a16:creationId xmlns:a16="http://schemas.microsoft.com/office/drawing/2014/main" id="{393E1B27-AF49-54C2-84D0-3D5E2061F2ED}"/>
                  </a:ext>
                </a:extLst>
              </p:cNvPr>
              <p:cNvSpPr/>
              <p:nvPr/>
            </p:nvSpPr>
            <p:spPr>
              <a:xfrm>
                <a:off x="4258019" y="1365016"/>
                <a:ext cx="63885" cy="268380"/>
              </a:xfrm>
              <a:custGeom>
                <a:avLst/>
                <a:gdLst/>
                <a:ahLst/>
                <a:cxnLst/>
                <a:rect l="l" t="t" r="r" b="b"/>
                <a:pathLst>
                  <a:path w="2970" h="12477" extrusionOk="0">
                    <a:moveTo>
                      <a:pt x="776" y="0"/>
                    </a:moveTo>
                    <a:cubicBezTo>
                      <a:pt x="773" y="0"/>
                      <a:pt x="770" y="0"/>
                      <a:pt x="768" y="1"/>
                    </a:cubicBezTo>
                    <a:cubicBezTo>
                      <a:pt x="601" y="34"/>
                      <a:pt x="1168" y="1602"/>
                      <a:pt x="1068" y="1802"/>
                    </a:cubicBezTo>
                    <a:cubicBezTo>
                      <a:pt x="267" y="3470"/>
                      <a:pt x="0" y="5371"/>
                      <a:pt x="301" y="7239"/>
                    </a:cubicBezTo>
                    <a:cubicBezTo>
                      <a:pt x="568" y="9040"/>
                      <a:pt x="1035" y="10775"/>
                      <a:pt x="1668" y="12476"/>
                    </a:cubicBezTo>
                    <a:cubicBezTo>
                      <a:pt x="2169" y="10742"/>
                      <a:pt x="2536" y="8974"/>
                      <a:pt x="2736" y="7206"/>
                    </a:cubicBezTo>
                    <a:cubicBezTo>
                      <a:pt x="2969" y="5405"/>
                      <a:pt x="2702" y="3570"/>
                      <a:pt x="2069" y="1902"/>
                    </a:cubicBezTo>
                    <a:cubicBezTo>
                      <a:pt x="1937" y="1638"/>
                      <a:pt x="1052"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332;p41">
                <a:extLst>
                  <a:ext uri="{FF2B5EF4-FFF2-40B4-BE49-F238E27FC236}">
                    <a16:creationId xmlns:a16="http://schemas.microsoft.com/office/drawing/2014/main" id="{7D0B2381-3D6A-285A-983B-5882E5057156}"/>
                  </a:ext>
                </a:extLst>
              </p:cNvPr>
              <p:cNvSpPr/>
              <p:nvPr/>
            </p:nvSpPr>
            <p:spPr>
              <a:xfrm>
                <a:off x="3965999" y="1313198"/>
                <a:ext cx="347279" cy="572037"/>
              </a:xfrm>
              <a:custGeom>
                <a:avLst/>
                <a:gdLst/>
                <a:ahLst/>
                <a:cxnLst/>
                <a:rect l="l" t="t" r="r" b="b"/>
                <a:pathLst>
                  <a:path w="16145" h="26594" extrusionOk="0">
                    <a:moveTo>
                      <a:pt x="8119" y="0"/>
                    </a:moveTo>
                    <a:cubicBezTo>
                      <a:pt x="8004" y="0"/>
                      <a:pt x="7889" y="3"/>
                      <a:pt x="7772" y="8"/>
                    </a:cubicBezTo>
                    <a:lnTo>
                      <a:pt x="7339" y="75"/>
                    </a:lnTo>
                    <a:cubicBezTo>
                      <a:pt x="3169" y="508"/>
                      <a:pt x="0" y="4078"/>
                      <a:pt x="134" y="8281"/>
                    </a:cubicBezTo>
                    <a:cubicBezTo>
                      <a:pt x="200" y="12183"/>
                      <a:pt x="367" y="16520"/>
                      <a:pt x="634" y="18588"/>
                    </a:cubicBezTo>
                    <a:cubicBezTo>
                      <a:pt x="1134" y="22891"/>
                      <a:pt x="5504" y="23124"/>
                      <a:pt x="5504" y="23124"/>
                    </a:cubicBezTo>
                    <a:lnTo>
                      <a:pt x="5738" y="26594"/>
                    </a:lnTo>
                    <a:lnTo>
                      <a:pt x="16145" y="25860"/>
                    </a:lnTo>
                    <a:lnTo>
                      <a:pt x="15044" y="8047"/>
                    </a:lnTo>
                    <a:cubicBezTo>
                      <a:pt x="14979" y="3628"/>
                      <a:pt x="12414" y="0"/>
                      <a:pt x="8119"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2333;p41">
                <a:extLst>
                  <a:ext uri="{FF2B5EF4-FFF2-40B4-BE49-F238E27FC236}">
                    <a16:creationId xmlns:a16="http://schemas.microsoft.com/office/drawing/2014/main" id="{B0F58C3C-F423-444C-B5C8-8B2430AD88C1}"/>
                  </a:ext>
                </a:extLst>
              </p:cNvPr>
              <p:cNvSpPr/>
              <p:nvPr/>
            </p:nvSpPr>
            <p:spPr>
              <a:xfrm>
                <a:off x="4084390" y="1761811"/>
                <a:ext cx="116971" cy="71757"/>
              </a:xfrm>
              <a:custGeom>
                <a:avLst/>
                <a:gdLst/>
                <a:ahLst/>
                <a:cxnLst/>
                <a:rect l="l" t="t" r="r" b="b"/>
                <a:pathLst>
                  <a:path w="5438" h="3336" extrusionOk="0">
                    <a:moveTo>
                      <a:pt x="5437" y="0"/>
                    </a:moveTo>
                    <a:lnTo>
                      <a:pt x="5437" y="0"/>
                    </a:lnTo>
                    <a:cubicBezTo>
                      <a:pt x="3869" y="1234"/>
                      <a:pt x="1968" y="2035"/>
                      <a:pt x="0" y="2235"/>
                    </a:cubicBezTo>
                    <a:lnTo>
                      <a:pt x="67" y="3336"/>
                    </a:lnTo>
                    <a:cubicBezTo>
                      <a:pt x="4403" y="3269"/>
                      <a:pt x="5437" y="0"/>
                      <a:pt x="5437"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2334;p41">
                <a:extLst>
                  <a:ext uri="{FF2B5EF4-FFF2-40B4-BE49-F238E27FC236}">
                    <a16:creationId xmlns:a16="http://schemas.microsoft.com/office/drawing/2014/main" id="{BCF36072-1CDC-1F8D-D433-322C27B5A274}"/>
                  </a:ext>
                </a:extLst>
              </p:cNvPr>
              <p:cNvSpPr/>
              <p:nvPr/>
            </p:nvSpPr>
            <p:spPr>
              <a:xfrm>
                <a:off x="4014784" y="1544345"/>
                <a:ext cx="27275" cy="25253"/>
              </a:xfrm>
              <a:custGeom>
                <a:avLst/>
                <a:gdLst/>
                <a:ahLst/>
                <a:cxnLst/>
                <a:rect l="l" t="t" r="r" b="b"/>
                <a:pathLst>
                  <a:path w="1268" h="1174" extrusionOk="0">
                    <a:moveTo>
                      <a:pt x="657" y="0"/>
                    </a:moveTo>
                    <a:cubicBezTo>
                      <a:pt x="639" y="0"/>
                      <a:pt x="620" y="1"/>
                      <a:pt x="601" y="3"/>
                    </a:cubicBezTo>
                    <a:cubicBezTo>
                      <a:pt x="267" y="3"/>
                      <a:pt x="0" y="303"/>
                      <a:pt x="34" y="637"/>
                    </a:cubicBezTo>
                    <a:cubicBezTo>
                      <a:pt x="34" y="949"/>
                      <a:pt x="297" y="1174"/>
                      <a:pt x="604" y="1174"/>
                    </a:cubicBezTo>
                    <a:cubicBezTo>
                      <a:pt x="625" y="1174"/>
                      <a:pt x="646" y="1173"/>
                      <a:pt x="668" y="1170"/>
                    </a:cubicBezTo>
                    <a:cubicBezTo>
                      <a:pt x="1001" y="1170"/>
                      <a:pt x="1268" y="904"/>
                      <a:pt x="1268" y="570"/>
                    </a:cubicBezTo>
                    <a:cubicBezTo>
                      <a:pt x="1237" y="255"/>
                      <a:pt x="968"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2335;p41">
                <a:extLst>
                  <a:ext uri="{FF2B5EF4-FFF2-40B4-BE49-F238E27FC236}">
                    <a16:creationId xmlns:a16="http://schemas.microsoft.com/office/drawing/2014/main" id="{1FE5B9F3-4110-FB6B-E65E-79055B3B3431}"/>
                  </a:ext>
                </a:extLst>
              </p:cNvPr>
              <p:cNvSpPr/>
              <p:nvPr/>
            </p:nvSpPr>
            <p:spPr>
              <a:xfrm>
                <a:off x="3991811" y="1510488"/>
                <a:ext cx="54571" cy="17057"/>
              </a:xfrm>
              <a:custGeom>
                <a:avLst/>
                <a:gdLst/>
                <a:ahLst/>
                <a:cxnLst/>
                <a:rect l="l" t="t" r="r" b="b"/>
                <a:pathLst>
                  <a:path w="2537" h="793" extrusionOk="0">
                    <a:moveTo>
                      <a:pt x="1338" y="1"/>
                    </a:moveTo>
                    <a:cubicBezTo>
                      <a:pt x="1281" y="1"/>
                      <a:pt x="1224" y="4"/>
                      <a:pt x="1168" y="9"/>
                    </a:cubicBezTo>
                    <a:cubicBezTo>
                      <a:pt x="802" y="43"/>
                      <a:pt x="501" y="209"/>
                      <a:pt x="234" y="443"/>
                    </a:cubicBezTo>
                    <a:cubicBezTo>
                      <a:pt x="34" y="610"/>
                      <a:pt x="1" y="743"/>
                      <a:pt x="34" y="776"/>
                    </a:cubicBezTo>
                    <a:cubicBezTo>
                      <a:pt x="42" y="787"/>
                      <a:pt x="53" y="792"/>
                      <a:pt x="70" y="792"/>
                    </a:cubicBezTo>
                    <a:cubicBezTo>
                      <a:pt x="199" y="792"/>
                      <a:pt x="608" y="469"/>
                      <a:pt x="1202" y="409"/>
                    </a:cubicBezTo>
                    <a:cubicBezTo>
                      <a:pt x="1278" y="402"/>
                      <a:pt x="1352" y="399"/>
                      <a:pt x="1423" y="399"/>
                    </a:cubicBezTo>
                    <a:cubicBezTo>
                      <a:pt x="1882" y="399"/>
                      <a:pt x="2251" y="532"/>
                      <a:pt x="2402" y="532"/>
                    </a:cubicBezTo>
                    <a:cubicBezTo>
                      <a:pt x="2436" y="532"/>
                      <a:pt x="2459" y="526"/>
                      <a:pt x="2469" y="510"/>
                    </a:cubicBezTo>
                    <a:cubicBezTo>
                      <a:pt x="2536" y="443"/>
                      <a:pt x="2403" y="343"/>
                      <a:pt x="2169" y="209"/>
                    </a:cubicBezTo>
                    <a:cubicBezTo>
                      <a:pt x="1919" y="70"/>
                      <a:pt x="1622" y="1"/>
                      <a:pt x="1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2336;p41">
                <a:extLst>
                  <a:ext uri="{FF2B5EF4-FFF2-40B4-BE49-F238E27FC236}">
                    <a16:creationId xmlns:a16="http://schemas.microsoft.com/office/drawing/2014/main" id="{B0AC6787-F21D-2592-E419-35E5E0DFD73E}"/>
                  </a:ext>
                </a:extLst>
              </p:cNvPr>
              <p:cNvSpPr/>
              <p:nvPr/>
            </p:nvSpPr>
            <p:spPr>
              <a:xfrm>
                <a:off x="4146812" y="1535074"/>
                <a:ext cx="27275" cy="25855"/>
              </a:xfrm>
              <a:custGeom>
                <a:avLst/>
                <a:gdLst/>
                <a:ahLst/>
                <a:cxnLst/>
                <a:rect l="l" t="t" r="r" b="b"/>
                <a:pathLst>
                  <a:path w="1268" h="1202" extrusionOk="0">
                    <a:moveTo>
                      <a:pt x="601" y="0"/>
                    </a:moveTo>
                    <a:cubicBezTo>
                      <a:pt x="267" y="34"/>
                      <a:pt x="0" y="301"/>
                      <a:pt x="33" y="634"/>
                    </a:cubicBezTo>
                    <a:cubicBezTo>
                      <a:pt x="67" y="968"/>
                      <a:pt x="367" y="1201"/>
                      <a:pt x="701" y="1201"/>
                    </a:cubicBezTo>
                    <a:cubicBezTo>
                      <a:pt x="1034" y="1168"/>
                      <a:pt x="1268" y="901"/>
                      <a:pt x="1268" y="567"/>
                    </a:cubicBezTo>
                    <a:cubicBezTo>
                      <a:pt x="1234" y="234"/>
                      <a:pt x="934"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2337;p41">
                <a:extLst>
                  <a:ext uri="{FF2B5EF4-FFF2-40B4-BE49-F238E27FC236}">
                    <a16:creationId xmlns:a16="http://schemas.microsoft.com/office/drawing/2014/main" id="{FF4D333B-2A72-8D1C-B16A-517332E9B3B4}"/>
                  </a:ext>
                </a:extLst>
              </p:cNvPr>
              <p:cNvSpPr/>
              <p:nvPr/>
            </p:nvSpPr>
            <p:spPr>
              <a:xfrm>
                <a:off x="4131734" y="1501884"/>
                <a:ext cx="54549" cy="16864"/>
              </a:xfrm>
              <a:custGeom>
                <a:avLst/>
                <a:gdLst/>
                <a:ahLst/>
                <a:cxnLst/>
                <a:rect l="l" t="t" r="r" b="b"/>
                <a:pathLst>
                  <a:path w="2536" h="784" extrusionOk="0">
                    <a:moveTo>
                      <a:pt x="1337" y="1"/>
                    </a:moveTo>
                    <a:cubicBezTo>
                      <a:pt x="1280" y="1"/>
                      <a:pt x="1224" y="3"/>
                      <a:pt x="1168" y="9"/>
                    </a:cubicBezTo>
                    <a:cubicBezTo>
                      <a:pt x="835" y="42"/>
                      <a:pt x="501" y="176"/>
                      <a:pt x="234" y="409"/>
                    </a:cubicBezTo>
                    <a:cubicBezTo>
                      <a:pt x="67" y="576"/>
                      <a:pt x="1" y="743"/>
                      <a:pt x="34" y="776"/>
                    </a:cubicBezTo>
                    <a:cubicBezTo>
                      <a:pt x="42" y="781"/>
                      <a:pt x="51" y="784"/>
                      <a:pt x="63" y="784"/>
                    </a:cubicBezTo>
                    <a:cubicBezTo>
                      <a:pt x="202" y="784"/>
                      <a:pt x="616" y="437"/>
                      <a:pt x="1201" y="376"/>
                    </a:cubicBezTo>
                    <a:cubicBezTo>
                      <a:pt x="1269" y="369"/>
                      <a:pt x="1336" y="366"/>
                      <a:pt x="1401" y="366"/>
                    </a:cubicBezTo>
                    <a:cubicBezTo>
                      <a:pt x="1880" y="366"/>
                      <a:pt x="2264" y="530"/>
                      <a:pt x="2411" y="530"/>
                    </a:cubicBezTo>
                    <a:cubicBezTo>
                      <a:pt x="2440" y="530"/>
                      <a:pt x="2459" y="524"/>
                      <a:pt x="2469" y="509"/>
                    </a:cubicBezTo>
                    <a:cubicBezTo>
                      <a:pt x="2536" y="409"/>
                      <a:pt x="2402" y="342"/>
                      <a:pt x="2169" y="209"/>
                    </a:cubicBezTo>
                    <a:cubicBezTo>
                      <a:pt x="1919" y="70"/>
                      <a:pt x="1622" y="1"/>
                      <a:pt x="1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2338;p41">
                <a:extLst>
                  <a:ext uri="{FF2B5EF4-FFF2-40B4-BE49-F238E27FC236}">
                    <a16:creationId xmlns:a16="http://schemas.microsoft.com/office/drawing/2014/main" id="{44B54193-BE4E-5436-81D4-DF910CC6C623}"/>
                  </a:ext>
                </a:extLst>
              </p:cNvPr>
              <p:cNvSpPr/>
              <p:nvPr/>
            </p:nvSpPr>
            <p:spPr>
              <a:xfrm>
                <a:off x="4054965" y="1514252"/>
                <a:ext cx="38051" cy="121295"/>
              </a:xfrm>
              <a:custGeom>
                <a:avLst/>
                <a:gdLst/>
                <a:ahLst/>
                <a:cxnLst/>
                <a:rect l="l" t="t" r="r" b="b"/>
                <a:pathLst>
                  <a:path w="1769" h="5639" extrusionOk="0">
                    <a:moveTo>
                      <a:pt x="1499" y="0"/>
                    </a:moveTo>
                    <a:cubicBezTo>
                      <a:pt x="1424" y="0"/>
                      <a:pt x="929" y="1522"/>
                      <a:pt x="434" y="3403"/>
                    </a:cubicBezTo>
                    <a:cubicBezTo>
                      <a:pt x="334" y="3870"/>
                      <a:pt x="201" y="4337"/>
                      <a:pt x="100" y="4738"/>
                    </a:cubicBezTo>
                    <a:cubicBezTo>
                      <a:pt x="0" y="4971"/>
                      <a:pt x="0" y="5205"/>
                      <a:pt x="67" y="5438"/>
                    </a:cubicBezTo>
                    <a:cubicBezTo>
                      <a:pt x="134" y="5538"/>
                      <a:pt x="267" y="5605"/>
                      <a:pt x="401" y="5638"/>
                    </a:cubicBezTo>
                    <a:lnTo>
                      <a:pt x="668" y="5638"/>
                    </a:lnTo>
                    <a:cubicBezTo>
                      <a:pt x="1034" y="5638"/>
                      <a:pt x="1401" y="5605"/>
                      <a:pt x="1768" y="5538"/>
                    </a:cubicBezTo>
                    <a:cubicBezTo>
                      <a:pt x="1500" y="5489"/>
                      <a:pt x="1231" y="5458"/>
                      <a:pt x="962" y="5458"/>
                    </a:cubicBezTo>
                    <a:cubicBezTo>
                      <a:pt x="864" y="5458"/>
                      <a:pt x="766" y="5463"/>
                      <a:pt x="668" y="5472"/>
                    </a:cubicBezTo>
                    <a:cubicBezTo>
                      <a:pt x="501" y="5472"/>
                      <a:pt x="334" y="5472"/>
                      <a:pt x="301" y="5338"/>
                    </a:cubicBezTo>
                    <a:cubicBezTo>
                      <a:pt x="267" y="5138"/>
                      <a:pt x="301" y="4971"/>
                      <a:pt x="367" y="4804"/>
                    </a:cubicBezTo>
                    <a:cubicBezTo>
                      <a:pt x="467" y="4404"/>
                      <a:pt x="601" y="3937"/>
                      <a:pt x="734" y="3470"/>
                    </a:cubicBezTo>
                    <a:cubicBezTo>
                      <a:pt x="1235" y="1569"/>
                      <a:pt x="1568" y="1"/>
                      <a:pt x="1501" y="1"/>
                    </a:cubicBezTo>
                    <a:cubicBezTo>
                      <a:pt x="1501" y="1"/>
                      <a:pt x="1500" y="0"/>
                      <a:pt x="1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2339;p41">
                <a:extLst>
                  <a:ext uri="{FF2B5EF4-FFF2-40B4-BE49-F238E27FC236}">
                    <a16:creationId xmlns:a16="http://schemas.microsoft.com/office/drawing/2014/main" id="{6C501A7B-79E7-748E-EF04-20556933DEFA}"/>
                  </a:ext>
                </a:extLst>
              </p:cNvPr>
              <p:cNvSpPr/>
              <p:nvPr/>
            </p:nvSpPr>
            <p:spPr>
              <a:xfrm>
                <a:off x="4094435" y="1638387"/>
                <a:ext cx="44504" cy="44784"/>
              </a:xfrm>
              <a:custGeom>
                <a:avLst/>
                <a:gdLst/>
                <a:ahLst/>
                <a:cxnLst/>
                <a:rect l="l" t="t" r="r" b="b"/>
                <a:pathLst>
                  <a:path w="2069" h="2082" extrusionOk="0">
                    <a:moveTo>
                      <a:pt x="1935" y="1"/>
                    </a:moveTo>
                    <a:cubicBezTo>
                      <a:pt x="1835" y="1"/>
                      <a:pt x="1901" y="735"/>
                      <a:pt x="1334" y="1302"/>
                    </a:cubicBezTo>
                    <a:cubicBezTo>
                      <a:pt x="767" y="1869"/>
                      <a:pt x="0" y="1869"/>
                      <a:pt x="0" y="1969"/>
                    </a:cubicBezTo>
                    <a:cubicBezTo>
                      <a:pt x="0" y="2044"/>
                      <a:pt x="113" y="2081"/>
                      <a:pt x="296" y="2081"/>
                    </a:cubicBezTo>
                    <a:cubicBezTo>
                      <a:pt x="357" y="2081"/>
                      <a:pt x="425" y="2077"/>
                      <a:pt x="500" y="2069"/>
                    </a:cubicBezTo>
                    <a:cubicBezTo>
                      <a:pt x="934" y="2036"/>
                      <a:pt x="1334" y="1835"/>
                      <a:pt x="1635" y="1535"/>
                    </a:cubicBezTo>
                    <a:cubicBezTo>
                      <a:pt x="1901" y="1268"/>
                      <a:pt x="2068" y="868"/>
                      <a:pt x="2068" y="468"/>
                    </a:cubicBezTo>
                    <a:cubicBezTo>
                      <a:pt x="2068" y="168"/>
                      <a:pt x="1968" y="1"/>
                      <a:pt x="1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2340;p41">
                <a:extLst>
                  <a:ext uri="{FF2B5EF4-FFF2-40B4-BE49-F238E27FC236}">
                    <a16:creationId xmlns:a16="http://schemas.microsoft.com/office/drawing/2014/main" id="{72C9A6D0-172E-2FFD-A784-AF45512855E2}"/>
                  </a:ext>
                </a:extLst>
              </p:cNvPr>
              <p:cNvSpPr/>
              <p:nvPr/>
            </p:nvSpPr>
            <p:spPr>
              <a:xfrm>
                <a:off x="4126722" y="1446819"/>
                <a:ext cx="66746" cy="16133"/>
              </a:xfrm>
              <a:custGeom>
                <a:avLst/>
                <a:gdLst/>
                <a:ahLst/>
                <a:cxnLst/>
                <a:rect l="l" t="t" r="r" b="b"/>
                <a:pathLst>
                  <a:path w="3103" h="750" extrusionOk="0">
                    <a:moveTo>
                      <a:pt x="1568" y="0"/>
                    </a:moveTo>
                    <a:cubicBezTo>
                      <a:pt x="1134" y="0"/>
                      <a:pt x="734" y="100"/>
                      <a:pt x="400" y="267"/>
                    </a:cubicBezTo>
                    <a:cubicBezTo>
                      <a:pt x="134" y="401"/>
                      <a:pt x="0" y="567"/>
                      <a:pt x="33" y="634"/>
                    </a:cubicBezTo>
                    <a:cubicBezTo>
                      <a:pt x="57" y="692"/>
                      <a:pt x="151" y="710"/>
                      <a:pt x="297" y="710"/>
                    </a:cubicBezTo>
                    <a:cubicBezTo>
                      <a:pt x="533" y="710"/>
                      <a:pt x="902" y="663"/>
                      <a:pt x="1318" y="663"/>
                    </a:cubicBezTo>
                    <a:cubicBezTo>
                      <a:pt x="1389" y="663"/>
                      <a:pt x="1461" y="664"/>
                      <a:pt x="1535" y="668"/>
                    </a:cubicBezTo>
                    <a:cubicBezTo>
                      <a:pt x="2040" y="689"/>
                      <a:pt x="2493" y="750"/>
                      <a:pt x="2774" y="750"/>
                    </a:cubicBezTo>
                    <a:cubicBezTo>
                      <a:pt x="2938" y="750"/>
                      <a:pt x="3044" y="729"/>
                      <a:pt x="3069" y="668"/>
                    </a:cubicBezTo>
                    <a:cubicBezTo>
                      <a:pt x="3102" y="601"/>
                      <a:pt x="2969" y="434"/>
                      <a:pt x="2702" y="301"/>
                    </a:cubicBezTo>
                    <a:cubicBezTo>
                      <a:pt x="2335" y="100"/>
                      <a:pt x="1968"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2341;p41">
                <a:extLst>
                  <a:ext uri="{FF2B5EF4-FFF2-40B4-BE49-F238E27FC236}">
                    <a16:creationId xmlns:a16="http://schemas.microsoft.com/office/drawing/2014/main" id="{266A3820-AF73-3395-1827-8783DDEE5D36}"/>
                  </a:ext>
                </a:extLst>
              </p:cNvPr>
              <p:cNvSpPr/>
              <p:nvPr/>
            </p:nvSpPr>
            <p:spPr>
              <a:xfrm>
                <a:off x="3991811" y="1462048"/>
                <a:ext cx="50247" cy="18757"/>
              </a:xfrm>
              <a:custGeom>
                <a:avLst/>
                <a:gdLst/>
                <a:ahLst/>
                <a:cxnLst/>
                <a:rect l="l" t="t" r="r" b="b"/>
                <a:pathLst>
                  <a:path w="2336" h="872" extrusionOk="0">
                    <a:moveTo>
                      <a:pt x="1349" y="0"/>
                    </a:moveTo>
                    <a:cubicBezTo>
                      <a:pt x="1265" y="0"/>
                      <a:pt x="1182" y="8"/>
                      <a:pt x="1102" y="26"/>
                    </a:cubicBezTo>
                    <a:cubicBezTo>
                      <a:pt x="768" y="60"/>
                      <a:pt x="468" y="193"/>
                      <a:pt x="234" y="427"/>
                    </a:cubicBezTo>
                    <a:cubicBezTo>
                      <a:pt x="68" y="593"/>
                      <a:pt x="1" y="760"/>
                      <a:pt x="68" y="827"/>
                    </a:cubicBezTo>
                    <a:cubicBezTo>
                      <a:pt x="100" y="859"/>
                      <a:pt x="149" y="872"/>
                      <a:pt x="214" y="872"/>
                    </a:cubicBezTo>
                    <a:cubicBezTo>
                      <a:pt x="417" y="872"/>
                      <a:pt x="771" y="744"/>
                      <a:pt x="1202" y="693"/>
                    </a:cubicBezTo>
                    <a:cubicBezTo>
                      <a:pt x="1736" y="627"/>
                      <a:pt x="2203" y="693"/>
                      <a:pt x="2303" y="493"/>
                    </a:cubicBezTo>
                    <a:cubicBezTo>
                      <a:pt x="2336" y="427"/>
                      <a:pt x="2269" y="293"/>
                      <a:pt x="2036" y="160"/>
                    </a:cubicBezTo>
                    <a:cubicBezTo>
                      <a:pt x="1816" y="62"/>
                      <a:pt x="1578" y="0"/>
                      <a:pt x="1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2342;p41">
                <a:extLst>
                  <a:ext uri="{FF2B5EF4-FFF2-40B4-BE49-F238E27FC236}">
                    <a16:creationId xmlns:a16="http://schemas.microsoft.com/office/drawing/2014/main" id="{06FD8BFF-ABE0-AE39-CAA4-C82C8536D93A}"/>
                  </a:ext>
                </a:extLst>
              </p:cNvPr>
              <p:cNvSpPr/>
              <p:nvPr/>
            </p:nvSpPr>
            <p:spPr>
              <a:xfrm>
                <a:off x="4289596" y="1549701"/>
                <a:ext cx="69821" cy="98408"/>
              </a:xfrm>
              <a:custGeom>
                <a:avLst/>
                <a:gdLst/>
                <a:ahLst/>
                <a:cxnLst/>
                <a:rect l="l" t="t" r="r" b="b"/>
                <a:pathLst>
                  <a:path w="3246" h="4575" extrusionOk="0">
                    <a:moveTo>
                      <a:pt x="1242" y="0"/>
                    </a:moveTo>
                    <a:cubicBezTo>
                      <a:pt x="600" y="0"/>
                      <a:pt x="30" y="239"/>
                      <a:pt x="0" y="254"/>
                    </a:cubicBezTo>
                    <a:cubicBezTo>
                      <a:pt x="0" y="254"/>
                      <a:pt x="267" y="4457"/>
                      <a:pt x="267" y="4524"/>
                    </a:cubicBezTo>
                    <a:cubicBezTo>
                      <a:pt x="275" y="4540"/>
                      <a:pt x="458" y="4574"/>
                      <a:pt x="728" y="4574"/>
                    </a:cubicBezTo>
                    <a:cubicBezTo>
                      <a:pt x="1568" y="4574"/>
                      <a:pt x="3246" y="4245"/>
                      <a:pt x="3069" y="2022"/>
                    </a:cubicBezTo>
                    <a:cubicBezTo>
                      <a:pt x="2958" y="373"/>
                      <a:pt x="2044" y="0"/>
                      <a:pt x="124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2343;p41">
                <a:extLst>
                  <a:ext uri="{FF2B5EF4-FFF2-40B4-BE49-F238E27FC236}">
                    <a16:creationId xmlns:a16="http://schemas.microsoft.com/office/drawing/2014/main" id="{B7BBE085-5C75-0A74-930A-1F356A03A953}"/>
                  </a:ext>
                </a:extLst>
              </p:cNvPr>
              <p:cNvSpPr/>
              <p:nvPr/>
            </p:nvSpPr>
            <p:spPr>
              <a:xfrm>
                <a:off x="4313257" y="1570221"/>
                <a:ext cx="27296" cy="55711"/>
              </a:xfrm>
              <a:custGeom>
                <a:avLst/>
                <a:gdLst/>
                <a:ahLst/>
                <a:cxnLst/>
                <a:rect l="l" t="t" r="r" b="b"/>
                <a:pathLst>
                  <a:path w="1269" h="2590" extrusionOk="0">
                    <a:moveTo>
                      <a:pt x="435" y="1"/>
                    </a:moveTo>
                    <a:cubicBezTo>
                      <a:pt x="335" y="1"/>
                      <a:pt x="234" y="34"/>
                      <a:pt x="134" y="101"/>
                    </a:cubicBezTo>
                    <a:cubicBezTo>
                      <a:pt x="101" y="134"/>
                      <a:pt x="68" y="201"/>
                      <a:pt x="34" y="301"/>
                    </a:cubicBezTo>
                    <a:cubicBezTo>
                      <a:pt x="34" y="401"/>
                      <a:pt x="68" y="468"/>
                      <a:pt x="101" y="468"/>
                    </a:cubicBezTo>
                    <a:cubicBezTo>
                      <a:pt x="134" y="468"/>
                      <a:pt x="101" y="401"/>
                      <a:pt x="134" y="301"/>
                    </a:cubicBezTo>
                    <a:cubicBezTo>
                      <a:pt x="168" y="201"/>
                      <a:pt x="301" y="134"/>
                      <a:pt x="401" y="134"/>
                    </a:cubicBezTo>
                    <a:cubicBezTo>
                      <a:pt x="601" y="201"/>
                      <a:pt x="768" y="334"/>
                      <a:pt x="835" y="501"/>
                    </a:cubicBezTo>
                    <a:cubicBezTo>
                      <a:pt x="935" y="735"/>
                      <a:pt x="1035" y="968"/>
                      <a:pt x="1035" y="1235"/>
                    </a:cubicBezTo>
                    <a:cubicBezTo>
                      <a:pt x="1102" y="1702"/>
                      <a:pt x="902" y="2136"/>
                      <a:pt x="535" y="2436"/>
                    </a:cubicBezTo>
                    <a:cubicBezTo>
                      <a:pt x="468" y="2453"/>
                      <a:pt x="401" y="2461"/>
                      <a:pt x="335" y="2461"/>
                    </a:cubicBezTo>
                    <a:cubicBezTo>
                      <a:pt x="268" y="2461"/>
                      <a:pt x="201" y="2453"/>
                      <a:pt x="134" y="2436"/>
                    </a:cubicBezTo>
                    <a:cubicBezTo>
                      <a:pt x="34" y="2403"/>
                      <a:pt x="1" y="2369"/>
                      <a:pt x="1" y="2369"/>
                    </a:cubicBezTo>
                    <a:lnTo>
                      <a:pt x="1" y="2369"/>
                    </a:lnTo>
                    <a:cubicBezTo>
                      <a:pt x="1" y="2369"/>
                      <a:pt x="1" y="2436"/>
                      <a:pt x="101" y="2503"/>
                    </a:cubicBezTo>
                    <a:cubicBezTo>
                      <a:pt x="186" y="2566"/>
                      <a:pt x="297" y="2589"/>
                      <a:pt x="401" y="2589"/>
                    </a:cubicBezTo>
                    <a:cubicBezTo>
                      <a:pt x="461" y="2589"/>
                      <a:pt x="519" y="2582"/>
                      <a:pt x="568" y="2569"/>
                    </a:cubicBezTo>
                    <a:cubicBezTo>
                      <a:pt x="1002" y="2403"/>
                      <a:pt x="1269" y="1835"/>
                      <a:pt x="1235" y="1235"/>
                    </a:cubicBezTo>
                    <a:cubicBezTo>
                      <a:pt x="1235" y="935"/>
                      <a:pt x="1135" y="668"/>
                      <a:pt x="1002" y="434"/>
                    </a:cubicBezTo>
                    <a:cubicBezTo>
                      <a:pt x="902" y="201"/>
                      <a:pt x="668" y="34"/>
                      <a:pt x="43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2344;p41">
                <a:extLst>
                  <a:ext uri="{FF2B5EF4-FFF2-40B4-BE49-F238E27FC236}">
                    <a16:creationId xmlns:a16="http://schemas.microsoft.com/office/drawing/2014/main" id="{DE67BE5C-C5CC-1F92-594B-5C6B009B4342}"/>
                  </a:ext>
                </a:extLst>
              </p:cNvPr>
              <p:cNvSpPr/>
              <p:nvPr/>
            </p:nvSpPr>
            <p:spPr>
              <a:xfrm>
                <a:off x="3992542" y="1300465"/>
                <a:ext cx="325059" cy="302216"/>
              </a:xfrm>
              <a:custGeom>
                <a:avLst/>
                <a:gdLst/>
                <a:ahLst/>
                <a:cxnLst/>
                <a:rect l="l" t="t" r="r" b="b"/>
                <a:pathLst>
                  <a:path w="15112" h="14050" extrusionOk="0">
                    <a:moveTo>
                      <a:pt x="7518" y="0"/>
                    </a:moveTo>
                    <a:cubicBezTo>
                      <a:pt x="5912" y="0"/>
                      <a:pt x="3881" y="601"/>
                      <a:pt x="2469" y="1334"/>
                    </a:cubicBezTo>
                    <a:cubicBezTo>
                      <a:pt x="1335" y="1968"/>
                      <a:pt x="0" y="3602"/>
                      <a:pt x="501" y="3836"/>
                    </a:cubicBezTo>
                    <a:lnTo>
                      <a:pt x="1068" y="3202"/>
                    </a:lnTo>
                    <a:cubicBezTo>
                      <a:pt x="1435" y="3702"/>
                      <a:pt x="1902" y="4102"/>
                      <a:pt x="2435" y="4403"/>
                    </a:cubicBezTo>
                    <a:cubicBezTo>
                      <a:pt x="2573" y="4492"/>
                      <a:pt x="2776" y="4532"/>
                      <a:pt x="3026" y="4532"/>
                    </a:cubicBezTo>
                    <a:cubicBezTo>
                      <a:pt x="4171" y="4532"/>
                      <a:pt x="6298" y="3710"/>
                      <a:pt x="7639" y="3135"/>
                    </a:cubicBezTo>
                    <a:cubicBezTo>
                      <a:pt x="8022" y="2969"/>
                      <a:pt x="8434" y="2886"/>
                      <a:pt x="8847" y="2886"/>
                    </a:cubicBezTo>
                    <a:cubicBezTo>
                      <a:pt x="9514" y="2886"/>
                      <a:pt x="10185" y="3103"/>
                      <a:pt x="10741" y="3535"/>
                    </a:cubicBezTo>
                    <a:cubicBezTo>
                      <a:pt x="10808" y="3602"/>
                      <a:pt x="10908" y="3669"/>
                      <a:pt x="10975" y="3769"/>
                    </a:cubicBezTo>
                    <a:cubicBezTo>
                      <a:pt x="11308" y="4169"/>
                      <a:pt x="11408" y="4703"/>
                      <a:pt x="11275" y="5203"/>
                    </a:cubicBezTo>
                    <a:cubicBezTo>
                      <a:pt x="11175" y="5737"/>
                      <a:pt x="10975" y="6204"/>
                      <a:pt x="10875" y="6704"/>
                    </a:cubicBezTo>
                    <a:cubicBezTo>
                      <a:pt x="10708" y="7638"/>
                      <a:pt x="10708" y="8606"/>
                      <a:pt x="10875" y="9540"/>
                    </a:cubicBezTo>
                    <a:cubicBezTo>
                      <a:pt x="11008" y="10841"/>
                      <a:pt x="11175" y="12242"/>
                      <a:pt x="11909" y="13342"/>
                    </a:cubicBezTo>
                    <a:cubicBezTo>
                      <a:pt x="12135" y="13703"/>
                      <a:pt x="12528" y="14049"/>
                      <a:pt x="12914" y="14049"/>
                    </a:cubicBezTo>
                    <a:cubicBezTo>
                      <a:pt x="13099" y="14049"/>
                      <a:pt x="13281" y="13970"/>
                      <a:pt x="13443" y="13776"/>
                    </a:cubicBezTo>
                    <a:cubicBezTo>
                      <a:pt x="13643" y="13509"/>
                      <a:pt x="13743" y="13176"/>
                      <a:pt x="13677" y="12842"/>
                    </a:cubicBezTo>
                    <a:cubicBezTo>
                      <a:pt x="13610" y="11941"/>
                      <a:pt x="14377" y="11474"/>
                      <a:pt x="14744" y="10807"/>
                    </a:cubicBezTo>
                    <a:cubicBezTo>
                      <a:pt x="14978" y="10240"/>
                      <a:pt x="15111" y="9606"/>
                      <a:pt x="15044" y="8973"/>
                    </a:cubicBezTo>
                    <a:cubicBezTo>
                      <a:pt x="15011" y="6904"/>
                      <a:pt x="14411" y="4903"/>
                      <a:pt x="13377" y="3135"/>
                    </a:cubicBezTo>
                    <a:cubicBezTo>
                      <a:pt x="12242" y="1401"/>
                      <a:pt x="10541" y="500"/>
                      <a:pt x="8540" y="100"/>
                    </a:cubicBezTo>
                    <a:cubicBezTo>
                      <a:pt x="8230" y="31"/>
                      <a:pt x="7885" y="0"/>
                      <a:pt x="7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2345;p41">
                <a:extLst>
                  <a:ext uri="{FF2B5EF4-FFF2-40B4-BE49-F238E27FC236}">
                    <a16:creationId xmlns:a16="http://schemas.microsoft.com/office/drawing/2014/main" id="{191E1ADF-0D52-AC6F-A2CB-9E9E10069138}"/>
                  </a:ext>
                </a:extLst>
              </p:cNvPr>
              <p:cNvSpPr/>
              <p:nvPr/>
            </p:nvSpPr>
            <p:spPr>
              <a:xfrm>
                <a:off x="4025539" y="1289430"/>
                <a:ext cx="241106" cy="114992"/>
              </a:xfrm>
              <a:custGeom>
                <a:avLst/>
                <a:gdLst/>
                <a:ahLst/>
                <a:cxnLst/>
                <a:rect l="l" t="t" r="r" b="b"/>
                <a:pathLst>
                  <a:path w="11209" h="5346" extrusionOk="0">
                    <a:moveTo>
                      <a:pt x="5057" y="0"/>
                    </a:moveTo>
                    <a:cubicBezTo>
                      <a:pt x="3947" y="0"/>
                      <a:pt x="2844" y="282"/>
                      <a:pt x="1869" y="846"/>
                    </a:cubicBezTo>
                    <a:cubicBezTo>
                      <a:pt x="1035" y="1280"/>
                      <a:pt x="434" y="2014"/>
                      <a:pt x="201" y="2914"/>
                    </a:cubicBezTo>
                    <a:cubicBezTo>
                      <a:pt x="1" y="3815"/>
                      <a:pt x="434" y="4882"/>
                      <a:pt x="1302" y="5149"/>
                    </a:cubicBezTo>
                    <a:lnTo>
                      <a:pt x="1368" y="5183"/>
                    </a:lnTo>
                    <a:cubicBezTo>
                      <a:pt x="1802" y="5294"/>
                      <a:pt x="2176" y="5346"/>
                      <a:pt x="2530" y="5346"/>
                    </a:cubicBezTo>
                    <a:cubicBezTo>
                      <a:pt x="3236" y="5346"/>
                      <a:pt x="3859" y="5138"/>
                      <a:pt x="4704" y="4782"/>
                    </a:cubicBezTo>
                    <a:cubicBezTo>
                      <a:pt x="5738" y="4349"/>
                      <a:pt x="6639" y="3615"/>
                      <a:pt x="7673" y="3214"/>
                    </a:cubicBezTo>
                    <a:cubicBezTo>
                      <a:pt x="8395" y="2908"/>
                      <a:pt x="9174" y="2760"/>
                      <a:pt x="9964" y="2760"/>
                    </a:cubicBezTo>
                    <a:cubicBezTo>
                      <a:pt x="10378" y="2760"/>
                      <a:pt x="10796" y="2801"/>
                      <a:pt x="11209" y="2881"/>
                    </a:cubicBezTo>
                    <a:cubicBezTo>
                      <a:pt x="10008" y="1647"/>
                      <a:pt x="8507" y="713"/>
                      <a:pt x="6839" y="246"/>
                    </a:cubicBezTo>
                    <a:cubicBezTo>
                      <a:pt x="6255" y="82"/>
                      <a:pt x="5655" y="0"/>
                      <a:pt x="5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2346;p41">
                <a:extLst>
                  <a:ext uri="{FF2B5EF4-FFF2-40B4-BE49-F238E27FC236}">
                    <a16:creationId xmlns:a16="http://schemas.microsoft.com/office/drawing/2014/main" id="{F9D491D3-2046-E040-F910-1021DC37C534}"/>
                  </a:ext>
                </a:extLst>
              </p:cNvPr>
              <p:cNvSpPr/>
              <p:nvPr/>
            </p:nvSpPr>
            <p:spPr>
              <a:xfrm>
                <a:off x="4080067" y="1318382"/>
                <a:ext cx="330802" cy="383889"/>
              </a:xfrm>
              <a:custGeom>
                <a:avLst/>
                <a:gdLst/>
                <a:ahLst/>
                <a:cxnLst/>
                <a:rect l="l" t="t" r="r" b="b"/>
                <a:pathLst>
                  <a:path w="15379" h="17847" extrusionOk="0">
                    <a:moveTo>
                      <a:pt x="5205" y="0"/>
                    </a:moveTo>
                    <a:cubicBezTo>
                      <a:pt x="4437" y="0"/>
                      <a:pt x="3704" y="167"/>
                      <a:pt x="3003" y="501"/>
                    </a:cubicBezTo>
                    <a:cubicBezTo>
                      <a:pt x="2069" y="1001"/>
                      <a:pt x="1235" y="1735"/>
                      <a:pt x="635" y="2602"/>
                    </a:cubicBezTo>
                    <a:cubicBezTo>
                      <a:pt x="401" y="2903"/>
                      <a:pt x="234" y="3169"/>
                      <a:pt x="134" y="3336"/>
                    </a:cubicBezTo>
                    <a:cubicBezTo>
                      <a:pt x="68" y="3403"/>
                      <a:pt x="34" y="3503"/>
                      <a:pt x="1" y="3603"/>
                    </a:cubicBezTo>
                    <a:cubicBezTo>
                      <a:pt x="68" y="3536"/>
                      <a:pt x="134" y="3436"/>
                      <a:pt x="168" y="3370"/>
                    </a:cubicBezTo>
                    <a:cubicBezTo>
                      <a:pt x="301" y="3203"/>
                      <a:pt x="468" y="2936"/>
                      <a:pt x="701" y="2669"/>
                    </a:cubicBezTo>
                    <a:cubicBezTo>
                      <a:pt x="1335" y="1802"/>
                      <a:pt x="2136" y="1101"/>
                      <a:pt x="3070" y="634"/>
                    </a:cubicBezTo>
                    <a:cubicBezTo>
                      <a:pt x="3671" y="334"/>
                      <a:pt x="4299" y="196"/>
                      <a:pt x="4954" y="196"/>
                    </a:cubicBezTo>
                    <a:cubicBezTo>
                      <a:pt x="5026" y="196"/>
                      <a:pt x="5099" y="197"/>
                      <a:pt x="5171" y="201"/>
                    </a:cubicBezTo>
                    <a:cubicBezTo>
                      <a:pt x="6005" y="201"/>
                      <a:pt x="6806" y="534"/>
                      <a:pt x="7406" y="1135"/>
                    </a:cubicBezTo>
                    <a:cubicBezTo>
                      <a:pt x="8040" y="1802"/>
                      <a:pt x="8474" y="2636"/>
                      <a:pt x="8674" y="3536"/>
                    </a:cubicBezTo>
                    <a:cubicBezTo>
                      <a:pt x="8907" y="4470"/>
                      <a:pt x="9041" y="5471"/>
                      <a:pt x="9374" y="6438"/>
                    </a:cubicBezTo>
                    <a:cubicBezTo>
                      <a:pt x="9641" y="7439"/>
                      <a:pt x="10242" y="8340"/>
                      <a:pt x="11109" y="8907"/>
                    </a:cubicBezTo>
                    <a:cubicBezTo>
                      <a:pt x="11509" y="9140"/>
                      <a:pt x="11976" y="9340"/>
                      <a:pt x="12443" y="9474"/>
                    </a:cubicBezTo>
                    <a:cubicBezTo>
                      <a:pt x="12843" y="9607"/>
                      <a:pt x="13244" y="9841"/>
                      <a:pt x="13544" y="10174"/>
                    </a:cubicBezTo>
                    <a:cubicBezTo>
                      <a:pt x="13811" y="10508"/>
                      <a:pt x="13978" y="10908"/>
                      <a:pt x="14011" y="11309"/>
                    </a:cubicBezTo>
                    <a:cubicBezTo>
                      <a:pt x="14078" y="11709"/>
                      <a:pt x="14044" y="12109"/>
                      <a:pt x="13978" y="12509"/>
                    </a:cubicBezTo>
                    <a:cubicBezTo>
                      <a:pt x="13811" y="13277"/>
                      <a:pt x="13544" y="13977"/>
                      <a:pt x="13410" y="14644"/>
                    </a:cubicBezTo>
                    <a:cubicBezTo>
                      <a:pt x="13244" y="15245"/>
                      <a:pt x="13244" y="15878"/>
                      <a:pt x="13410" y="16479"/>
                    </a:cubicBezTo>
                    <a:cubicBezTo>
                      <a:pt x="13544" y="16946"/>
                      <a:pt x="13811" y="17313"/>
                      <a:pt x="14244" y="17580"/>
                    </a:cubicBezTo>
                    <a:cubicBezTo>
                      <a:pt x="14478" y="17746"/>
                      <a:pt x="14778" y="17847"/>
                      <a:pt x="15078" y="17847"/>
                    </a:cubicBezTo>
                    <a:cubicBezTo>
                      <a:pt x="15178" y="17847"/>
                      <a:pt x="15278" y="17813"/>
                      <a:pt x="15379" y="17813"/>
                    </a:cubicBezTo>
                    <a:lnTo>
                      <a:pt x="15078" y="17813"/>
                    </a:lnTo>
                    <a:cubicBezTo>
                      <a:pt x="14778" y="17780"/>
                      <a:pt x="14511" y="17680"/>
                      <a:pt x="14278" y="17513"/>
                    </a:cubicBezTo>
                    <a:cubicBezTo>
                      <a:pt x="13911" y="17246"/>
                      <a:pt x="13644" y="16879"/>
                      <a:pt x="13544" y="16446"/>
                    </a:cubicBezTo>
                    <a:cubicBezTo>
                      <a:pt x="13377" y="15845"/>
                      <a:pt x="13410" y="15245"/>
                      <a:pt x="13577" y="14678"/>
                    </a:cubicBezTo>
                    <a:cubicBezTo>
                      <a:pt x="13711" y="14010"/>
                      <a:pt x="13978" y="13343"/>
                      <a:pt x="14144" y="12543"/>
                    </a:cubicBezTo>
                    <a:cubicBezTo>
                      <a:pt x="14244" y="12142"/>
                      <a:pt x="14278" y="11709"/>
                      <a:pt x="14211" y="11275"/>
                    </a:cubicBezTo>
                    <a:cubicBezTo>
                      <a:pt x="14178" y="10842"/>
                      <a:pt x="14011" y="10408"/>
                      <a:pt x="13711" y="10041"/>
                    </a:cubicBezTo>
                    <a:cubicBezTo>
                      <a:pt x="13377" y="9707"/>
                      <a:pt x="12977" y="9441"/>
                      <a:pt x="12510" y="9274"/>
                    </a:cubicBezTo>
                    <a:cubicBezTo>
                      <a:pt x="12076" y="9140"/>
                      <a:pt x="11643" y="8940"/>
                      <a:pt x="11209" y="8740"/>
                    </a:cubicBezTo>
                    <a:cubicBezTo>
                      <a:pt x="10408" y="8173"/>
                      <a:pt x="9841" y="7339"/>
                      <a:pt x="9574" y="6372"/>
                    </a:cubicBezTo>
                    <a:cubicBezTo>
                      <a:pt x="9274" y="5404"/>
                      <a:pt x="9141" y="4404"/>
                      <a:pt x="8874" y="3436"/>
                    </a:cubicBezTo>
                    <a:cubicBezTo>
                      <a:pt x="8674" y="2502"/>
                      <a:pt x="8207" y="1635"/>
                      <a:pt x="7573" y="934"/>
                    </a:cubicBezTo>
                    <a:cubicBezTo>
                      <a:pt x="6906" y="367"/>
                      <a:pt x="6072" y="34"/>
                      <a:pt x="5205" y="0"/>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2347;p41">
                <a:extLst>
                  <a:ext uri="{FF2B5EF4-FFF2-40B4-BE49-F238E27FC236}">
                    <a16:creationId xmlns:a16="http://schemas.microsoft.com/office/drawing/2014/main" id="{3EFAC974-A55F-EE95-7E50-83CBD6C57469}"/>
                  </a:ext>
                </a:extLst>
              </p:cNvPr>
              <p:cNvSpPr/>
              <p:nvPr/>
            </p:nvSpPr>
            <p:spPr>
              <a:xfrm>
                <a:off x="4034164" y="1293732"/>
                <a:ext cx="71757" cy="95698"/>
              </a:xfrm>
              <a:custGeom>
                <a:avLst/>
                <a:gdLst/>
                <a:ahLst/>
                <a:cxnLst/>
                <a:rect l="l" t="t" r="r" b="b"/>
                <a:pathLst>
                  <a:path w="3336" h="4449" extrusionOk="0">
                    <a:moveTo>
                      <a:pt x="3090" y="0"/>
                    </a:moveTo>
                    <a:cubicBezTo>
                      <a:pt x="2862" y="0"/>
                      <a:pt x="2639" y="44"/>
                      <a:pt x="2435" y="146"/>
                    </a:cubicBezTo>
                    <a:cubicBezTo>
                      <a:pt x="967" y="646"/>
                      <a:pt x="0" y="2047"/>
                      <a:pt x="100" y="3582"/>
                    </a:cubicBezTo>
                    <a:cubicBezTo>
                      <a:pt x="67" y="3882"/>
                      <a:pt x="133" y="4182"/>
                      <a:pt x="300" y="4449"/>
                    </a:cubicBezTo>
                    <a:cubicBezTo>
                      <a:pt x="334" y="4449"/>
                      <a:pt x="234" y="4115"/>
                      <a:pt x="234" y="3582"/>
                    </a:cubicBezTo>
                    <a:cubicBezTo>
                      <a:pt x="234" y="2848"/>
                      <a:pt x="467" y="2181"/>
                      <a:pt x="867" y="1580"/>
                    </a:cubicBezTo>
                    <a:cubicBezTo>
                      <a:pt x="1268" y="1013"/>
                      <a:pt x="1835" y="546"/>
                      <a:pt x="2468" y="279"/>
                    </a:cubicBezTo>
                    <a:cubicBezTo>
                      <a:pt x="2969" y="79"/>
                      <a:pt x="3336" y="46"/>
                      <a:pt x="3302" y="12"/>
                    </a:cubicBezTo>
                    <a:cubicBezTo>
                      <a:pt x="3232" y="4"/>
                      <a:pt x="3161" y="0"/>
                      <a:pt x="3090" y="0"/>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2348;p41">
                <a:extLst>
                  <a:ext uri="{FF2B5EF4-FFF2-40B4-BE49-F238E27FC236}">
                    <a16:creationId xmlns:a16="http://schemas.microsoft.com/office/drawing/2014/main" id="{951CB1B2-DCC9-49FE-C516-98098358EAFF}"/>
                  </a:ext>
                </a:extLst>
              </p:cNvPr>
              <p:cNvSpPr/>
              <p:nvPr/>
            </p:nvSpPr>
            <p:spPr>
              <a:xfrm>
                <a:off x="3971011" y="1357853"/>
                <a:ext cx="10067" cy="45924"/>
              </a:xfrm>
              <a:custGeom>
                <a:avLst/>
                <a:gdLst/>
                <a:ahLst/>
                <a:cxnLst/>
                <a:rect l="l" t="t" r="r" b="b"/>
                <a:pathLst>
                  <a:path w="468" h="2135" extrusionOk="0">
                    <a:moveTo>
                      <a:pt x="301" y="0"/>
                    </a:moveTo>
                    <a:cubicBezTo>
                      <a:pt x="101" y="300"/>
                      <a:pt x="1" y="701"/>
                      <a:pt x="67" y="1068"/>
                    </a:cubicBezTo>
                    <a:cubicBezTo>
                      <a:pt x="67" y="1468"/>
                      <a:pt x="167" y="1835"/>
                      <a:pt x="434" y="2135"/>
                    </a:cubicBezTo>
                    <a:cubicBezTo>
                      <a:pt x="468" y="2102"/>
                      <a:pt x="334" y="1635"/>
                      <a:pt x="301" y="1068"/>
                    </a:cubicBezTo>
                    <a:cubicBezTo>
                      <a:pt x="234" y="500"/>
                      <a:pt x="368" y="0"/>
                      <a:pt x="301" y="0"/>
                    </a:cubicBezTo>
                    <a:close/>
                  </a:path>
                </a:pathLst>
              </a:custGeom>
              <a:solidFill>
                <a:srgbClr val="FFFFFF">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2349;p41">
                <a:extLst>
                  <a:ext uri="{FF2B5EF4-FFF2-40B4-BE49-F238E27FC236}">
                    <a16:creationId xmlns:a16="http://schemas.microsoft.com/office/drawing/2014/main" id="{3E798B7E-B961-371F-894F-468ECDCEB060}"/>
                  </a:ext>
                </a:extLst>
              </p:cNvPr>
              <p:cNvSpPr/>
              <p:nvPr/>
            </p:nvSpPr>
            <p:spPr>
              <a:xfrm>
                <a:off x="3643822" y="2815113"/>
                <a:ext cx="205958" cy="627124"/>
              </a:xfrm>
              <a:custGeom>
                <a:avLst/>
                <a:gdLst/>
                <a:ahLst/>
                <a:cxnLst/>
                <a:rect l="l" t="t" r="r" b="b"/>
                <a:pathLst>
                  <a:path w="9575" h="29155" extrusionOk="0">
                    <a:moveTo>
                      <a:pt x="3303" y="1"/>
                    </a:moveTo>
                    <a:lnTo>
                      <a:pt x="1602" y="16045"/>
                    </a:lnTo>
                    <a:lnTo>
                      <a:pt x="1" y="22116"/>
                    </a:lnTo>
                    <a:lnTo>
                      <a:pt x="1669" y="26653"/>
                    </a:lnTo>
                    <a:lnTo>
                      <a:pt x="4938" y="29155"/>
                    </a:lnTo>
                    <a:cubicBezTo>
                      <a:pt x="5238" y="28988"/>
                      <a:pt x="5405" y="28688"/>
                      <a:pt x="5438" y="28354"/>
                    </a:cubicBezTo>
                    <a:lnTo>
                      <a:pt x="6972" y="28254"/>
                    </a:lnTo>
                    <a:cubicBezTo>
                      <a:pt x="6639" y="27887"/>
                      <a:pt x="6205" y="27587"/>
                      <a:pt x="5738" y="27387"/>
                    </a:cubicBezTo>
                    <a:lnTo>
                      <a:pt x="6972" y="26953"/>
                    </a:lnTo>
                    <a:cubicBezTo>
                      <a:pt x="6739" y="26620"/>
                      <a:pt x="6339" y="26386"/>
                      <a:pt x="5905" y="26386"/>
                    </a:cubicBezTo>
                    <a:cubicBezTo>
                      <a:pt x="5305" y="26386"/>
                      <a:pt x="4704" y="26319"/>
                      <a:pt x="4137" y="26219"/>
                    </a:cubicBezTo>
                    <a:lnTo>
                      <a:pt x="3470" y="25352"/>
                    </a:lnTo>
                    <a:lnTo>
                      <a:pt x="2869" y="22583"/>
                    </a:lnTo>
                    <a:lnTo>
                      <a:pt x="4371" y="21449"/>
                    </a:lnTo>
                    <a:lnTo>
                      <a:pt x="5238" y="23084"/>
                    </a:lnTo>
                    <a:lnTo>
                      <a:pt x="5405" y="25519"/>
                    </a:lnTo>
                    <a:cubicBezTo>
                      <a:pt x="5405" y="25519"/>
                      <a:pt x="5470" y="25543"/>
                      <a:pt x="5571" y="25543"/>
                    </a:cubicBezTo>
                    <a:cubicBezTo>
                      <a:pt x="5843" y="25543"/>
                      <a:pt x="6368" y="25366"/>
                      <a:pt x="6539" y="24051"/>
                    </a:cubicBezTo>
                    <a:cubicBezTo>
                      <a:pt x="6806" y="22283"/>
                      <a:pt x="6639" y="18214"/>
                      <a:pt x="6372" y="17580"/>
                    </a:cubicBezTo>
                    <a:cubicBezTo>
                      <a:pt x="6138" y="16946"/>
                      <a:pt x="5671" y="15545"/>
                      <a:pt x="5671" y="15545"/>
                    </a:cubicBezTo>
                    <a:lnTo>
                      <a:pt x="9574" y="1235"/>
                    </a:lnTo>
                    <a:lnTo>
                      <a:pt x="3303"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2350;p41">
                <a:extLst>
                  <a:ext uri="{FF2B5EF4-FFF2-40B4-BE49-F238E27FC236}">
                    <a16:creationId xmlns:a16="http://schemas.microsoft.com/office/drawing/2014/main" id="{B67FCA5F-3977-9A43-D40D-617953AA2DF5}"/>
                  </a:ext>
                </a:extLst>
              </p:cNvPr>
              <p:cNvSpPr/>
              <p:nvPr/>
            </p:nvSpPr>
            <p:spPr>
              <a:xfrm>
                <a:off x="3842575" y="1837139"/>
                <a:ext cx="704625" cy="1155861"/>
              </a:xfrm>
              <a:custGeom>
                <a:avLst/>
                <a:gdLst/>
                <a:ahLst/>
                <a:cxnLst/>
                <a:rect l="l" t="t" r="r" b="b"/>
                <a:pathLst>
                  <a:path w="32758" h="53736" extrusionOk="0">
                    <a:moveTo>
                      <a:pt x="21082" y="1"/>
                    </a:moveTo>
                    <a:lnTo>
                      <a:pt x="11442" y="1869"/>
                    </a:lnTo>
                    <a:lnTo>
                      <a:pt x="1" y="8140"/>
                    </a:lnTo>
                    <a:lnTo>
                      <a:pt x="5204" y="23417"/>
                    </a:lnTo>
                    <a:lnTo>
                      <a:pt x="5805" y="34292"/>
                    </a:lnTo>
                    <a:lnTo>
                      <a:pt x="2369" y="51905"/>
                    </a:lnTo>
                    <a:cubicBezTo>
                      <a:pt x="2369" y="51905"/>
                      <a:pt x="11809" y="53339"/>
                      <a:pt x="15578" y="53706"/>
                    </a:cubicBezTo>
                    <a:cubicBezTo>
                      <a:pt x="15767" y="53726"/>
                      <a:pt x="16025" y="53735"/>
                      <a:pt x="16341" y="53735"/>
                    </a:cubicBezTo>
                    <a:cubicBezTo>
                      <a:pt x="20212" y="53735"/>
                      <a:pt x="32757" y="52338"/>
                      <a:pt x="32757" y="52338"/>
                    </a:cubicBezTo>
                    <a:lnTo>
                      <a:pt x="32090" y="33425"/>
                    </a:lnTo>
                    <a:lnTo>
                      <a:pt x="31190" y="8473"/>
                    </a:lnTo>
                    <a:lnTo>
                      <a:pt x="31857" y="3403"/>
                    </a:lnTo>
                    <a:lnTo>
                      <a:pt x="21082" y="1"/>
                    </a:lnTo>
                    <a:close/>
                  </a:path>
                </a:pathLst>
              </a:custGeom>
              <a:solidFill>
                <a:srgbClr val="E0B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2351;p41">
                <a:extLst>
                  <a:ext uri="{FF2B5EF4-FFF2-40B4-BE49-F238E27FC236}">
                    <a16:creationId xmlns:a16="http://schemas.microsoft.com/office/drawing/2014/main" id="{BBEBFB31-F3F9-E615-FC16-9804FEA0D176}"/>
                  </a:ext>
                </a:extLst>
              </p:cNvPr>
              <p:cNvSpPr/>
              <p:nvPr/>
            </p:nvSpPr>
            <p:spPr>
              <a:xfrm>
                <a:off x="4080067" y="1818490"/>
                <a:ext cx="235384" cy="94730"/>
              </a:xfrm>
              <a:custGeom>
                <a:avLst/>
                <a:gdLst/>
                <a:ahLst/>
                <a:cxnLst/>
                <a:rect l="l" t="t" r="r" b="b"/>
                <a:pathLst>
                  <a:path w="10943" h="4404" extrusionOk="0">
                    <a:moveTo>
                      <a:pt x="10942" y="0"/>
                    </a:moveTo>
                    <a:lnTo>
                      <a:pt x="201" y="1568"/>
                    </a:lnTo>
                    <a:lnTo>
                      <a:pt x="201" y="3236"/>
                    </a:lnTo>
                    <a:lnTo>
                      <a:pt x="1" y="4404"/>
                    </a:lnTo>
                    <a:lnTo>
                      <a:pt x="10842" y="3236"/>
                    </a:lnTo>
                    <a:lnTo>
                      <a:pt x="10942" y="0"/>
                    </a:lnTo>
                    <a:close/>
                  </a:path>
                </a:pathLst>
              </a:custGeom>
              <a:solidFill>
                <a:schemeClr val="bg1">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2352;p41">
                <a:extLst>
                  <a:ext uri="{FF2B5EF4-FFF2-40B4-BE49-F238E27FC236}">
                    <a16:creationId xmlns:a16="http://schemas.microsoft.com/office/drawing/2014/main" id="{AED5B777-4925-7BF2-2377-912ACE180F49}"/>
                  </a:ext>
                </a:extLst>
              </p:cNvPr>
              <p:cNvSpPr/>
              <p:nvPr/>
            </p:nvSpPr>
            <p:spPr>
              <a:xfrm>
                <a:off x="4491919" y="1903863"/>
                <a:ext cx="319316" cy="719165"/>
              </a:xfrm>
              <a:custGeom>
                <a:avLst/>
                <a:gdLst/>
                <a:ahLst/>
                <a:cxnLst/>
                <a:rect l="l" t="t" r="r" b="b"/>
                <a:pathLst>
                  <a:path w="14845" h="33434" extrusionOk="0">
                    <a:moveTo>
                      <a:pt x="735" y="1"/>
                    </a:moveTo>
                    <a:lnTo>
                      <a:pt x="1" y="2936"/>
                    </a:lnTo>
                    <a:lnTo>
                      <a:pt x="1335" y="17880"/>
                    </a:lnTo>
                    <a:lnTo>
                      <a:pt x="7907" y="21616"/>
                    </a:lnTo>
                    <a:lnTo>
                      <a:pt x="3737" y="30756"/>
                    </a:lnTo>
                    <a:cubicBezTo>
                      <a:pt x="3737" y="30756"/>
                      <a:pt x="7840" y="33433"/>
                      <a:pt x="10556" y="33433"/>
                    </a:cubicBezTo>
                    <a:cubicBezTo>
                      <a:pt x="10748" y="33433"/>
                      <a:pt x="10933" y="33420"/>
                      <a:pt x="11109" y="33391"/>
                    </a:cubicBezTo>
                    <a:cubicBezTo>
                      <a:pt x="13744" y="32924"/>
                      <a:pt x="14845" y="29989"/>
                      <a:pt x="14845" y="27020"/>
                    </a:cubicBezTo>
                    <a:cubicBezTo>
                      <a:pt x="14845" y="24051"/>
                      <a:pt x="9141" y="7773"/>
                      <a:pt x="7606" y="4037"/>
                    </a:cubicBezTo>
                    <a:cubicBezTo>
                      <a:pt x="6072" y="301"/>
                      <a:pt x="1068" y="1"/>
                      <a:pt x="735" y="1"/>
                    </a:cubicBezTo>
                    <a:close/>
                  </a:path>
                </a:pathLst>
              </a:custGeom>
              <a:solidFill>
                <a:schemeClr val="bg1">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2353;p41">
                <a:extLst>
                  <a:ext uri="{FF2B5EF4-FFF2-40B4-BE49-F238E27FC236}">
                    <a16:creationId xmlns:a16="http://schemas.microsoft.com/office/drawing/2014/main" id="{AC657715-E0FB-096D-DDAB-76BEAABDA808}"/>
                  </a:ext>
                </a:extLst>
              </p:cNvPr>
              <p:cNvSpPr/>
              <p:nvPr/>
            </p:nvSpPr>
            <p:spPr>
              <a:xfrm>
                <a:off x="3705535" y="2012209"/>
                <a:ext cx="281286" cy="846698"/>
              </a:xfrm>
              <a:custGeom>
                <a:avLst/>
                <a:gdLst/>
                <a:ahLst/>
                <a:cxnLst/>
                <a:rect l="l" t="t" r="r" b="b"/>
                <a:pathLst>
                  <a:path w="13077" h="39363" extrusionOk="0">
                    <a:moveTo>
                      <a:pt x="6372" y="1"/>
                    </a:moveTo>
                    <a:cubicBezTo>
                      <a:pt x="6372" y="1"/>
                      <a:pt x="4971" y="1469"/>
                      <a:pt x="4771" y="5505"/>
                    </a:cubicBezTo>
                    <a:cubicBezTo>
                      <a:pt x="4537" y="9541"/>
                      <a:pt x="3503" y="23351"/>
                      <a:pt x="3503" y="23351"/>
                    </a:cubicBezTo>
                    <a:lnTo>
                      <a:pt x="0" y="37594"/>
                    </a:lnTo>
                    <a:lnTo>
                      <a:pt x="7606" y="39362"/>
                    </a:lnTo>
                    <a:lnTo>
                      <a:pt x="11776" y="23918"/>
                    </a:lnTo>
                    <a:lnTo>
                      <a:pt x="13076" y="9641"/>
                    </a:lnTo>
                    <a:lnTo>
                      <a:pt x="6372" y="1"/>
                    </a:lnTo>
                    <a:close/>
                  </a:path>
                </a:pathLst>
              </a:custGeom>
              <a:solidFill>
                <a:schemeClr val="bg1">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2354;p41">
                <a:extLst>
                  <a:ext uri="{FF2B5EF4-FFF2-40B4-BE49-F238E27FC236}">
                    <a16:creationId xmlns:a16="http://schemas.microsoft.com/office/drawing/2014/main" id="{D528042E-DA02-4393-FAA7-15514AD09950}"/>
                  </a:ext>
                </a:extLst>
              </p:cNvPr>
              <p:cNvSpPr/>
              <p:nvPr/>
            </p:nvSpPr>
            <p:spPr>
              <a:xfrm>
                <a:off x="3881314" y="2121286"/>
                <a:ext cx="86857" cy="453474"/>
              </a:xfrm>
              <a:custGeom>
                <a:avLst/>
                <a:gdLst/>
                <a:ahLst/>
                <a:cxnLst/>
                <a:rect l="l" t="t" r="r" b="b"/>
                <a:pathLst>
                  <a:path w="4038" h="21082" extrusionOk="0">
                    <a:moveTo>
                      <a:pt x="1" y="0"/>
                    </a:moveTo>
                    <a:cubicBezTo>
                      <a:pt x="1" y="67"/>
                      <a:pt x="34" y="167"/>
                      <a:pt x="68" y="234"/>
                    </a:cubicBezTo>
                    <a:cubicBezTo>
                      <a:pt x="101" y="400"/>
                      <a:pt x="168" y="567"/>
                      <a:pt x="268" y="801"/>
                    </a:cubicBezTo>
                    <a:cubicBezTo>
                      <a:pt x="435" y="1334"/>
                      <a:pt x="701" y="2068"/>
                      <a:pt x="968" y="3002"/>
                    </a:cubicBezTo>
                    <a:cubicBezTo>
                      <a:pt x="1569" y="4837"/>
                      <a:pt x="2203" y="7472"/>
                      <a:pt x="3303" y="10241"/>
                    </a:cubicBezTo>
                    <a:lnTo>
                      <a:pt x="3303" y="10274"/>
                    </a:lnTo>
                    <a:cubicBezTo>
                      <a:pt x="3470" y="13276"/>
                      <a:pt x="3637" y="15945"/>
                      <a:pt x="3770" y="17913"/>
                    </a:cubicBezTo>
                    <a:cubicBezTo>
                      <a:pt x="3837" y="18880"/>
                      <a:pt x="3904" y="19648"/>
                      <a:pt x="3937" y="20215"/>
                    </a:cubicBezTo>
                    <a:cubicBezTo>
                      <a:pt x="3937" y="20481"/>
                      <a:pt x="3970" y="20682"/>
                      <a:pt x="3970" y="20848"/>
                    </a:cubicBezTo>
                    <a:cubicBezTo>
                      <a:pt x="4004" y="20915"/>
                      <a:pt x="4004" y="21015"/>
                      <a:pt x="4004" y="21082"/>
                    </a:cubicBezTo>
                    <a:cubicBezTo>
                      <a:pt x="4037" y="21015"/>
                      <a:pt x="4004" y="20915"/>
                      <a:pt x="4004" y="20848"/>
                    </a:cubicBezTo>
                    <a:lnTo>
                      <a:pt x="4004" y="20215"/>
                    </a:lnTo>
                    <a:cubicBezTo>
                      <a:pt x="3970" y="19648"/>
                      <a:pt x="3937" y="18847"/>
                      <a:pt x="3904" y="17913"/>
                    </a:cubicBezTo>
                    <a:cubicBezTo>
                      <a:pt x="3804" y="15945"/>
                      <a:pt x="3670" y="13243"/>
                      <a:pt x="3503" y="10274"/>
                    </a:cubicBezTo>
                    <a:lnTo>
                      <a:pt x="3503" y="10141"/>
                    </a:lnTo>
                    <a:cubicBezTo>
                      <a:pt x="2436" y="7405"/>
                      <a:pt x="1736" y="4804"/>
                      <a:pt x="1135" y="2936"/>
                    </a:cubicBezTo>
                    <a:cubicBezTo>
                      <a:pt x="802" y="2035"/>
                      <a:pt x="535" y="1301"/>
                      <a:pt x="335" y="767"/>
                    </a:cubicBezTo>
                    <a:cubicBezTo>
                      <a:pt x="234" y="534"/>
                      <a:pt x="168" y="334"/>
                      <a:pt x="101" y="200"/>
                    </a:cubicBezTo>
                    <a:cubicBezTo>
                      <a:pt x="68" y="134"/>
                      <a:pt x="34" y="67"/>
                      <a:pt x="1"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2355;p41">
                <a:extLst>
                  <a:ext uri="{FF2B5EF4-FFF2-40B4-BE49-F238E27FC236}">
                    <a16:creationId xmlns:a16="http://schemas.microsoft.com/office/drawing/2014/main" id="{897A63C7-06E2-41FD-1ED3-F2A78D4AD723}"/>
                  </a:ext>
                </a:extLst>
              </p:cNvPr>
              <p:cNvSpPr/>
              <p:nvPr/>
            </p:nvSpPr>
            <p:spPr>
              <a:xfrm>
                <a:off x="3934422" y="2903368"/>
                <a:ext cx="15810" cy="55991"/>
              </a:xfrm>
              <a:custGeom>
                <a:avLst/>
                <a:gdLst/>
                <a:ahLst/>
                <a:cxnLst/>
                <a:rect l="l" t="t" r="r" b="b"/>
                <a:pathLst>
                  <a:path w="735" h="2603" extrusionOk="0">
                    <a:moveTo>
                      <a:pt x="668" y="1"/>
                    </a:moveTo>
                    <a:lnTo>
                      <a:pt x="668" y="1"/>
                    </a:lnTo>
                    <a:cubicBezTo>
                      <a:pt x="167" y="768"/>
                      <a:pt x="0" y="1702"/>
                      <a:pt x="301" y="2602"/>
                    </a:cubicBezTo>
                    <a:cubicBezTo>
                      <a:pt x="367" y="2569"/>
                      <a:pt x="301" y="2002"/>
                      <a:pt x="401" y="1301"/>
                    </a:cubicBezTo>
                    <a:cubicBezTo>
                      <a:pt x="501" y="568"/>
                      <a:pt x="734" y="34"/>
                      <a:pt x="668"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2356;p41">
                <a:extLst>
                  <a:ext uri="{FF2B5EF4-FFF2-40B4-BE49-F238E27FC236}">
                    <a16:creationId xmlns:a16="http://schemas.microsoft.com/office/drawing/2014/main" id="{AE4A78F6-A404-9742-0B74-583E65B5FDB1}"/>
                  </a:ext>
                </a:extLst>
              </p:cNvPr>
              <p:cNvSpPr/>
              <p:nvPr/>
            </p:nvSpPr>
            <p:spPr>
              <a:xfrm>
                <a:off x="4031992" y="2918447"/>
                <a:ext cx="11508" cy="59561"/>
              </a:xfrm>
              <a:custGeom>
                <a:avLst/>
                <a:gdLst/>
                <a:ahLst/>
                <a:cxnLst/>
                <a:rect l="l" t="t" r="r" b="b"/>
                <a:pathLst>
                  <a:path w="535" h="2769" extrusionOk="0">
                    <a:moveTo>
                      <a:pt x="301" y="0"/>
                    </a:moveTo>
                    <a:cubicBezTo>
                      <a:pt x="68" y="434"/>
                      <a:pt x="1" y="934"/>
                      <a:pt x="68" y="1401"/>
                    </a:cubicBezTo>
                    <a:cubicBezTo>
                      <a:pt x="68" y="1868"/>
                      <a:pt x="201" y="2368"/>
                      <a:pt x="468" y="2769"/>
                    </a:cubicBezTo>
                    <a:cubicBezTo>
                      <a:pt x="535" y="2735"/>
                      <a:pt x="335" y="2135"/>
                      <a:pt x="301" y="1401"/>
                    </a:cubicBezTo>
                    <a:cubicBezTo>
                      <a:pt x="234" y="634"/>
                      <a:pt x="368" y="0"/>
                      <a:pt x="301"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2357;p41">
                <a:extLst>
                  <a:ext uri="{FF2B5EF4-FFF2-40B4-BE49-F238E27FC236}">
                    <a16:creationId xmlns:a16="http://schemas.microsoft.com/office/drawing/2014/main" id="{A6FACBA5-6BBA-EBC8-7A84-61B91658F40E}"/>
                  </a:ext>
                </a:extLst>
              </p:cNvPr>
              <p:cNvSpPr/>
              <p:nvPr/>
            </p:nvSpPr>
            <p:spPr>
              <a:xfrm>
                <a:off x="4140338" y="2927761"/>
                <a:ext cx="17961" cy="73930"/>
              </a:xfrm>
              <a:custGeom>
                <a:avLst/>
                <a:gdLst/>
                <a:ahLst/>
                <a:cxnLst/>
                <a:rect l="l" t="t" r="r" b="b"/>
                <a:pathLst>
                  <a:path w="835" h="3437" extrusionOk="0">
                    <a:moveTo>
                      <a:pt x="68" y="1"/>
                    </a:moveTo>
                    <a:lnTo>
                      <a:pt x="68" y="1"/>
                    </a:lnTo>
                    <a:cubicBezTo>
                      <a:pt x="1" y="34"/>
                      <a:pt x="268" y="768"/>
                      <a:pt x="468" y="1702"/>
                    </a:cubicBezTo>
                    <a:cubicBezTo>
                      <a:pt x="635" y="2669"/>
                      <a:pt x="701" y="3436"/>
                      <a:pt x="768" y="3436"/>
                    </a:cubicBezTo>
                    <a:cubicBezTo>
                      <a:pt x="835" y="2836"/>
                      <a:pt x="801" y="2236"/>
                      <a:pt x="668" y="1669"/>
                    </a:cubicBezTo>
                    <a:cubicBezTo>
                      <a:pt x="568" y="1068"/>
                      <a:pt x="368" y="501"/>
                      <a:pt x="68"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2358;p41">
                <a:extLst>
                  <a:ext uri="{FF2B5EF4-FFF2-40B4-BE49-F238E27FC236}">
                    <a16:creationId xmlns:a16="http://schemas.microsoft.com/office/drawing/2014/main" id="{8830C6CA-7312-5208-4DD6-7086FAD5BC23}"/>
                  </a:ext>
                </a:extLst>
              </p:cNvPr>
              <p:cNvSpPr/>
              <p:nvPr/>
            </p:nvSpPr>
            <p:spPr>
              <a:xfrm>
                <a:off x="4247264" y="2926319"/>
                <a:ext cx="10777" cy="63175"/>
              </a:xfrm>
              <a:custGeom>
                <a:avLst/>
                <a:gdLst/>
                <a:ahLst/>
                <a:cxnLst/>
                <a:rect l="l" t="t" r="r" b="b"/>
                <a:pathLst>
                  <a:path w="501" h="2937" extrusionOk="0">
                    <a:moveTo>
                      <a:pt x="0" y="1"/>
                    </a:moveTo>
                    <a:cubicBezTo>
                      <a:pt x="0" y="501"/>
                      <a:pt x="67" y="1002"/>
                      <a:pt x="167" y="1469"/>
                    </a:cubicBezTo>
                    <a:cubicBezTo>
                      <a:pt x="200" y="1969"/>
                      <a:pt x="300" y="2469"/>
                      <a:pt x="434" y="2936"/>
                    </a:cubicBezTo>
                    <a:cubicBezTo>
                      <a:pt x="500" y="2436"/>
                      <a:pt x="500" y="1936"/>
                      <a:pt x="400" y="1435"/>
                    </a:cubicBezTo>
                    <a:cubicBezTo>
                      <a:pt x="367" y="935"/>
                      <a:pt x="234" y="435"/>
                      <a:pt x="0"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2359;p41">
                <a:extLst>
                  <a:ext uri="{FF2B5EF4-FFF2-40B4-BE49-F238E27FC236}">
                    <a16:creationId xmlns:a16="http://schemas.microsoft.com/office/drawing/2014/main" id="{2409975D-CE15-929B-7D7F-42E3BB461F08}"/>
                  </a:ext>
                </a:extLst>
              </p:cNvPr>
              <p:cNvSpPr/>
              <p:nvPr/>
            </p:nvSpPr>
            <p:spPr>
              <a:xfrm>
                <a:off x="4354878" y="2901927"/>
                <a:ext cx="16520" cy="61024"/>
              </a:xfrm>
              <a:custGeom>
                <a:avLst/>
                <a:gdLst/>
                <a:ahLst/>
                <a:cxnLst/>
                <a:rect l="l" t="t" r="r" b="b"/>
                <a:pathLst>
                  <a:path w="768" h="2837" extrusionOk="0">
                    <a:moveTo>
                      <a:pt x="67" y="1"/>
                    </a:moveTo>
                    <a:cubicBezTo>
                      <a:pt x="1" y="34"/>
                      <a:pt x="234" y="635"/>
                      <a:pt x="368" y="1402"/>
                    </a:cubicBezTo>
                    <a:cubicBezTo>
                      <a:pt x="501" y="2169"/>
                      <a:pt x="468" y="2836"/>
                      <a:pt x="534" y="2836"/>
                    </a:cubicBezTo>
                    <a:cubicBezTo>
                      <a:pt x="768" y="1869"/>
                      <a:pt x="601" y="835"/>
                      <a:pt x="67"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2360;p41">
                <a:extLst>
                  <a:ext uri="{FF2B5EF4-FFF2-40B4-BE49-F238E27FC236}">
                    <a16:creationId xmlns:a16="http://schemas.microsoft.com/office/drawing/2014/main" id="{DFB9B1FF-EF06-3A4E-D795-07948E6803B9}"/>
                  </a:ext>
                </a:extLst>
              </p:cNvPr>
              <p:cNvSpPr/>
              <p:nvPr/>
            </p:nvSpPr>
            <p:spPr>
              <a:xfrm>
                <a:off x="4448877" y="2887580"/>
                <a:ext cx="30157" cy="69628"/>
              </a:xfrm>
              <a:custGeom>
                <a:avLst/>
                <a:gdLst/>
                <a:ahLst/>
                <a:cxnLst/>
                <a:rect l="l" t="t" r="r" b="b"/>
                <a:pathLst>
                  <a:path w="1402" h="3237" extrusionOk="0">
                    <a:moveTo>
                      <a:pt x="67" y="1"/>
                    </a:moveTo>
                    <a:cubicBezTo>
                      <a:pt x="0" y="34"/>
                      <a:pt x="501" y="634"/>
                      <a:pt x="834" y="1535"/>
                    </a:cubicBezTo>
                    <a:cubicBezTo>
                      <a:pt x="1201" y="2436"/>
                      <a:pt x="1201" y="3236"/>
                      <a:pt x="1268" y="3236"/>
                    </a:cubicBezTo>
                    <a:cubicBezTo>
                      <a:pt x="1401" y="2035"/>
                      <a:pt x="968" y="835"/>
                      <a:pt x="67"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2361;p41">
                <a:extLst>
                  <a:ext uri="{FF2B5EF4-FFF2-40B4-BE49-F238E27FC236}">
                    <a16:creationId xmlns:a16="http://schemas.microsoft.com/office/drawing/2014/main" id="{F43ECE52-36CA-3330-15ED-026A602FD670}"/>
                  </a:ext>
                </a:extLst>
              </p:cNvPr>
              <p:cNvSpPr/>
              <p:nvPr/>
            </p:nvSpPr>
            <p:spPr>
              <a:xfrm>
                <a:off x="4308245" y="1785472"/>
                <a:ext cx="409722" cy="241837"/>
              </a:xfrm>
              <a:custGeom>
                <a:avLst/>
                <a:gdLst/>
                <a:ahLst/>
                <a:cxnLst/>
                <a:rect l="l" t="t" r="r" b="b"/>
                <a:pathLst>
                  <a:path w="19048" h="11243" extrusionOk="0">
                    <a:moveTo>
                      <a:pt x="0" y="1"/>
                    </a:moveTo>
                    <a:lnTo>
                      <a:pt x="234" y="3904"/>
                    </a:lnTo>
                    <a:lnTo>
                      <a:pt x="601" y="7206"/>
                    </a:lnTo>
                    <a:lnTo>
                      <a:pt x="3470" y="9074"/>
                    </a:lnTo>
                    <a:cubicBezTo>
                      <a:pt x="3470" y="9074"/>
                      <a:pt x="8033" y="5900"/>
                      <a:pt x="11961" y="5900"/>
                    </a:cubicBezTo>
                    <a:cubicBezTo>
                      <a:pt x="12294" y="5900"/>
                      <a:pt x="12622" y="5922"/>
                      <a:pt x="12943" y="5972"/>
                    </a:cubicBezTo>
                    <a:cubicBezTo>
                      <a:pt x="17046" y="6572"/>
                      <a:pt x="19047" y="11242"/>
                      <a:pt x="19047" y="11242"/>
                    </a:cubicBezTo>
                    <a:cubicBezTo>
                      <a:pt x="19047" y="11242"/>
                      <a:pt x="17646" y="6072"/>
                      <a:pt x="14311" y="5071"/>
                    </a:cubicBezTo>
                    <a:cubicBezTo>
                      <a:pt x="12309" y="4471"/>
                      <a:pt x="10408" y="3704"/>
                      <a:pt x="8573" y="2770"/>
                    </a:cubicBezTo>
                    <a:lnTo>
                      <a:pt x="6172" y="1"/>
                    </a:lnTo>
                    <a:lnTo>
                      <a:pt x="2702" y="1"/>
                    </a:lnTo>
                    <a:cubicBezTo>
                      <a:pt x="1935" y="1"/>
                      <a:pt x="1235" y="435"/>
                      <a:pt x="901" y="1102"/>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2362;p41">
                <a:extLst>
                  <a:ext uri="{FF2B5EF4-FFF2-40B4-BE49-F238E27FC236}">
                    <a16:creationId xmlns:a16="http://schemas.microsoft.com/office/drawing/2014/main" id="{9D1DDB14-6170-08C6-562B-0C3D3BFD66FC}"/>
                  </a:ext>
                </a:extLst>
              </p:cNvPr>
              <p:cNvSpPr/>
              <p:nvPr/>
            </p:nvSpPr>
            <p:spPr>
              <a:xfrm>
                <a:off x="4202050" y="1939742"/>
                <a:ext cx="505162" cy="615208"/>
              </a:xfrm>
              <a:custGeom>
                <a:avLst/>
                <a:gdLst/>
                <a:ahLst/>
                <a:cxnLst/>
                <a:rect l="l" t="t" r="r" b="b"/>
                <a:pathLst>
                  <a:path w="23485" h="28601" extrusionOk="0">
                    <a:moveTo>
                      <a:pt x="5538" y="1"/>
                    </a:moveTo>
                    <a:lnTo>
                      <a:pt x="2869" y="434"/>
                    </a:lnTo>
                    <a:cubicBezTo>
                      <a:pt x="2767" y="1461"/>
                      <a:pt x="4046" y="1579"/>
                      <a:pt x="4641" y="1579"/>
                    </a:cubicBezTo>
                    <a:cubicBezTo>
                      <a:pt x="4820" y="1579"/>
                      <a:pt x="4937" y="1569"/>
                      <a:pt x="4937" y="1569"/>
                    </a:cubicBezTo>
                    <a:lnTo>
                      <a:pt x="6205" y="2302"/>
                    </a:lnTo>
                    <a:lnTo>
                      <a:pt x="6338" y="4037"/>
                    </a:lnTo>
                    <a:lnTo>
                      <a:pt x="3336" y="3837"/>
                    </a:lnTo>
                    <a:lnTo>
                      <a:pt x="601" y="6305"/>
                    </a:lnTo>
                    <a:lnTo>
                      <a:pt x="1" y="8507"/>
                    </a:lnTo>
                    <a:cubicBezTo>
                      <a:pt x="306" y="8785"/>
                      <a:pt x="682" y="8924"/>
                      <a:pt x="1088" y="8924"/>
                    </a:cubicBezTo>
                    <a:cubicBezTo>
                      <a:pt x="1169" y="8924"/>
                      <a:pt x="1252" y="8918"/>
                      <a:pt x="1335" y="8907"/>
                    </a:cubicBezTo>
                    <a:lnTo>
                      <a:pt x="1335" y="12243"/>
                    </a:lnTo>
                    <a:cubicBezTo>
                      <a:pt x="1418" y="12264"/>
                      <a:pt x="1500" y="12273"/>
                      <a:pt x="1580" y="12273"/>
                    </a:cubicBezTo>
                    <a:cubicBezTo>
                      <a:pt x="2279" y="12273"/>
                      <a:pt x="2869" y="11576"/>
                      <a:pt x="2869" y="11576"/>
                    </a:cubicBezTo>
                    <a:cubicBezTo>
                      <a:pt x="4270" y="11309"/>
                      <a:pt x="3670" y="8941"/>
                      <a:pt x="3670" y="8941"/>
                    </a:cubicBezTo>
                    <a:lnTo>
                      <a:pt x="4470" y="8507"/>
                    </a:lnTo>
                    <a:lnTo>
                      <a:pt x="5271" y="9074"/>
                    </a:lnTo>
                    <a:cubicBezTo>
                      <a:pt x="5271" y="9074"/>
                      <a:pt x="4771" y="11109"/>
                      <a:pt x="4837" y="11976"/>
                    </a:cubicBezTo>
                    <a:cubicBezTo>
                      <a:pt x="4937" y="12843"/>
                      <a:pt x="6939" y="14344"/>
                      <a:pt x="6939" y="14344"/>
                    </a:cubicBezTo>
                    <a:cubicBezTo>
                      <a:pt x="6939" y="14344"/>
                      <a:pt x="15612" y="28421"/>
                      <a:pt x="17246" y="28588"/>
                    </a:cubicBezTo>
                    <a:cubicBezTo>
                      <a:pt x="17318" y="28597"/>
                      <a:pt x="17391" y="28601"/>
                      <a:pt x="17465" y="28601"/>
                    </a:cubicBezTo>
                    <a:cubicBezTo>
                      <a:pt x="19056" y="28601"/>
                      <a:pt x="20916" y="26620"/>
                      <a:pt x="20916" y="26620"/>
                    </a:cubicBezTo>
                    <a:cubicBezTo>
                      <a:pt x="23484" y="22350"/>
                      <a:pt x="21416" y="19481"/>
                      <a:pt x="21416" y="19481"/>
                    </a:cubicBezTo>
                    <a:lnTo>
                      <a:pt x="10141" y="11609"/>
                    </a:lnTo>
                    <a:lnTo>
                      <a:pt x="9207" y="6439"/>
                    </a:lnTo>
                    <a:lnTo>
                      <a:pt x="8407" y="1869"/>
                    </a:lnTo>
                    <a:lnTo>
                      <a:pt x="5538"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2363;p41">
                <a:extLst>
                  <a:ext uri="{FF2B5EF4-FFF2-40B4-BE49-F238E27FC236}">
                    <a16:creationId xmlns:a16="http://schemas.microsoft.com/office/drawing/2014/main" id="{EB3983DA-3D2F-179C-37A4-ABDC6376CF1F}"/>
                  </a:ext>
                </a:extLst>
              </p:cNvPr>
              <p:cNvSpPr/>
              <p:nvPr/>
            </p:nvSpPr>
            <p:spPr>
              <a:xfrm>
                <a:off x="4308245" y="1947636"/>
                <a:ext cx="63885" cy="41643"/>
              </a:xfrm>
              <a:custGeom>
                <a:avLst/>
                <a:gdLst/>
                <a:ahLst/>
                <a:cxnLst/>
                <a:rect l="l" t="t" r="r" b="b"/>
                <a:pathLst>
                  <a:path w="2970" h="1936" extrusionOk="0">
                    <a:moveTo>
                      <a:pt x="1868" y="1"/>
                    </a:moveTo>
                    <a:lnTo>
                      <a:pt x="1868" y="501"/>
                    </a:lnTo>
                    <a:cubicBezTo>
                      <a:pt x="1465" y="1227"/>
                      <a:pt x="1015" y="1415"/>
                      <a:pt x="657" y="1415"/>
                    </a:cubicBezTo>
                    <a:cubicBezTo>
                      <a:pt x="276" y="1415"/>
                      <a:pt x="1" y="1202"/>
                      <a:pt x="0" y="1202"/>
                    </a:cubicBezTo>
                    <a:lnTo>
                      <a:pt x="0" y="1202"/>
                    </a:lnTo>
                    <a:lnTo>
                      <a:pt x="267" y="1502"/>
                    </a:lnTo>
                    <a:cubicBezTo>
                      <a:pt x="501" y="1769"/>
                      <a:pt x="868" y="1935"/>
                      <a:pt x="1268" y="1935"/>
                    </a:cubicBezTo>
                    <a:cubicBezTo>
                      <a:pt x="2069" y="1869"/>
                      <a:pt x="2769" y="1268"/>
                      <a:pt x="2969" y="468"/>
                    </a:cubicBezTo>
                    <a:lnTo>
                      <a:pt x="18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2364;p41">
                <a:extLst>
                  <a:ext uri="{FF2B5EF4-FFF2-40B4-BE49-F238E27FC236}">
                    <a16:creationId xmlns:a16="http://schemas.microsoft.com/office/drawing/2014/main" id="{93018793-90E7-8493-37F2-CA10BCC55F12}"/>
                  </a:ext>
                </a:extLst>
              </p:cNvPr>
              <p:cNvSpPr/>
              <p:nvPr/>
            </p:nvSpPr>
            <p:spPr>
              <a:xfrm>
                <a:off x="4326184" y="1808445"/>
                <a:ext cx="58142" cy="122005"/>
              </a:xfrm>
              <a:custGeom>
                <a:avLst/>
                <a:gdLst/>
                <a:ahLst/>
                <a:cxnLst/>
                <a:rect l="l" t="t" r="r" b="b"/>
                <a:pathLst>
                  <a:path w="2703" h="5672" extrusionOk="0">
                    <a:moveTo>
                      <a:pt x="34" y="0"/>
                    </a:moveTo>
                    <a:cubicBezTo>
                      <a:pt x="0" y="334"/>
                      <a:pt x="0" y="668"/>
                      <a:pt x="34" y="968"/>
                    </a:cubicBezTo>
                    <a:cubicBezTo>
                      <a:pt x="100" y="1768"/>
                      <a:pt x="234" y="2536"/>
                      <a:pt x="467" y="3303"/>
                    </a:cubicBezTo>
                    <a:cubicBezTo>
                      <a:pt x="734" y="4070"/>
                      <a:pt x="1168" y="4737"/>
                      <a:pt x="1802" y="5237"/>
                    </a:cubicBezTo>
                    <a:cubicBezTo>
                      <a:pt x="1902" y="5338"/>
                      <a:pt x="2035" y="5404"/>
                      <a:pt x="2169" y="5471"/>
                    </a:cubicBezTo>
                    <a:cubicBezTo>
                      <a:pt x="2235" y="5538"/>
                      <a:pt x="2335" y="5571"/>
                      <a:pt x="2435" y="5604"/>
                    </a:cubicBezTo>
                    <a:cubicBezTo>
                      <a:pt x="2602" y="5671"/>
                      <a:pt x="2702" y="5671"/>
                      <a:pt x="2702" y="5671"/>
                    </a:cubicBezTo>
                    <a:cubicBezTo>
                      <a:pt x="2702" y="5638"/>
                      <a:pt x="2369" y="5504"/>
                      <a:pt x="1902" y="5137"/>
                    </a:cubicBezTo>
                    <a:cubicBezTo>
                      <a:pt x="1335" y="4604"/>
                      <a:pt x="901" y="3970"/>
                      <a:pt x="668" y="3236"/>
                    </a:cubicBezTo>
                    <a:cubicBezTo>
                      <a:pt x="434" y="2502"/>
                      <a:pt x="267" y="1735"/>
                      <a:pt x="167" y="968"/>
                    </a:cubicBezTo>
                    <a:cubicBezTo>
                      <a:pt x="167" y="634"/>
                      <a:pt x="134" y="334"/>
                      <a:pt x="34"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2365;p41">
                <a:extLst>
                  <a:ext uri="{FF2B5EF4-FFF2-40B4-BE49-F238E27FC236}">
                    <a16:creationId xmlns:a16="http://schemas.microsoft.com/office/drawing/2014/main" id="{6DB59CAC-653A-99DD-94B2-84F5DABCF623}"/>
                  </a:ext>
                </a:extLst>
              </p:cNvPr>
              <p:cNvSpPr/>
              <p:nvPr/>
            </p:nvSpPr>
            <p:spPr>
              <a:xfrm>
                <a:off x="4373528" y="1873469"/>
                <a:ext cx="138503" cy="66294"/>
              </a:xfrm>
              <a:custGeom>
                <a:avLst/>
                <a:gdLst/>
                <a:ahLst/>
                <a:cxnLst/>
                <a:rect l="l" t="t" r="r" b="b"/>
                <a:pathLst>
                  <a:path w="6439" h="3082" extrusionOk="0">
                    <a:moveTo>
                      <a:pt x="6169" y="0"/>
                    </a:moveTo>
                    <a:cubicBezTo>
                      <a:pt x="5903" y="0"/>
                      <a:pt x="5647" y="38"/>
                      <a:pt x="5371" y="113"/>
                    </a:cubicBezTo>
                    <a:cubicBezTo>
                      <a:pt x="4538" y="246"/>
                      <a:pt x="3704" y="513"/>
                      <a:pt x="2903" y="914"/>
                    </a:cubicBezTo>
                    <a:cubicBezTo>
                      <a:pt x="2136" y="1280"/>
                      <a:pt x="1402" y="1747"/>
                      <a:pt x="735" y="2315"/>
                    </a:cubicBezTo>
                    <a:cubicBezTo>
                      <a:pt x="468" y="2515"/>
                      <a:pt x="201" y="2782"/>
                      <a:pt x="1" y="3082"/>
                    </a:cubicBezTo>
                    <a:cubicBezTo>
                      <a:pt x="935" y="2315"/>
                      <a:pt x="1936" y="1647"/>
                      <a:pt x="3003" y="1114"/>
                    </a:cubicBezTo>
                    <a:cubicBezTo>
                      <a:pt x="4804" y="246"/>
                      <a:pt x="6439" y="80"/>
                      <a:pt x="6439" y="13"/>
                    </a:cubicBezTo>
                    <a:cubicBezTo>
                      <a:pt x="6347" y="5"/>
                      <a:pt x="6258" y="0"/>
                      <a:pt x="6169"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extBox 2">
            <a:extLst>
              <a:ext uri="{FF2B5EF4-FFF2-40B4-BE49-F238E27FC236}">
                <a16:creationId xmlns:a16="http://schemas.microsoft.com/office/drawing/2014/main" id="{9D5464E7-208E-C4B0-FF3E-9F22FDC1C777}"/>
              </a:ext>
            </a:extLst>
          </p:cNvPr>
          <p:cNvSpPr txBox="1"/>
          <p:nvPr/>
        </p:nvSpPr>
        <p:spPr>
          <a:xfrm>
            <a:off x="1123478" y="730495"/>
            <a:ext cx="9144000" cy="365678"/>
          </a:xfrm>
          <a:prstGeom prst="rect">
            <a:avLst/>
          </a:prstGeom>
          <a:noFill/>
        </p:spPr>
        <p:txBody>
          <a:bodyPr wrap="square">
            <a:spAutoFit/>
          </a:bodyPr>
          <a:lstStyle/>
          <a:p>
            <a:pPr marL="0" lvl="0" indent="0" algn="ctr" rtl="0">
              <a:lnSpc>
                <a:spcPct val="140010"/>
              </a:lnSpc>
              <a:spcBef>
                <a:spcPts val="0"/>
              </a:spcBef>
              <a:spcAft>
                <a:spcPts val="0"/>
              </a:spcAft>
              <a:buNone/>
            </a:pPr>
            <a:r>
              <a:rPr lang="en-US" sz="1400">
                <a:solidFill>
                  <a:schemeClr val="lt1"/>
                </a:solidFill>
                <a:latin typeface="Bodoni"/>
                <a:ea typeface="Bodoni"/>
                <a:cs typeface="Bodoni"/>
                <a:sym typeface="Bodoni"/>
              </a:rPr>
              <a:t>Calculating uplift scores</a:t>
            </a:r>
          </a:p>
        </p:txBody>
      </p:sp>
      <p:grpSp>
        <p:nvGrpSpPr>
          <p:cNvPr id="2" name="Google Shape;179;p16">
            <a:extLst>
              <a:ext uri="{FF2B5EF4-FFF2-40B4-BE49-F238E27FC236}">
                <a16:creationId xmlns:a16="http://schemas.microsoft.com/office/drawing/2014/main" id="{30CF4321-B8AE-7271-854B-D18046521C22}"/>
              </a:ext>
            </a:extLst>
          </p:cNvPr>
          <p:cNvGrpSpPr/>
          <p:nvPr/>
        </p:nvGrpSpPr>
        <p:grpSpPr>
          <a:xfrm>
            <a:off x="-5364261" y="-4345296"/>
            <a:ext cx="8477667" cy="8477667"/>
            <a:chOff x="0" y="0"/>
            <a:chExt cx="812800" cy="812800"/>
          </a:xfrm>
        </p:grpSpPr>
        <p:sp>
          <p:nvSpPr>
            <p:cNvPr id="6" name="Google Shape;180;p16">
              <a:extLst>
                <a:ext uri="{FF2B5EF4-FFF2-40B4-BE49-F238E27FC236}">
                  <a16:creationId xmlns:a16="http://schemas.microsoft.com/office/drawing/2014/main" id="{63C366B6-0ABA-49C1-5CBA-E8E46717AB9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181;p16">
              <a:extLst>
                <a:ext uri="{FF2B5EF4-FFF2-40B4-BE49-F238E27FC236}">
                  <a16:creationId xmlns:a16="http://schemas.microsoft.com/office/drawing/2014/main" id="{67F8BB7A-BE02-0709-6319-D0B1BF5B4B5F}"/>
                </a:ext>
              </a:extLst>
            </p:cNvPr>
            <p:cNvSpPr txBox="1"/>
            <p:nvPr/>
          </p:nvSpPr>
          <p:spPr>
            <a:xfrm>
              <a:off x="76200" y="47625"/>
              <a:ext cx="660300" cy="689100"/>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sp>
        <p:nvSpPr>
          <p:cNvPr id="8" name="Google Shape;204;p16">
            <a:extLst>
              <a:ext uri="{FF2B5EF4-FFF2-40B4-BE49-F238E27FC236}">
                <a16:creationId xmlns:a16="http://schemas.microsoft.com/office/drawing/2014/main" id="{B269B575-D711-3092-4519-5707FBB5BADB}"/>
              </a:ext>
            </a:extLst>
          </p:cNvPr>
          <p:cNvSpPr txBox="1"/>
          <p:nvPr/>
        </p:nvSpPr>
        <p:spPr>
          <a:xfrm>
            <a:off x="2117555" y="962928"/>
            <a:ext cx="13288700" cy="1535490"/>
          </a:xfrm>
          <a:prstGeom prst="rect">
            <a:avLst/>
          </a:prstGeom>
          <a:solidFill>
            <a:srgbClr val="E0B15E"/>
          </a:solidFill>
          <a:ln>
            <a:noFill/>
          </a:ln>
        </p:spPr>
        <p:txBody>
          <a:bodyPr spcFirstLastPara="1" wrap="square" lIns="50800" tIns="50800" rIns="50800" bIns="50800" anchor="ctr" anchorCtr="0">
            <a:noAutofit/>
          </a:bodyPr>
          <a:lstStyle/>
          <a:p>
            <a:pPr marL="0" lvl="0" indent="0" algn="ctr" rtl="0">
              <a:lnSpc>
                <a:spcPct val="140010"/>
              </a:lnSpc>
              <a:spcBef>
                <a:spcPts val="0"/>
              </a:spcBef>
              <a:spcAft>
                <a:spcPts val="0"/>
              </a:spcAft>
              <a:buNone/>
            </a:pPr>
            <a:r>
              <a:rPr lang="en-US" sz="3600" dirty="0">
                <a:solidFill>
                  <a:schemeClr val="lt1"/>
                </a:solidFill>
                <a:latin typeface="DM Sans Medium" pitchFamily="2" charset="0"/>
                <a:ea typeface="Bodoni"/>
                <a:cs typeface="Bodoni"/>
                <a:sym typeface="Bodoni"/>
              </a:rPr>
              <a:t>CALCULATING BASELINE DOLLAR UPLIFT PER CUSTOMER – </a:t>
            </a:r>
          </a:p>
          <a:p>
            <a:pPr marL="0" lvl="0" indent="0" algn="ctr" rtl="0">
              <a:lnSpc>
                <a:spcPct val="140010"/>
              </a:lnSpc>
              <a:spcBef>
                <a:spcPts val="0"/>
              </a:spcBef>
              <a:spcAft>
                <a:spcPts val="0"/>
              </a:spcAft>
              <a:buNone/>
            </a:pPr>
            <a:r>
              <a:rPr lang="en-US" sz="3600" dirty="0">
                <a:solidFill>
                  <a:schemeClr val="lt1"/>
                </a:solidFill>
                <a:latin typeface="DM Sans Medium" pitchFamily="2" charset="0"/>
                <a:ea typeface="Bodoni"/>
                <a:cs typeface="Bodoni"/>
                <a:sym typeface="Bodoni"/>
              </a:rPr>
              <a:t>PITTING CAMPAIGN vs. CAMPAIGN</a:t>
            </a:r>
          </a:p>
        </p:txBody>
      </p:sp>
      <p:sp>
        <p:nvSpPr>
          <p:cNvPr id="10" name="Google Shape;183;p16">
            <a:extLst>
              <a:ext uri="{FF2B5EF4-FFF2-40B4-BE49-F238E27FC236}">
                <a16:creationId xmlns:a16="http://schemas.microsoft.com/office/drawing/2014/main" id="{C96A4AC8-4C0A-9A18-DF54-514A3539A297}"/>
              </a:ext>
            </a:extLst>
          </p:cNvPr>
          <p:cNvSpPr/>
          <p:nvPr/>
        </p:nvSpPr>
        <p:spPr>
          <a:xfrm>
            <a:off x="15780983" y="7809221"/>
            <a:ext cx="3616066" cy="3616066"/>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DA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1DAAD"/>
              </a:solidFill>
              <a:latin typeface="Calibri"/>
              <a:ea typeface="Calibri"/>
              <a:cs typeface="Calibri"/>
              <a:sym typeface="Calibri"/>
            </a:endParaRPr>
          </a:p>
        </p:txBody>
      </p:sp>
      <p:graphicFrame>
        <p:nvGraphicFramePr>
          <p:cNvPr id="16" name="Table 15">
            <a:extLst>
              <a:ext uri="{FF2B5EF4-FFF2-40B4-BE49-F238E27FC236}">
                <a16:creationId xmlns:a16="http://schemas.microsoft.com/office/drawing/2014/main" id="{14727228-770D-C592-9B1B-58E233F0459C}"/>
              </a:ext>
            </a:extLst>
          </p:cNvPr>
          <p:cNvGraphicFramePr>
            <a:graphicFrameLocks noGrp="1"/>
          </p:cNvGraphicFramePr>
          <p:nvPr>
            <p:extLst>
              <p:ext uri="{D42A27DB-BD31-4B8C-83A1-F6EECF244321}">
                <p14:modId xmlns:p14="http://schemas.microsoft.com/office/powerpoint/2010/main" val="399822805"/>
              </p:ext>
            </p:extLst>
          </p:nvPr>
        </p:nvGraphicFramePr>
        <p:xfrm>
          <a:off x="1066916" y="3654350"/>
          <a:ext cx="7763509" cy="2500278"/>
        </p:xfrm>
        <a:graphic>
          <a:graphicData uri="http://schemas.openxmlformats.org/drawingml/2006/table">
            <a:tbl>
              <a:tblPr firstRow="1" bandRow="1">
                <a:tableStyleId>{21E4AEA4-8DFA-4A89-87EB-49C32662AFE0}</a:tableStyleId>
              </a:tblPr>
              <a:tblGrid>
                <a:gridCol w="4772530">
                  <a:extLst>
                    <a:ext uri="{9D8B030D-6E8A-4147-A177-3AD203B41FA5}">
                      <a16:colId xmlns:a16="http://schemas.microsoft.com/office/drawing/2014/main" val="1922269543"/>
                    </a:ext>
                  </a:extLst>
                </a:gridCol>
                <a:gridCol w="2990979">
                  <a:extLst>
                    <a:ext uri="{9D8B030D-6E8A-4147-A177-3AD203B41FA5}">
                      <a16:colId xmlns:a16="http://schemas.microsoft.com/office/drawing/2014/main" val="568052885"/>
                    </a:ext>
                  </a:extLst>
                </a:gridCol>
              </a:tblGrid>
              <a:tr h="416713">
                <a:tc gridSpan="2">
                  <a:txBody>
                    <a:bodyPr/>
                    <a:lstStyle/>
                    <a:p>
                      <a:pPr algn="ctr"/>
                      <a:r>
                        <a:rPr lang="en-US" sz="1800" dirty="0">
                          <a:latin typeface="DM Sans" pitchFamily="2" charset="0"/>
                        </a:rPr>
                        <a:t>Men’s Ad Campaign </a:t>
                      </a:r>
                      <a:endParaRPr lang="en-IN" sz="1800" dirty="0">
                        <a:latin typeface="DM Sans"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B15E"/>
                    </a:solidFill>
                  </a:tcPr>
                </a:tc>
                <a:tc hMerge="1">
                  <a:txBody>
                    <a:bodyPr/>
                    <a:lstStyle/>
                    <a:p>
                      <a:endParaRPr lang="en-IN"/>
                    </a:p>
                  </a:txBody>
                  <a:tcPr/>
                </a:tc>
                <a:extLst>
                  <a:ext uri="{0D108BD9-81ED-4DB2-BD59-A6C34878D82A}">
                    <a16:rowId xmlns:a16="http://schemas.microsoft.com/office/drawing/2014/main" val="3329064716"/>
                  </a:ext>
                </a:extLst>
              </a:tr>
              <a:tr h="416713">
                <a:tc>
                  <a:txBody>
                    <a:bodyPr/>
                    <a:lstStyle/>
                    <a:p>
                      <a:r>
                        <a:rPr kumimoji="0" lang="en-US" altLang="en-US" sz="1800" b="0" u="none" strike="noStrike" cap="none" normalizeH="0" baseline="0">
                          <a:ln>
                            <a:noFill/>
                          </a:ln>
                          <a:solidFill>
                            <a:schemeClr val="tx1"/>
                          </a:solidFill>
                          <a:effectLst/>
                          <a:latin typeface="DM Sans" pitchFamily="2" charset="0"/>
                        </a:rPr>
                        <a:t>Total Targeted Customer Count</a:t>
                      </a:r>
                      <a:endParaRPr lang="en-IN" sz="1800">
                        <a:latin typeface="DM Sans"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a:latin typeface="DM Sans" pitchFamily="2" charset="0"/>
                        </a:rPr>
                        <a:t>21,307</a:t>
                      </a:r>
                      <a:endParaRPr lang="en-IN" sz="1800">
                        <a:latin typeface="DM Sans"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3210077"/>
                  </a:ext>
                </a:extLst>
              </a:tr>
              <a:tr h="416713">
                <a:tc>
                  <a:txBody>
                    <a:bodyPr/>
                    <a:lstStyle/>
                    <a:p>
                      <a:r>
                        <a:rPr kumimoji="0" lang="en-US" altLang="en-US" sz="1800" b="0" u="none" strike="noStrike" cap="none" normalizeH="0" baseline="0" dirty="0">
                          <a:ln>
                            <a:noFill/>
                          </a:ln>
                          <a:solidFill>
                            <a:schemeClr val="tx1"/>
                          </a:solidFill>
                          <a:effectLst/>
                          <a:latin typeface="DM Sans" pitchFamily="2" charset="0"/>
                        </a:rPr>
                        <a:t>Discount Conversion Uplift</a:t>
                      </a:r>
                      <a:endParaRPr lang="en-IN" sz="1800" dirty="0">
                        <a:latin typeface="DM Sans"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latin typeface="DM Sans" pitchFamily="2" charset="0"/>
                        </a:rPr>
                        <a:t>7.66%</a:t>
                      </a:r>
                      <a:endParaRPr lang="en-IN" sz="1800" dirty="0">
                        <a:latin typeface="DM Sans"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79976333"/>
                  </a:ext>
                </a:extLst>
              </a:tr>
              <a:tr h="416713">
                <a:tc>
                  <a:txBody>
                    <a:bodyPr/>
                    <a:lstStyle/>
                    <a:p>
                      <a:r>
                        <a:rPr kumimoji="0" lang="en-US" altLang="en-US" sz="1800" b="0" u="none" strike="noStrike" cap="none" normalizeH="0" baseline="0" dirty="0">
                          <a:ln>
                            <a:noFill/>
                          </a:ln>
                          <a:solidFill>
                            <a:schemeClr val="tx1"/>
                          </a:solidFill>
                          <a:effectLst/>
                          <a:latin typeface="DM Sans" pitchFamily="2" charset="0"/>
                        </a:rPr>
                        <a:t>Discount Order Uplift</a:t>
                      </a:r>
                      <a:endParaRPr lang="en-IN" sz="1800" dirty="0">
                        <a:latin typeface="DM Sans"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latin typeface="DM Sans" pitchFamily="2" charset="0"/>
                        </a:rPr>
                        <a:t>1,631</a:t>
                      </a:r>
                      <a:endParaRPr lang="en-IN" sz="1800" dirty="0">
                        <a:latin typeface="DM Sans"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86300020"/>
                  </a:ext>
                </a:extLst>
              </a:tr>
              <a:tr h="416713">
                <a:tc>
                  <a:txBody>
                    <a:bodyPr/>
                    <a:lstStyle/>
                    <a:p>
                      <a:r>
                        <a:rPr kumimoji="0" lang="en-US" altLang="en-US" sz="1800" b="0" u="none" strike="noStrike" cap="none" normalizeH="0" baseline="0">
                          <a:ln>
                            <a:noFill/>
                          </a:ln>
                          <a:solidFill>
                            <a:schemeClr val="tx1"/>
                          </a:solidFill>
                          <a:effectLst/>
                          <a:latin typeface="DM Sans" pitchFamily="2" charset="0"/>
                        </a:rPr>
                        <a:t>Discount Revenue Uplift</a:t>
                      </a:r>
                      <a:endParaRPr lang="en-IN" sz="1800">
                        <a:latin typeface="DM Sans"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latin typeface="DM Sans" pitchFamily="2" charset="0"/>
                        </a:rPr>
                        <a:t>$40,797</a:t>
                      </a:r>
                      <a:endParaRPr lang="en-IN" sz="1800" dirty="0">
                        <a:latin typeface="DM Sans"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41480960"/>
                  </a:ext>
                </a:extLst>
              </a:tr>
              <a:tr h="416713">
                <a:tc>
                  <a:txBody>
                    <a:bodyPr/>
                    <a:lstStyle/>
                    <a:p>
                      <a:r>
                        <a:rPr kumimoji="0" lang="en-US" altLang="en-US" sz="1800" b="1" u="none" strike="noStrike" cap="none" normalizeH="0" baseline="0">
                          <a:ln>
                            <a:noFill/>
                          </a:ln>
                          <a:solidFill>
                            <a:schemeClr val="tx1"/>
                          </a:solidFill>
                          <a:effectLst/>
                          <a:latin typeface="DM Sans" pitchFamily="2" charset="0"/>
                        </a:rPr>
                        <a:t>Revenue Uplift Per Targeted Customer</a:t>
                      </a:r>
                      <a:endParaRPr lang="en-IN" sz="1800" b="1">
                        <a:latin typeface="DM Sans"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1" dirty="0">
                          <a:latin typeface="DM Sans" pitchFamily="2" charset="0"/>
                        </a:rPr>
                        <a:t>$1.91</a:t>
                      </a:r>
                      <a:endParaRPr lang="en-IN" sz="1800" b="1" dirty="0">
                        <a:latin typeface="DM Sans"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1229271"/>
                  </a:ext>
                </a:extLst>
              </a:tr>
            </a:tbl>
          </a:graphicData>
        </a:graphic>
      </p:graphicFrame>
      <p:graphicFrame>
        <p:nvGraphicFramePr>
          <p:cNvPr id="21" name="Table 20">
            <a:extLst>
              <a:ext uri="{FF2B5EF4-FFF2-40B4-BE49-F238E27FC236}">
                <a16:creationId xmlns:a16="http://schemas.microsoft.com/office/drawing/2014/main" id="{CEED9BEC-152C-7591-7705-9B0ABA5E9CD6}"/>
              </a:ext>
            </a:extLst>
          </p:cNvPr>
          <p:cNvGraphicFramePr>
            <a:graphicFrameLocks noGrp="1"/>
          </p:cNvGraphicFramePr>
          <p:nvPr>
            <p:extLst>
              <p:ext uri="{D42A27DB-BD31-4B8C-83A1-F6EECF244321}">
                <p14:modId xmlns:p14="http://schemas.microsoft.com/office/powerpoint/2010/main" val="2637731084"/>
              </p:ext>
            </p:extLst>
          </p:nvPr>
        </p:nvGraphicFramePr>
        <p:xfrm>
          <a:off x="7098736" y="7115379"/>
          <a:ext cx="7763509" cy="2500278"/>
        </p:xfrm>
        <a:graphic>
          <a:graphicData uri="http://schemas.openxmlformats.org/drawingml/2006/table">
            <a:tbl>
              <a:tblPr firstRow="1" bandRow="1">
                <a:tableStyleId>{7DF18680-E054-41AD-8BC1-D1AEF772440D}</a:tableStyleId>
              </a:tblPr>
              <a:tblGrid>
                <a:gridCol w="4772530">
                  <a:extLst>
                    <a:ext uri="{9D8B030D-6E8A-4147-A177-3AD203B41FA5}">
                      <a16:colId xmlns:a16="http://schemas.microsoft.com/office/drawing/2014/main" val="1922269543"/>
                    </a:ext>
                  </a:extLst>
                </a:gridCol>
                <a:gridCol w="2990979">
                  <a:extLst>
                    <a:ext uri="{9D8B030D-6E8A-4147-A177-3AD203B41FA5}">
                      <a16:colId xmlns:a16="http://schemas.microsoft.com/office/drawing/2014/main" val="568052885"/>
                    </a:ext>
                  </a:extLst>
                </a:gridCol>
              </a:tblGrid>
              <a:tr h="416713">
                <a:tc gridSpan="2">
                  <a:txBody>
                    <a:bodyPr/>
                    <a:lstStyle/>
                    <a:p>
                      <a:pPr algn="ctr"/>
                      <a:r>
                        <a:rPr lang="en-US" sz="1800" dirty="0">
                          <a:solidFill>
                            <a:schemeClr val="tx1"/>
                          </a:solidFill>
                          <a:latin typeface="DM Sans" pitchFamily="2" charset="0"/>
                        </a:rPr>
                        <a:t>Women’s Ad Campaign </a:t>
                      </a:r>
                      <a:endParaRPr lang="en-IN" sz="1800" dirty="0">
                        <a:solidFill>
                          <a:schemeClr val="tx1"/>
                        </a:solidFill>
                        <a:latin typeface="DM Sans"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DAAD"/>
                    </a:solidFill>
                  </a:tcPr>
                </a:tc>
                <a:tc hMerge="1">
                  <a:txBody>
                    <a:bodyPr/>
                    <a:lstStyle/>
                    <a:p>
                      <a:endParaRPr lang="en-IN"/>
                    </a:p>
                  </a:txBody>
                  <a:tcPr/>
                </a:tc>
                <a:extLst>
                  <a:ext uri="{0D108BD9-81ED-4DB2-BD59-A6C34878D82A}">
                    <a16:rowId xmlns:a16="http://schemas.microsoft.com/office/drawing/2014/main" val="3329064716"/>
                  </a:ext>
                </a:extLst>
              </a:tr>
              <a:tr h="416713">
                <a:tc>
                  <a:txBody>
                    <a:bodyPr/>
                    <a:lstStyle/>
                    <a:p>
                      <a:r>
                        <a:rPr kumimoji="0" lang="en-US" altLang="en-US" sz="1800" b="0" u="none" strike="noStrike" cap="none" normalizeH="0" baseline="0" dirty="0">
                          <a:ln>
                            <a:noFill/>
                          </a:ln>
                          <a:solidFill>
                            <a:schemeClr val="tx1"/>
                          </a:solidFill>
                          <a:effectLst/>
                          <a:latin typeface="DM Sans" pitchFamily="2" charset="0"/>
                        </a:rPr>
                        <a:t>Total Targeted Customer Count</a:t>
                      </a:r>
                      <a:endParaRPr lang="en-IN" sz="1800" dirty="0">
                        <a:latin typeface="DM Sans"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a:latin typeface="DM Sans" pitchFamily="2" charset="0"/>
                        </a:rPr>
                        <a:t>21,387</a:t>
                      </a:r>
                      <a:endParaRPr lang="en-IN" sz="1800">
                        <a:latin typeface="DM Sans"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3210077"/>
                  </a:ext>
                </a:extLst>
              </a:tr>
              <a:tr h="416713">
                <a:tc>
                  <a:txBody>
                    <a:bodyPr/>
                    <a:lstStyle/>
                    <a:p>
                      <a:r>
                        <a:rPr kumimoji="0" lang="en-US" altLang="en-US" sz="1800" b="0" u="none" strike="noStrike" cap="none" normalizeH="0" baseline="0" dirty="0">
                          <a:ln>
                            <a:noFill/>
                          </a:ln>
                          <a:solidFill>
                            <a:schemeClr val="tx1"/>
                          </a:solidFill>
                          <a:effectLst/>
                          <a:latin typeface="DM Sans" pitchFamily="2" charset="0"/>
                        </a:rPr>
                        <a:t>Discount Conversion Uplift</a:t>
                      </a:r>
                      <a:endParaRPr lang="en-IN" sz="1800" dirty="0">
                        <a:latin typeface="DM Sans"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a:latin typeface="DM Sans" pitchFamily="2" charset="0"/>
                        </a:rPr>
                        <a:t>4.52%</a:t>
                      </a:r>
                      <a:endParaRPr lang="en-IN" sz="1800">
                        <a:latin typeface="DM Sans"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79976333"/>
                  </a:ext>
                </a:extLst>
              </a:tr>
              <a:tr h="416713">
                <a:tc>
                  <a:txBody>
                    <a:bodyPr/>
                    <a:lstStyle/>
                    <a:p>
                      <a:r>
                        <a:rPr kumimoji="0" lang="en-US" altLang="en-US" sz="1800" b="0" u="none" strike="noStrike" cap="none" normalizeH="0" baseline="0" dirty="0">
                          <a:ln>
                            <a:noFill/>
                          </a:ln>
                          <a:solidFill>
                            <a:schemeClr val="tx1"/>
                          </a:solidFill>
                          <a:effectLst/>
                          <a:latin typeface="DM Sans" pitchFamily="2" charset="0"/>
                        </a:rPr>
                        <a:t>Discount Order Uplift</a:t>
                      </a:r>
                      <a:endParaRPr lang="en-IN" sz="1800" dirty="0">
                        <a:latin typeface="DM Sans"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a:latin typeface="DM Sans" pitchFamily="2" charset="0"/>
                        </a:rPr>
                        <a:t>967</a:t>
                      </a:r>
                      <a:endParaRPr lang="en-IN" sz="1800">
                        <a:latin typeface="DM Sans"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86300020"/>
                  </a:ext>
                </a:extLst>
              </a:tr>
              <a:tr h="416713">
                <a:tc>
                  <a:txBody>
                    <a:bodyPr/>
                    <a:lstStyle/>
                    <a:p>
                      <a:r>
                        <a:rPr kumimoji="0" lang="en-US" altLang="en-US" sz="1800" b="0" u="none" strike="noStrike" cap="none" normalizeH="0" baseline="0">
                          <a:ln>
                            <a:noFill/>
                          </a:ln>
                          <a:solidFill>
                            <a:schemeClr val="tx1"/>
                          </a:solidFill>
                          <a:effectLst/>
                          <a:latin typeface="DM Sans" pitchFamily="2" charset="0"/>
                        </a:rPr>
                        <a:t>Discount Revenue Uplift</a:t>
                      </a:r>
                      <a:endParaRPr lang="en-IN" sz="1800">
                        <a:latin typeface="DM Sans"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a:latin typeface="DM Sans" pitchFamily="2" charset="0"/>
                        </a:rPr>
                        <a:t>$24,185</a:t>
                      </a:r>
                      <a:endParaRPr lang="en-IN" sz="1800" dirty="0">
                        <a:latin typeface="DM Sans"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41480960"/>
                  </a:ext>
                </a:extLst>
              </a:tr>
              <a:tr h="416713">
                <a:tc>
                  <a:txBody>
                    <a:bodyPr/>
                    <a:lstStyle/>
                    <a:p>
                      <a:r>
                        <a:rPr kumimoji="0" lang="en-US" altLang="en-US" sz="1800" b="1" u="none" strike="noStrike" cap="none" normalizeH="0" baseline="0">
                          <a:ln>
                            <a:noFill/>
                          </a:ln>
                          <a:solidFill>
                            <a:schemeClr val="tx1"/>
                          </a:solidFill>
                          <a:effectLst/>
                          <a:latin typeface="DM Sans" pitchFamily="2" charset="0"/>
                        </a:rPr>
                        <a:t>Revenue Uplift Per Targeted Customer</a:t>
                      </a:r>
                      <a:endParaRPr lang="en-IN" sz="1800" b="1">
                        <a:latin typeface="DM Sans"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1" dirty="0">
                          <a:latin typeface="DM Sans" pitchFamily="2" charset="0"/>
                        </a:rPr>
                        <a:t>$1.13</a:t>
                      </a:r>
                      <a:endParaRPr lang="en-IN" sz="1800" b="1" dirty="0">
                        <a:latin typeface="DM Sans"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1229271"/>
                  </a:ext>
                </a:extLst>
              </a:tr>
            </a:tbl>
          </a:graphicData>
        </a:graphic>
      </p:graphicFrame>
      <p:sp>
        <p:nvSpPr>
          <p:cNvPr id="22" name="TextBox 21">
            <a:extLst>
              <a:ext uri="{FF2B5EF4-FFF2-40B4-BE49-F238E27FC236}">
                <a16:creationId xmlns:a16="http://schemas.microsoft.com/office/drawing/2014/main" id="{47DC7B97-4CE6-0776-DA37-974786FBDB33}"/>
              </a:ext>
            </a:extLst>
          </p:cNvPr>
          <p:cNvSpPr txBox="1"/>
          <p:nvPr/>
        </p:nvSpPr>
        <p:spPr>
          <a:xfrm>
            <a:off x="16270391" y="2813692"/>
            <a:ext cx="6253315" cy="1938992"/>
          </a:xfrm>
          <a:prstGeom prst="rect">
            <a:avLst/>
          </a:prstGeom>
          <a:noFill/>
        </p:spPr>
        <p:txBody>
          <a:bodyPr wrap="square" rtlCol="0">
            <a:spAutoFit/>
          </a:bodyPr>
          <a:lstStyle/>
          <a:p>
            <a:r>
              <a:rPr lang="en-US" sz="4000">
                <a:solidFill>
                  <a:srgbClr val="E0B15E"/>
                </a:solidFill>
              </a:rPr>
              <a:t>.  .  .  .  .  .</a:t>
            </a:r>
          </a:p>
          <a:p>
            <a:r>
              <a:rPr lang="en-US" sz="4000">
                <a:solidFill>
                  <a:srgbClr val="E0B15E"/>
                </a:solidFill>
              </a:rPr>
              <a:t>.  .  .  .  .  .</a:t>
            </a:r>
          </a:p>
          <a:p>
            <a:r>
              <a:rPr lang="en-US" sz="4000">
                <a:solidFill>
                  <a:srgbClr val="E0B15E"/>
                </a:solidFill>
              </a:rPr>
              <a:t>.  .  .  .  .  .</a:t>
            </a:r>
          </a:p>
        </p:txBody>
      </p:sp>
      <p:sp>
        <p:nvSpPr>
          <p:cNvPr id="23" name="TextBox 22">
            <a:extLst>
              <a:ext uri="{FF2B5EF4-FFF2-40B4-BE49-F238E27FC236}">
                <a16:creationId xmlns:a16="http://schemas.microsoft.com/office/drawing/2014/main" id="{87140913-E7DA-3020-3968-65C16C346845}"/>
              </a:ext>
            </a:extLst>
          </p:cNvPr>
          <p:cNvSpPr txBox="1"/>
          <p:nvPr/>
        </p:nvSpPr>
        <p:spPr>
          <a:xfrm>
            <a:off x="-631497" y="7025840"/>
            <a:ext cx="6253315" cy="1938992"/>
          </a:xfrm>
          <a:prstGeom prst="rect">
            <a:avLst/>
          </a:prstGeom>
          <a:noFill/>
        </p:spPr>
        <p:txBody>
          <a:bodyPr wrap="square" rtlCol="0">
            <a:spAutoFit/>
          </a:bodyPr>
          <a:lstStyle/>
          <a:p>
            <a:r>
              <a:rPr lang="en-US" sz="4000">
                <a:solidFill>
                  <a:srgbClr val="E0B15E"/>
                </a:solidFill>
              </a:rPr>
              <a:t>.  .  .  .  .  .</a:t>
            </a:r>
          </a:p>
          <a:p>
            <a:r>
              <a:rPr lang="en-US" sz="4000">
                <a:solidFill>
                  <a:srgbClr val="E0B15E"/>
                </a:solidFill>
              </a:rPr>
              <a:t>.  .  .  .  .  .</a:t>
            </a:r>
          </a:p>
          <a:p>
            <a:r>
              <a:rPr lang="en-US" sz="4000">
                <a:solidFill>
                  <a:srgbClr val="E0B15E"/>
                </a:solidFill>
              </a:rPr>
              <a:t>.  .  .  .  .  .</a:t>
            </a:r>
          </a:p>
        </p:txBody>
      </p:sp>
    </p:spTree>
    <p:extLst>
      <p:ext uri="{BB962C8B-B14F-4D97-AF65-F5344CB8AC3E}">
        <p14:creationId xmlns:p14="http://schemas.microsoft.com/office/powerpoint/2010/main" val="426912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Shape 114"/>
        <p:cNvGrpSpPr/>
        <p:nvPr/>
      </p:nvGrpSpPr>
      <p:grpSpPr>
        <a:xfrm>
          <a:off x="0" y="0"/>
          <a:ext cx="0" cy="0"/>
          <a:chOff x="0" y="0"/>
          <a:chExt cx="0" cy="0"/>
        </a:xfrm>
      </p:grpSpPr>
      <p:sp>
        <p:nvSpPr>
          <p:cNvPr id="116" name="Google Shape;116;p14"/>
          <p:cNvSpPr/>
          <p:nvPr/>
        </p:nvSpPr>
        <p:spPr>
          <a:xfrm>
            <a:off x="3957477" y="4098430"/>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7" name="Google Shape;117;p14"/>
          <p:cNvSpPr txBox="1"/>
          <p:nvPr/>
        </p:nvSpPr>
        <p:spPr>
          <a:xfrm>
            <a:off x="4036459" y="4118176"/>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119;p14"/>
          <p:cNvSpPr/>
          <p:nvPr/>
        </p:nvSpPr>
        <p:spPr>
          <a:xfrm>
            <a:off x="7134333" y="4098430"/>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0" name="Google Shape;120;p14"/>
          <p:cNvSpPr txBox="1"/>
          <p:nvPr/>
        </p:nvSpPr>
        <p:spPr>
          <a:xfrm>
            <a:off x="7213315" y="4118176"/>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21" name="Google Shape;121;p14"/>
          <p:cNvGrpSpPr/>
          <p:nvPr/>
        </p:nvGrpSpPr>
        <p:grpSpPr>
          <a:xfrm>
            <a:off x="3957477" y="6120403"/>
            <a:ext cx="842477" cy="842477"/>
            <a:chOff x="0" y="0"/>
            <a:chExt cx="812800" cy="812800"/>
          </a:xfrm>
        </p:grpSpPr>
        <p:sp>
          <p:nvSpPr>
            <p:cNvPr id="122" name="Google Shape;122;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3" name="Google Shape;123;p14"/>
            <p:cNvSpPr txBox="1"/>
            <p:nvPr/>
          </p:nvSpPr>
          <p:spPr>
            <a:xfrm>
              <a:off x="76200" y="19050"/>
              <a:ext cx="660400" cy="71755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05</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25" name="Google Shape;125;p14"/>
          <p:cNvSpPr/>
          <p:nvPr/>
        </p:nvSpPr>
        <p:spPr>
          <a:xfrm>
            <a:off x="7134333" y="6120403"/>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6" name="Google Shape;126;p14"/>
          <p:cNvSpPr txBox="1"/>
          <p:nvPr/>
        </p:nvSpPr>
        <p:spPr>
          <a:xfrm>
            <a:off x="7213315" y="6140149"/>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06</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127;p14"/>
          <p:cNvSpPr/>
          <p:nvPr/>
        </p:nvSpPr>
        <p:spPr>
          <a:xfrm rot="1095156">
            <a:off x="-4098793" y="-4550300"/>
            <a:ext cx="7891968" cy="7891968"/>
          </a:xfrm>
          <a:custGeom>
            <a:avLst/>
            <a:gdLst/>
            <a:ahLst/>
            <a:cxnLst/>
            <a:rect l="l" t="t" r="r" b="b"/>
            <a:pathLst>
              <a:path w="7891968" h="7891968" extrusionOk="0">
                <a:moveTo>
                  <a:pt x="0" y="0"/>
                </a:moveTo>
                <a:lnTo>
                  <a:pt x="7891967" y="0"/>
                </a:lnTo>
                <a:lnTo>
                  <a:pt x="7891967" y="7891967"/>
                </a:lnTo>
                <a:lnTo>
                  <a:pt x="0" y="789196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9" name="Google Shape;129;p14"/>
          <p:cNvSpPr/>
          <p:nvPr/>
        </p:nvSpPr>
        <p:spPr>
          <a:xfrm>
            <a:off x="10311190" y="4098430"/>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0" name="Google Shape;130;p14"/>
          <p:cNvSpPr txBox="1"/>
          <p:nvPr/>
        </p:nvSpPr>
        <p:spPr>
          <a:xfrm>
            <a:off x="10390172" y="4118176"/>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03</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132;p14"/>
          <p:cNvSpPr/>
          <p:nvPr/>
        </p:nvSpPr>
        <p:spPr>
          <a:xfrm>
            <a:off x="13454332" y="4101144"/>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3" name="Google Shape;133;p14"/>
          <p:cNvSpPr txBox="1"/>
          <p:nvPr/>
        </p:nvSpPr>
        <p:spPr>
          <a:xfrm>
            <a:off x="13533314" y="4120890"/>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04</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135;p14"/>
          <p:cNvSpPr/>
          <p:nvPr/>
        </p:nvSpPr>
        <p:spPr>
          <a:xfrm>
            <a:off x="10311190" y="6120403"/>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6" name="Google Shape;136;p14"/>
          <p:cNvSpPr txBox="1"/>
          <p:nvPr/>
        </p:nvSpPr>
        <p:spPr>
          <a:xfrm>
            <a:off x="10390172" y="6140149"/>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07</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138;p14"/>
          <p:cNvSpPr/>
          <p:nvPr/>
        </p:nvSpPr>
        <p:spPr>
          <a:xfrm>
            <a:off x="13454332" y="6123117"/>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9" name="Google Shape;139;p14"/>
          <p:cNvSpPr txBox="1"/>
          <p:nvPr/>
        </p:nvSpPr>
        <p:spPr>
          <a:xfrm>
            <a:off x="13533314" y="6142863"/>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08</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14"/>
          <p:cNvSpPr txBox="1"/>
          <p:nvPr/>
        </p:nvSpPr>
        <p:spPr>
          <a:xfrm>
            <a:off x="12320857" y="7098975"/>
            <a:ext cx="3176857"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Appendix</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grpSp>
        <p:nvGrpSpPr>
          <p:cNvPr id="141" name="Google Shape;141;p14"/>
          <p:cNvGrpSpPr/>
          <p:nvPr/>
        </p:nvGrpSpPr>
        <p:grpSpPr>
          <a:xfrm>
            <a:off x="6625268" y="1791775"/>
            <a:ext cx="5037464" cy="1268429"/>
            <a:chOff x="0" y="0"/>
            <a:chExt cx="1326739" cy="334072"/>
          </a:xfrm>
        </p:grpSpPr>
        <p:sp>
          <p:nvSpPr>
            <p:cNvPr id="142" name="Google Shape;142;p14"/>
            <p:cNvSpPr/>
            <p:nvPr/>
          </p:nvSpPr>
          <p:spPr>
            <a:xfrm>
              <a:off x="0" y="0"/>
              <a:ext cx="1326739" cy="334072"/>
            </a:xfrm>
            <a:custGeom>
              <a:avLst/>
              <a:gdLst/>
              <a:ahLst/>
              <a:cxnLst/>
              <a:rect l="l" t="t" r="r" b="b"/>
              <a:pathLst>
                <a:path w="1326739" h="334072" extrusionOk="0">
                  <a:moveTo>
                    <a:pt x="52254" y="0"/>
                  </a:moveTo>
                  <a:lnTo>
                    <a:pt x="1274486" y="0"/>
                  </a:lnTo>
                  <a:cubicBezTo>
                    <a:pt x="1288344" y="0"/>
                    <a:pt x="1301635" y="5505"/>
                    <a:pt x="1311435" y="15305"/>
                  </a:cubicBezTo>
                  <a:cubicBezTo>
                    <a:pt x="1321234" y="25104"/>
                    <a:pt x="1326739" y="38395"/>
                    <a:pt x="1326739" y="52254"/>
                  </a:cubicBezTo>
                  <a:lnTo>
                    <a:pt x="1326739" y="281818"/>
                  </a:lnTo>
                  <a:cubicBezTo>
                    <a:pt x="1326739" y="310677"/>
                    <a:pt x="1303345" y="334072"/>
                    <a:pt x="1274486" y="334072"/>
                  </a:cubicBezTo>
                  <a:lnTo>
                    <a:pt x="52254" y="334072"/>
                  </a:lnTo>
                  <a:cubicBezTo>
                    <a:pt x="23395" y="334072"/>
                    <a:pt x="0" y="310677"/>
                    <a:pt x="0" y="281818"/>
                  </a:cubicBezTo>
                  <a:lnTo>
                    <a:pt x="0" y="52254"/>
                  </a:lnTo>
                  <a:cubicBezTo>
                    <a:pt x="0" y="23395"/>
                    <a:pt x="23395" y="0"/>
                    <a:pt x="52254"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3" name="Google Shape;143;p14"/>
            <p:cNvSpPr txBox="1"/>
            <p:nvPr/>
          </p:nvSpPr>
          <p:spPr>
            <a:xfrm>
              <a:off x="0" y="0"/>
              <a:ext cx="1326739" cy="334072"/>
            </a:xfrm>
            <a:prstGeom prst="rect">
              <a:avLst/>
            </a:prstGeom>
            <a:solidFill>
              <a:srgbClr val="E0B15E"/>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19996"/>
                </a:lnSpc>
                <a:spcBef>
                  <a:spcPts val="0"/>
                </a:spcBef>
                <a:spcAft>
                  <a:spcPts val="0"/>
                </a:spcAft>
                <a:buClr>
                  <a:srgbClr val="000000"/>
                </a:buClr>
                <a:buSzTx/>
                <a:buFont typeface="Arial"/>
                <a:buNone/>
                <a:tabLst/>
                <a:defRPr/>
              </a:pPr>
              <a:r>
                <a:rPr kumimoji="0" lang="en-US" sz="5400" b="0" i="0" u="none" strike="noStrike" kern="0" cap="none" spc="0" normalizeH="0" baseline="0" noProof="0" dirty="0">
                  <a:ln>
                    <a:noFill/>
                  </a:ln>
                  <a:solidFill>
                    <a:srgbClr val="FFFFFF"/>
                  </a:solidFill>
                  <a:effectLst/>
                  <a:uLnTx/>
                  <a:uFillTx/>
                  <a:latin typeface="DM Sans Medium" pitchFamily="2" charset="0"/>
                  <a:cs typeface="Arial"/>
                  <a:sym typeface="Arial"/>
                </a:rPr>
                <a:t>AGENDA</a:t>
              </a:r>
              <a:endParaRPr kumimoji="0" sz="1100" b="0" i="0" u="none" strike="noStrike" kern="0" cap="none" spc="0" normalizeH="0" baseline="0" noProof="0" dirty="0">
                <a:ln>
                  <a:noFill/>
                </a:ln>
                <a:solidFill>
                  <a:srgbClr val="000000"/>
                </a:solidFill>
                <a:effectLst/>
                <a:uLnTx/>
                <a:uFillTx/>
                <a:latin typeface="DM Sans Medium" pitchFamily="2" charset="0"/>
                <a:cs typeface="Arial"/>
                <a:sym typeface="Arial"/>
              </a:endParaRPr>
            </a:p>
          </p:txBody>
        </p:sp>
      </p:grpSp>
      <p:sp>
        <p:nvSpPr>
          <p:cNvPr id="144" name="Google Shape;144;p14"/>
          <p:cNvSpPr/>
          <p:nvPr/>
        </p:nvSpPr>
        <p:spPr>
          <a:xfrm rot="1095156">
            <a:off x="14074237" y="7160484"/>
            <a:ext cx="7891968" cy="7891968"/>
          </a:xfrm>
          <a:custGeom>
            <a:avLst/>
            <a:gdLst/>
            <a:ahLst/>
            <a:cxnLst/>
            <a:rect l="l" t="t" r="r" b="b"/>
            <a:pathLst>
              <a:path w="7891968" h="7891968" extrusionOk="0">
                <a:moveTo>
                  <a:pt x="0" y="0"/>
                </a:moveTo>
                <a:lnTo>
                  <a:pt x="7891967" y="0"/>
                </a:lnTo>
                <a:lnTo>
                  <a:pt x="7891967" y="7891967"/>
                </a:lnTo>
                <a:lnTo>
                  <a:pt x="0" y="789196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5" name="Google Shape;145;p14"/>
          <p:cNvSpPr txBox="1"/>
          <p:nvPr/>
        </p:nvSpPr>
        <p:spPr>
          <a:xfrm>
            <a:off x="2790287" y="5077003"/>
            <a:ext cx="3177000" cy="92102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Problem Statement &amp; Objective</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46" name="Google Shape;146;p14"/>
          <p:cNvSpPr txBox="1"/>
          <p:nvPr/>
        </p:nvSpPr>
        <p:spPr>
          <a:xfrm>
            <a:off x="5967143" y="5077003"/>
            <a:ext cx="3176857"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Data Description</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47" name="Google Shape;147;p14"/>
          <p:cNvSpPr txBox="1"/>
          <p:nvPr/>
        </p:nvSpPr>
        <p:spPr>
          <a:xfrm>
            <a:off x="2790287" y="7098975"/>
            <a:ext cx="3177000" cy="331500"/>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rgbClr val="000000"/>
                </a:solidFill>
                <a:effectLst/>
                <a:uLnTx/>
                <a:uFillTx/>
                <a:latin typeface="DM Sans"/>
                <a:ea typeface="DM Sans"/>
                <a:cs typeface="DM Sans"/>
                <a:sym typeface="DM Sans"/>
              </a:rPr>
              <a:t>RFM Segmentation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148;p14"/>
          <p:cNvSpPr txBox="1"/>
          <p:nvPr/>
        </p:nvSpPr>
        <p:spPr>
          <a:xfrm>
            <a:off x="5967143" y="7098975"/>
            <a:ext cx="3177000" cy="92102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Clustering &amp; </a:t>
            </a:r>
          </a:p>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Targeting Strategy</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49" name="Google Shape;149;p14"/>
          <p:cNvSpPr txBox="1"/>
          <p:nvPr/>
        </p:nvSpPr>
        <p:spPr>
          <a:xfrm>
            <a:off x="9172472" y="5011696"/>
            <a:ext cx="3177000"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Feature Importance</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50" name="Google Shape;150;p14"/>
          <p:cNvSpPr txBox="1"/>
          <p:nvPr/>
        </p:nvSpPr>
        <p:spPr>
          <a:xfrm>
            <a:off x="12320857" y="5077003"/>
            <a:ext cx="3177000"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Uplift Modelling</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51" name="Google Shape;151;p14"/>
          <p:cNvSpPr txBox="1"/>
          <p:nvPr/>
        </p:nvSpPr>
        <p:spPr>
          <a:xfrm>
            <a:off x="9144000" y="7098975"/>
            <a:ext cx="3177000" cy="92102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Summary &amp; </a:t>
            </a:r>
          </a:p>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Scope</a:t>
            </a:r>
          </a:p>
        </p:txBody>
      </p:sp>
      <p:grpSp>
        <p:nvGrpSpPr>
          <p:cNvPr id="152" name="Google Shape;152;p14"/>
          <p:cNvGrpSpPr/>
          <p:nvPr/>
        </p:nvGrpSpPr>
        <p:grpSpPr>
          <a:xfrm>
            <a:off x="13036870" y="-1312917"/>
            <a:ext cx="2625834" cy="2625834"/>
            <a:chOff x="0" y="0"/>
            <a:chExt cx="812800" cy="812800"/>
          </a:xfrm>
        </p:grpSpPr>
        <p:sp>
          <p:nvSpPr>
            <p:cNvPr id="153" name="Google Shape;153;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4" name="Google Shape;154;p14"/>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3888"/>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155" name="Google Shape;155;p14"/>
          <p:cNvGrpSpPr/>
          <p:nvPr/>
        </p:nvGrpSpPr>
        <p:grpSpPr>
          <a:xfrm>
            <a:off x="1752881" y="9161550"/>
            <a:ext cx="2625834" cy="2625834"/>
            <a:chOff x="0" y="0"/>
            <a:chExt cx="812800" cy="812800"/>
          </a:xfrm>
        </p:grpSpPr>
        <p:sp>
          <p:nvSpPr>
            <p:cNvPr id="156" name="Google Shape;156;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7" name="Google Shape;157;p14"/>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3888"/>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Tree>
    <p:extLst>
      <p:ext uri="{BB962C8B-B14F-4D97-AF65-F5344CB8AC3E}">
        <p14:creationId xmlns:p14="http://schemas.microsoft.com/office/powerpoint/2010/main" val="2241155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Shape 290"/>
        <p:cNvGrpSpPr/>
        <p:nvPr/>
      </p:nvGrpSpPr>
      <p:grpSpPr>
        <a:xfrm>
          <a:off x="0" y="0"/>
          <a:ext cx="0" cy="0"/>
          <a:chOff x="0" y="0"/>
          <a:chExt cx="0" cy="0"/>
        </a:xfrm>
      </p:grpSpPr>
      <p:grpSp>
        <p:nvGrpSpPr>
          <p:cNvPr id="291" name="Google Shape;291;p18"/>
          <p:cNvGrpSpPr/>
          <p:nvPr/>
        </p:nvGrpSpPr>
        <p:grpSpPr>
          <a:xfrm>
            <a:off x="1066800" y="661758"/>
            <a:ext cx="7592985" cy="1268924"/>
            <a:chOff x="0" y="0"/>
            <a:chExt cx="1509900" cy="334200"/>
          </a:xfrm>
        </p:grpSpPr>
        <p:sp>
          <p:nvSpPr>
            <p:cNvPr id="292" name="Google Shape;292;p18"/>
            <p:cNvSpPr/>
            <p:nvPr/>
          </p:nvSpPr>
          <p:spPr>
            <a:xfrm>
              <a:off x="0" y="0"/>
              <a:ext cx="1509891" cy="334072"/>
            </a:xfrm>
            <a:custGeom>
              <a:avLst/>
              <a:gdLst/>
              <a:ahLst/>
              <a:cxnLst/>
              <a:rect l="l" t="t" r="r" b="b"/>
              <a:pathLst>
                <a:path w="1509891" h="334072" extrusionOk="0">
                  <a:moveTo>
                    <a:pt x="45915" y="0"/>
                  </a:moveTo>
                  <a:lnTo>
                    <a:pt x="1463975" y="0"/>
                  </a:lnTo>
                  <a:cubicBezTo>
                    <a:pt x="1476153" y="0"/>
                    <a:pt x="1487832" y="4837"/>
                    <a:pt x="1496442" y="13448"/>
                  </a:cubicBezTo>
                  <a:cubicBezTo>
                    <a:pt x="1505053" y="22059"/>
                    <a:pt x="1509891" y="33738"/>
                    <a:pt x="1509891" y="45915"/>
                  </a:cubicBezTo>
                  <a:lnTo>
                    <a:pt x="1509891" y="288157"/>
                  </a:lnTo>
                  <a:cubicBezTo>
                    <a:pt x="1509891" y="313515"/>
                    <a:pt x="1489334" y="334072"/>
                    <a:pt x="1463975" y="334072"/>
                  </a:cubicBezTo>
                  <a:lnTo>
                    <a:pt x="45915" y="334072"/>
                  </a:lnTo>
                  <a:cubicBezTo>
                    <a:pt x="20557" y="334072"/>
                    <a:pt x="0" y="313515"/>
                    <a:pt x="0" y="288157"/>
                  </a:cubicBezTo>
                  <a:lnTo>
                    <a:pt x="0" y="45915"/>
                  </a:lnTo>
                  <a:cubicBezTo>
                    <a:pt x="0" y="20557"/>
                    <a:pt x="20557" y="0"/>
                    <a:pt x="45915"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18"/>
            <p:cNvSpPr txBox="1"/>
            <p:nvPr/>
          </p:nvSpPr>
          <p:spPr>
            <a:xfrm>
              <a:off x="0" y="0"/>
              <a:ext cx="1509900" cy="334200"/>
            </a:xfrm>
            <a:prstGeom prst="rect">
              <a:avLst/>
            </a:prstGeom>
            <a:solidFill>
              <a:srgbClr val="E0B15E"/>
            </a:solidFill>
            <a:ln>
              <a:noFill/>
            </a:ln>
          </p:spPr>
          <p:txBody>
            <a:bodyPr spcFirstLastPara="1" wrap="square" lIns="50800" tIns="50800" rIns="50800" bIns="50800" anchor="ctr" anchorCtr="0">
              <a:noAutofit/>
            </a:bodyPr>
            <a:lstStyle/>
            <a:p>
              <a:pPr marL="0" marR="0" lvl="0" indent="0" algn="ctr" rtl="0">
                <a:lnSpc>
                  <a:spcPct val="119995"/>
                </a:lnSpc>
                <a:spcBef>
                  <a:spcPts val="0"/>
                </a:spcBef>
                <a:spcAft>
                  <a:spcPts val="0"/>
                </a:spcAft>
                <a:buNone/>
              </a:pPr>
              <a:r>
                <a:rPr lang="en-US" sz="4946" dirty="0">
                  <a:solidFill>
                    <a:schemeClr val="lt1"/>
                  </a:solidFill>
                  <a:latin typeface="DM Sans Medium" pitchFamily="2" charset="0"/>
                  <a:ea typeface="Bodoni"/>
                  <a:cs typeface="Bodoni"/>
                  <a:sym typeface="Bodoni"/>
                </a:rPr>
                <a:t>R</a:t>
              </a:r>
              <a:r>
                <a:rPr lang="en-US" sz="4946" strike="sngStrike" dirty="0">
                  <a:solidFill>
                    <a:schemeClr val="lt1"/>
                  </a:solidFill>
                  <a:latin typeface="DM Sans Medium" pitchFamily="2" charset="0"/>
                  <a:ea typeface="Bodoni"/>
                  <a:cs typeface="Bodoni"/>
                  <a:sym typeface="Bodoni"/>
                </a:rPr>
                <a:t>(F)</a:t>
              </a:r>
              <a:r>
                <a:rPr lang="en-US" sz="4946" dirty="0">
                  <a:solidFill>
                    <a:schemeClr val="lt1"/>
                  </a:solidFill>
                  <a:latin typeface="DM Sans Medium" pitchFamily="2" charset="0"/>
                  <a:ea typeface="Bodoni"/>
                  <a:cs typeface="Bodoni"/>
                  <a:sym typeface="Bodoni"/>
                </a:rPr>
                <a:t>M SEGMENTATION</a:t>
              </a:r>
              <a:endParaRPr dirty="0">
                <a:latin typeface="DM Sans Medium" pitchFamily="2" charset="0"/>
              </a:endParaRPr>
            </a:p>
          </p:txBody>
        </p:sp>
      </p:grpSp>
      <p:grpSp>
        <p:nvGrpSpPr>
          <p:cNvPr id="294" name="Google Shape;294;p18"/>
          <p:cNvGrpSpPr/>
          <p:nvPr/>
        </p:nvGrpSpPr>
        <p:grpSpPr>
          <a:xfrm rot="-8419142">
            <a:off x="16781988" y="-3925595"/>
            <a:ext cx="2842097" cy="7253393"/>
            <a:chOff x="0" y="0"/>
            <a:chExt cx="660400" cy="1685425"/>
          </a:xfrm>
        </p:grpSpPr>
        <p:sp>
          <p:nvSpPr>
            <p:cNvPr id="295" name="Google Shape;295;p18"/>
            <p:cNvSpPr/>
            <p:nvPr/>
          </p:nvSpPr>
          <p:spPr>
            <a:xfrm>
              <a:off x="0" y="0"/>
              <a:ext cx="660400" cy="1685423"/>
            </a:xfrm>
            <a:custGeom>
              <a:avLst/>
              <a:gdLst/>
              <a:ahLst/>
              <a:cxnLst/>
              <a:rect l="l" t="t" r="r" b="b"/>
              <a:pathLst>
                <a:path w="660400" h="1685423"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7885"/>
                  </a:cubicBezTo>
                  <a:lnTo>
                    <a:pt x="660400" y="1685423"/>
                  </a:lnTo>
                  <a:lnTo>
                    <a:pt x="0" y="1685423"/>
                  </a:lnTo>
                  <a:lnTo>
                    <a:pt x="0" y="348878"/>
                  </a:lnTo>
                  <a:cubicBezTo>
                    <a:pt x="1782" y="185660"/>
                    <a:pt x="93019" y="64045"/>
                    <a:pt x="220252" y="19070"/>
                  </a:cubicBezTo>
                  <a:close/>
                </a:path>
              </a:pathLst>
            </a:custGeom>
            <a:solidFill>
              <a:srgbClr val="E0B15E">
                <a:alpha val="439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 name="Google Shape;296;p18"/>
            <p:cNvSpPr txBox="1"/>
            <p:nvPr/>
          </p:nvSpPr>
          <p:spPr>
            <a:xfrm>
              <a:off x="0" y="98425"/>
              <a:ext cx="660300" cy="1587000"/>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97" name="Google Shape;297;p18"/>
          <p:cNvGrpSpPr/>
          <p:nvPr/>
        </p:nvGrpSpPr>
        <p:grpSpPr>
          <a:xfrm rot="-8422850">
            <a:off x="18303647" y="-391202"/>
            <a:ext cx="1338547" cy="5875763"/>
            <a:chOff x="0" y="0"/>
            <a:chExt cx="660400" cy="2898930"/>
          </a:xfrm>
        </p:grpSpPr>
        <p:sp>
          <p:nvSpPr>
            <p:cNvPr id="298" name="Google Shape;298;p18"/>
            <p:cNvSpPr/>
            <p:nvPr/>
          </p:nvSpPr>
          <p:spPr>
            <a:xfrm>
              <a:off x="0" y="0"/>
              <a:ext cx="660400" cy="2898930"/>
            </a:xfrm>
            <a:custGeom>
              <a:avLst/>
              <a:gdLst/>
              <a:ahLst/>
              <a:cxnLst/>
              <a:rect l="l" t="t" r="r" b="b"/>
              <a:pathLst>
                <a:path w="660400" h="289893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74841"/>
                  </a:cubicBezTo>
                  <a:lnTo>
                    <a:pt x="660400" y="2898930"/>
                  </a:lnTo>
                  <a:lnTo>
                    <a:pt x="0" y="2898930"/>
                  </a:lnTo>
                  <a:lnTo>
                    <a:pt x="0" y="376714"/>
                  </a:lnTo>
                  <a:cubicBezTo>
                    <a:pt x="1782" y="185660"/>
                    <a:pt x="93019" y="64045"/>
                    <a:pt x="220252" y="1907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 name="Google Shape;299;p18"/>
            <p:cNvSpPr txBox="1"/>
            <p:nvPr/>
          </p:nvSpPr>
          <p:spPr>
            <a:xfrm>
              <a:off x="0" y="98425"/>
              <a:ext cx="660300" cy="2800500"/>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00" name="Google Shape;300;p18"/>
          <p:cNvGrpSpPr/>
          <p:nvPr/>
        </p:nvGrpSpPr>
        <p:grpSpPr>
          <a:xfrm rot="-8422904">
            <a:off x="14997508" y="-557990"/>
            <a:ext cx="411255" cy="1644422"/>
            <a:chOff x="0" y="0"/>
            <a:chExt cx="660400" cy="2640639"/>
          </a:xfrm>
        </p:grpSpPr>
        <p:sp>
          <p:nvSpPr>
            <p:cNvPr id="301" name="Google Shape;301;p18"/>
            <p:cNvSpPr/>
            <p:nvPr/>
          </p:nvSpPr>
          <p:spPr>
            <a:xfrm>
              <a:off x="0" y="0"/>
              <a:ext cx="660400" cy="2640639"/>
            </a:xfrm>
            <a:custGeom>
              <a:avLst/>
              <a:gdLst/>
              <a:ahLst/>
              <a:cxnLst/>
              <a:rect l="l" t="t" r="r" b="b"/>
              <a:pathLst>
                <a:path w="660400" h="2640639"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69104"/>
                  </a:cubicBezTo>
                  <a:lnTo>
                    <a:pt x="660400" y="2640639"/>
                  </a:lnTo>
                  <a:lnTo>
                    <a:pt x="0" y="2640639"/>
                  </a:lnTo>
                  <a:lnTo>
                    <a:pt x="0" y="370789"/>
                  </a:lnTo>
                  <a:cubicBezTo>
                    <a:pt x="1782" y="185660"/>
                    <a:pt x="93019" y="64045"/>
                    <a:pt x="220252" y="1907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18"/>
            <p:cNvSpPr txBox="1"/>
            <p:nvPr/>
          </p:nvSpPr>
          <p:spPr>
            <a:xfrm>
              <a:off x="0" y="98425"/>
              <a:ext cx="660300" cy="2542200"/>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cxnSp>
        <p:nvCxnSpPr>
          <p:cNvPr id="303" name="Google Shape;303;p18"/>
          <p:cNvCxnSpPr/>
          <p:nvPr/>
        </p:nvCxnSpPr>
        <p:spPr>
          <a:xfrm flipH="1">
            <a:off x="17077617" y="-274996"/>
            <a:ext cx="3190500" cy="3827100"/>
          </a:xfrm>
          <a:prstGeom prst="straightConnector1">
            <a:avLst/>
          </a:prstGeom>
          <a:noFill/>
          <a:ln w="85725" cap="rnd" cmpd="sng">
            <a:solidFill>
              <a:srgbClr val="E0B15E"/>
            </a:solidFill>
            <a:prstDash val="solid"/>
            <a:round/>
            <a:headEnd type="none" w="sm" len="sm"/>
            <a:tailEnd type="none" w="sm" len="sm"/>
          </a:ln>
        </p:spPr>
      </p:cxnSp>
      <p:pic>
        <p:nvPicPr>
          <p:cNvPr id="304" name="Google Shape;304;p18" descr="A diagram of a person in a clothing store&#10;&#10;Description automatically generated with medium confidence"/>
          <p:cNvPicPr preferRelativeResize="0"/>
          <p:nvPr/>
        </p:nvPicPr>
        <p:blipFill rotWithShape="1">
          <a:blip r:embed="rId3">
            <a:alphaModFix/>
          </a:blip>
          <a:srcRect/>
          <a:stretch/>
        </p:blipFill>
        <p:spPr>
          <a:xfrm>
            <a:off x="10080286" y="3552100"/>
            <a:ext cx="7786613" cy="4696625"/>
          </a:xfrm>
          <a:prstGeom prst="rect">
            <a:avLst/>
          </a:prstGeom>
          <a:noFill/>
          <a:ln>
            <a:noFill/>
          </a:ln>
          <a:effectLst>
            <a:outerShdw blurRad="57150" dist="19050" dir="5400000" algn="bl" rotWithShape="0">
              <a:srgbClr val="000000">
                <a:alpha val="50000"/>
              </a:srgbClr>
            </a:outerShdw>
          </a:effectLst>
        </p:spPr>
      </p:pic>
      <p:sp>
        <p:nvSpPr>
          <p:cNvPr id="305" name="Google Shape;305;p18"/>
          <p:cNvSpPr txBox="1"/>
          <p:nvPr/>
        </p:nvSpPr>
        <p:spPr>
          <a:xfrm>
            <a:off x="1175083" y="2068122"/>
            <a:ext cx="8681810" cy="8095293"/>
          </a:xfrm>
          <a:prstGeom prst="rect">
            <a:avLst/>
          </a:prstGeom>
          <a:noFill/>
          <a:ln>
            <a:noFill/>
          </a:ln>
        </p:spPr>
        <p:txBody>
          <a:bodyPr spcFirstLastPara="1" wrap="square" lIns="0" tIns="0" rIns="0" bIns="0" anchor="t" anchorCtr="0">
            <a:spAutoFit/>
          </a:bodyPr>
          <a:lstStyle/>
          <a:p>
            <a:pPr marL="0" marR="0" lvl="0" indent="0" algn="l" rtl="0">
              <a:lnSpc>
                <a:spcPct val="120004"/>
              </a:lnSpc>
              <a:spcBef>
                <a:spcPts val="0"/>
              </a:spcBef>
              <a:spcAft>
                <a:spcPts val="0"/>
              </a:spcAft>
              <a:buNone/>
            </a:pPr>
            <a:r>
              <a:rPr lang="en-US" sz="5029" dirty="0">
                <a:solidFill>
                  <a:srgbClr val="C25CA2"/>
                </a:solidFill>
                <a:latin typeface="DM Sans Medium" pitchFamily="2" charset="0"/>
                <a:ea typeface="Bodoni"/>
                <a:cs typeface="Bodoni"/>
                <a:sym typeface="Bodoni"/>
              </a:rPr>
              <a:t>Recency</a:t>
            </a:r>
            <a:endParaRPr lang="en-GB" sz="5029" dirty="0">
              <a:solidFill>
                <a:srgbClr val="C25CA2"/>
              </a:solidFill>
              <a:latin typeface="DM Sans Medium" pitchFamily="2" charset="0"/>
              <a:ea typeface="Bodoni"/>
              <a:cs typeface="Bodoni"/>
              <a:sym typeface="Bodoni"/>
            </a:endParaRPr>
          </a:p>
          <a:p>
            <a:pPr marL="342900" lvl="0" indent="-342900" algn="l" rtl="0">
              <a:lnSpc>
                <a:spcPct val="150000"/>
              </a:lnSpc>
              <a:spcBef>
                <a:spcPts val="0"/>
              </a:spcBef>
              <a:spcAft>
                <a:spcPts val="0"/>
              </a:spcAft>
              <a:buSzPts val="1100"/>
              <a:buFont typeface="Arial" panose="020B0604020202020204" pitchFamily="34" charset="0"/>
              <a:buChar char="•"/>
            </a:pPr>
            <a:r>
              <a:rPr lang="en-US" sz="2000" dirty="0">
                <a:solidFill>
                  <a:srgbClr val="2B1511"/>
                </a:solidFill>
                <a:latin typeface="DM Sans"/>
                <a:ea typeface="DM Sans"/>
                <a:cs typeface="DM Sans"/>
                <a:sym typeface="DM Sans"/>
              </a:rPr>
              <a:t>Our data is divided into 4 ‘quarter’ groups - each bucket incrementally consisting of 3 months since last purchase</a:t>
            </a:r>
          </a:p>
          <a:p>
            <a:pPr marL="342900" lvl="0" indent="-342900" algn="just" rtl="0">
              <a:lnSpc>
                <a:spcPct val="150000"/>
              </a:lnSpc>
              <a:spcBef>
                <a:spcPts val="0"/>
              </a:spcBef>
              <a:spcAft>
                <a:spcPts val="0"/>
              </a:spcAft>
              <a:buSzPts val="1100"/>
              <a:buFont typeface="Arial" panose="020B0604020202020204" pitchFamily="34" charset="0"/>
              <a:buChar char="•"/>
            </a:pPr>
            <a:r>
              <a:rPr lang="en-US" sz="2000" b="1" dirty="0">
                <a:solidFill>
                  <a:srgbClr val="2B1511"/>
                </a:solidFill>
                <a:latin typeface="DM Sans"/>
                <a:ea typeface="DM Sans"/>
                <a:cs typeface="DM Sans"/>
                <a:sym typeface="DM Sans"/>
              </a:rPr>
              <a:t>18%</a:t>
            </a:r>
            <a:r>
              <a:rPr lang="en-US" sz="2000" dirty="0">
                <a:solidFill>
                  <a:srgbClr val="2B1511"/>
                </a:solidFill>
                <a:latin typeface="DM Sans"/>
                <a:ea typeface="DM Sans"/>
                <a:cs typeface="DM Sans"/>
                <a:sym typeface="DM Sans"/>
              </a:rPr>
              <a:t> of our visits are caused by customers in the </a:t>
            </a:r>
            <a:r>
              <a:rPr lang="en-US" sz="2000" b="1" dirty="0">
                <a:solidFill>
                  <a:srgbClr val="2B1511"/>
                </a:solidFill>
                <a:latin typeface="DM Sans"/>
                <a:ea typeface="DM Sans"/>
                <a:cs typeface="DM Sans"/>
                <a:sym typeface="DM Sans"/>
              </a:rPr>
              <a:t>most recent</a:t>
            </a:r>
            <a:r>
              <a:rPr lang="en-US" sz="2000" dirty="0">
                <a:solidFill>
                  <a:srgbClr val="2B1511"/>
                </a:solidFill>
                <a:latin typeface="DM Sans"/>
                <a:ea typeface="DM Sans"/>
                <a:cs typeface="DM Sans"/>
                <a:sym typeface="DM Sans"/>
              </a:rPr>
              <a:t> (last purchase within 3 months) visit group whereas only </a:t>
            </a:r>
            <a:r>
              <a:rPr lang="en-US" sz="2000" b="1" dirty="0">
                <a:solidFill>
                  <a:srgbClr val="2B1511"/>
                </a:solidFill>
                <a:latin typeface="DM Sans"/>
                <a:ea typeface="DM Sans"/>
                <a:cs typeface="DM Sans"/>
                <a:sym typeface="DM Sans"/>
              </a:rPr>
              <a:t>11%</a:t>
            </a:r>
            <a:r>
              <a:rPr lang="en-US" sz="2000" dirty="0">
                <a:solidFill>
                  <a:srgbClr val="2B1511"/>
                </a:solidFill>
                <a:latin typeface="DM Sans"/>
                <a:ea typeface="DM Sans"/>
                <a:cs typeface="DM Sans"/>
                <a:sym typeface="DM Sans"/>
              </a:rPr>
              <a:t> is from the </a:t>
            </a:r>
            <a:r>
              <a:rPr lang="en-US" sz="2000" b="1" dirty="0">
                <a:solidFill>
                  <a:srgbClr val="2B1511"/>
                </a:solidFill>
                <a:latin typeface="DM Sans"/>
                <a:ea typeface="DM Sans"/>
                <a:cs typeface="DM Sans"/>
                <a:sym typeface="DM Sans"/>
              </a:rPr>
              <a:t>rare</a:t>
            </a:r>
            <a:r>
              <a:rPr lang="en-US" sz="2000" dirty="0">
                <a:solidFill>
                  <a:srgbClr val="2B1511"/>
                </a:solidFill>
                <a:latin typeface="DM Sans"/>
                <a:ea typeface="DM Sans"/>
                <a:cs typeface="DM Sans"/>
                <a:sym typeface="DM Sans"/>
              </a:rPr>
              <a:t> (last purchase within 9-12 months) group</a:t>
            </a:r>
          </a:p>
          <a:p>
            <a:pPr marL="0" lvl="0" indent="0" algn="l" rtl="0">
              <a:lnSpc>
                <a:spcPct val="150000"/>
              </a:lnSpc>
              <a:spcBef>
                <a:spcPts val="0"/>
              </a:spcBef>
              <a:spcAft>
                <a:spcPts val="0"/>
              </a:spcAft>
              <a:buSzPts val="1100"/>
              <a:buNone/>
            </a:pPr>
            <a:endParaRPr sz="1500" dirty="0">
              <a:solidFill>
                <a:srgbClr val="2B1511"/>
              </a:solidFill>
              <a:latin typeface="DM Sans"/>
              <a:ea typeface="DM Sans"/>
              <a:cs typeface="DM Sans"/>
              <a:sym typeface="DM Sans"/>
            </a:endParaRPr>
          </a:p>
          <a:p>
            <a:pPr marL="0" lvl="0" indent="0" algn="l" rtl="0">
              <a:lnSpc>
                <a:spcPct val="120004"/>
              </a:lnSpc>
              <a:spcBef>
                <a:spcPts val="0"/>
              </a:spcBef>
              <a:spcAft>
                <a:spcPts val="0"/>
              </a:spcAft>
              <a:buNone/>
            </a:pPr>
            <a:r>
              <a:rPr lang="en-US" sz="5029" dirty="0">
                <a:solidFill>
                  <a:srgbClr val="531E4A"/>
                </a:solidFill>
                <a:latin typeface="DM Sans Medium" pitchFamily="2" charset="0"/>
                <a:ea typeface="Bodoni"/>
                <a:cs typeface="Bodoni"/>
                <a:sym typeface="Bodoni"/>
              </a:rPr>
              <a:t>Frequency</a:t>
            </a:r>
            <a:endParaRPr lang="en-GB" sz="5029" dirty="0">
              <a:solidFill>
                <a:srgbClr val="531E4A"/>
              </a:solidFill>
              <a:latin typeface="DM Sans Medium" pitchFamily="2" charset="0"/>
              <a:ea typeface="Bodoni"/>
              <a:cs typeface="Bodoni"/>
              <a:sym typeface="Bodoni"/>
            </a:endParaRPr>
          </a:p>
          <a:p>
            <a:pPr marL="342900" lvl="0" indent="-342900" algn="l" rtl="0">
              <a:lnSpc>
                <a:spcPct val="150000"/>
              </a:lnSpc>
              <a:spcBef>
                <a:spcPts val="0"/>
              </a:spcBef>
              <a:spcAft>
                <a:spcPts val="0"/>
              </a:spcAft>
              <a:buSzPts val="1100"/>
              <a:buFont typeface="Arial" panose="020B0604020202020204" pitchFamily="34" charset="0"/>
              <a:buChar char="•"/>
            </a:pPr>
            <a:r>
              <a:rPr lang="en-US" sz="2000" dirty="0">
                <a:solidFill>
                  <a:srgbClr val="2B1511"/>
                </a:solidFill>
                <a:latin typeface="DM Sans"/>
                <a:sym typeface="DM Sans"/>
              </a:rPr>
              <a:t>No information was available on the frequency of the customer purchases, neither could it be engineered from available information</a:t>
            </a:r>
          </a:p>
          <a:p>
            <a:pPr marL="0" lvl="0" indent="0" algn="l" rtl="0">
              <a:lnSpc>
                <a:spcPct val="150000"/>
              </a:lnSpc>
              <a:spcBef>
                <a:spcPts val="0"/>
              </a:spcBef>
              <a:spcAft>
                <a:spcPts val="0"/>
              </a:spcAft>
              <a:buClr>
                <a:schemeClr val="dk1"/>
              </a:buClr>
              <a:buSzPts val="1100"/>
              <a:buFont typeface="Arial"/>
              <a:buNone/>
            </a:pPr>
            <a:endParaRPr sz="1500" dirty="0">
              <a:solidFill>
                <a:srgbClr val="2B1511"/>
              </a:solidFill>
              <a:latin typeface="DM Sans"/>
              <a:ea typeface="DM Sans"/>
              <a:cs typeface="DM Sans"/>
              <a:sym typeface="DM Sans"/>
            </a:endParaRPr>
          </a:p>
          <a:p>
            <a:pPr marL="0" lvl="0" indent="0" algn="l" rtl="0">
              <a:lnSpc>
                <a:spcPct val="120004"/>
              </a:lnSpc>
              <a:spcBef>
                <a:spcPts val="0"/>
              </a:spcBef>
              <a:spcAft>
                <a:spcPts val="0"/>
              </a:spcAft>
              <a:buNone/>
            </a:pPr>
            <a:r>
              <a:rPr lang="en-US" sz="5029" dirty="0">
                <a:solidFill>
                  <a:srgbClr val="FFC800"/>
                </a:solidFill>
                <a:latin typeface="DM Sans Medium" pitchFamily="2" charset="0"/>
                <a:ea typeface="Bodoni"/>
                <a:cs typeface="Bodoni"/>
                <a:sym typeface="Bodoni"/>
              </a:rPr>
              <a:t>Monetary Value</a:t>
            </a:r>
            <a:endParaRPr lang="en-GB" sz="5029" dirty="0">
              <a:solidFill>
                <a:srgbClr val="FFC800"/>
              </a:solidFill>
              <a:latin typeface="DM Sans Medium" pitchFamily="2" charset="0"/>
              <a:ea typeface="Bodoni"/>
              <a:cs typeface="Bodoni"/>
              <a:sym typeface="Bodoni"/>
            </a:endParaRPr>
          </a:p>
          <a:p>
            <a:pPr marL="342900" indent="-342900">
              <a:lnSpc>
                <a:spcPct val="150000"/>
              </a:lnSpc>
              <a:buSzPts val="1100"/>
              <a:buFont typeface="Arial" panose="020B0604020202020204" pitchFamily="34" charset="0"/>
              <a:buChar char="•"/>
            </a:pPr>
            <a:r>
              <a:rPr lang="en-US" sz="2000" dirty="0">
                <a:solidFill>
                  <a:srgbClr val="2B1511"/>
                </a:solidFill>
                <a:latin typeface="DM Sans"/>
                <a:ea typeface="DM Sans"/>
                <a:cs typeface="DM Sans"/>
                <a:sym typeface="DM Sans"/>
              </a:rPr>
              <a:t>Divided into quartiles based on total historic spend</a:t>
            </a:r>
          </a:p>
          <a:p>
            <a:pPr marL="342900" indent="-342900">
              <a:lnSpc>
                <a:spcPct val="150000"/>
              </a:lnSpc>
              <a:buSzPts val="1100"/>
              <a:buFont typeface="Arial" panose="020B0604020202020204" pitchFamily="34" charset="0"/>
              <a:buChar char="•"/>
            </a:pPr>
            <a:r>
              <a:rPr lang="en-US" sz="2000" dirty="0">
                <a:solidFill>
                  <a:srgbClr val="2B1511"/>
                </a:solidFill>
                <a:latin typeface="DM Sans"/>
                <a:ea typeface="DM Sans"/>
                <a:cs typeface="DM Sans"/>
                <a:sym typeface="DM Sans"/>
              </a:rPr>
              <a:t>This feature was earlier attributed as the </a:t>
            </a:r>
            <a:r>
              <a:rPr lang="en-US" sz="2000" b="1" dirty="0">
                <a:solidFill>
                  <a:srgbClr val="2B1511"/>
                </a:solidFill>
                <a:latin typeface="DM Sans"/>
                <a:ea typeface="DM Sans"/>
                <a:cs typeface="DM Sans"/>
                <a:sym typeface="DM Sans"/>
              </a:rPr>
              <a:t>most important factor for visit</a:t>
            </a:r>
          </a:p>
        </p:txBody>
      </p:sp>
    </p:spTree>
    <p:extLst>
      <p:ext uri="{BB962C8B-B14F-4D97-AF65-F5344CB8AC3E}">
        <p14:creationId xmlns:p14="http://schemas.microsoft.com/office/powerpoint/2010/main" val="873671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Shape 290"/>
        <p:cNvGrpSpPr/>
        <p:nvPr/>
      </p:nvGrpSpPr>
      <p:grpSpPr>
        <a:xfrm>
          <a:off x="0" y="0"/>
          <a:ext cx="0" cy="0"/>
          <a:chOff x="0" y="0"/>
          <a:chExt cx="0" cy="0"/>
        </a:xfrm>
      </p:grpSpPr>
      <p:grpSp>
        <p:nvGrpSpPr>
          <p:cNvPr id="291" name="Google Shape;291;p18"/>
          <p:cNvGrpSpPr/>
          <p:nvPr/>
        </p:nvGrpSpPr>
        <p:grpSpPr>
          <a:xfrm>
            <a:off x="1066800" y="661758"/>
            <a:ext cx="7592985" cy="1268924"/>
            <a:chOff x="0" y="0"/>
            <a:chExt cx="1509900" cy="334200"/>
          </a:xfrm>
        </p:grpSpPr>
        <p:sp>
          <p:nvSpPr>
            <p:cNvPr id="292" name="Google Shape;292;p18"/>
            <p:cNvSpPr/>
            <p:nvPr/>
          </p:nvSpPr>
          <p:spPr>
            <a:xfrm>
              <a:off x="0" y="0"/>
              <a:ext cx="1509891" cy="334072"/>
            </a:xfrm>
            <a:custGeom>
              <a:avLst/>
              <a:gdLst/>
              <a:ahLst/>
              <a:cxnLst/>
              <a:rect l="l" t="t" r="r" b="b"/>
              <a:pathLst>
                <a:path w="1509891" h="334072" extrusionOk="0">
                  <a:moveTo>
                    <a:pt x="45915" y="0"/>
                  </a:moveTo>
                  <a:lnTo>
                    <a:pt x="1463975" y="0"/>
                  </a:lnTo>
                  <a:cubicBezTo>
                    <a:pt x="1476153" y="0"/>
                    <a:pt x="1487832" y="4837"/>
                    <a:pt x="1496442" y="13448"/>
                  </a:cubicBezTo>
                  <a:cubicBezTo>
                    <a:pt x="1505053" y="22059"/>
                    <a:pt x="1509891" y="33738"/>
                    <a:pt x="1509891" y="45915"/>
                  </a:cubicBezTo>
                  <a:lnTo>
                    <a:pt x="1509891" y="288157"/>
                  </a:lnTo>
                  <a:cubicBezTo>
                    <a:pt x="1509891" y="313515"/>
                    <a:pt x="1489334" y="334072"/>
                    <a:pt x="1463975" y="334072"/>
                  </a:cubicBezTo>
                  <a:lnTo>
                    <a:pt x="45915" y="334072"/>
                  </a:lnTo>
                  <a:cubicBezTo>
                    <a:pt x="20557" y="334072"/>
                    <a:pt x="0" y="313515"/>
                    <a:pt x="0" y="288157"/>
                  </a:cubicBezTo>
                  <a:lnTo>
                    <a:pt x="0" y="45915"/>
                  </a:lnTo>
                  <a:cubicBezTo>
                    <a:pt x="0" y="20557"/>
                    <a:pt x="20557" y="0"/>
                    <a:pt x="45915"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18"/>
            <p:cNvSpPr txBox="1"/>
            <p:nvPr/>
          </p:nvSpPr>
          <p:spPr>
            <a:xfrm>
              <a:off x="0" y="0"/>
              <a:ext cx="1509900" cy="334200"/>
            </a:xfrm>
            <a:prstGeom prst="rect">
              <a:avLst/>
            </a:prstGeom>
            <a:solidFill>
              <a:srgbClr val="E0B15E"/>
            </a:solidFill>
            <a:ln>
              <a:noFill/>
            </a:ln>
          </p:spPr>
          <p:txBody>
            <a:bodyPr spcFirstLastPara="1" wrap="square" lIns="50800" tIns="50800" rIns="50800" bIns="50800" anchor="ctr" anchorCtr="0">
              <a:noAutofit/>
            </a:bodyPr>
            <a:lstStyle/>
            <a:p>
              <a:pPr marL="0" marR="0" lvl="0" indent="0" algn="ctr" rtl="0">
                <a:lnSpc>
                  <a:spcPct val="119995"/>
                </a:lnSpc>
                <a:spcBef>
                  <a:spcPts val="0"/>
                </a:spcBef>
                <a:spcAft>
                  <a:spcPts val="0"/>
                </a:spcAft>
                <a:buNone/>
              </a:pPr>
              <a:r>
                <a:rPr lang="en-US" sz="4946">
                  <a:solidFill>
                    <a:schemeClr val="lt1"/>
                  </a:solidFill>
                  <a:latin typeface="DM Sans Medium" pitchFamily="2" charset="0"/>
                  <a:ea typeface="Bodoni"/>
                  <a:cs typeface="Bodoni"/>
                  <a:sym typeface="Bodoni"/>
                </a:rPr>
                <a:t>R</a:t>
              </a:r>
              <a:r>
                <a:rPr lang="en-US" sz="4946" strike="sngStrike">
                  <a:solidFill>
                    <a:schemeClr val="lt1"/>
                  </a:solidFill>
                  <a:latin typeface="DM Sans Medium" pitchFamily="2" charset="0"/>
                  <a:ea typeface="Bodoni"/>
                  <a:cs typeface="Bodoni"/>
                  <a:sym typeface="Bodoni"/>
                </a:rPr>
                <a:t>(F)</a:t>
              </a:r>
              <a:r>
                <a:rPr lang="en-US" sz="4946">
                  <a:solidFill>
                    <a:schemeClr val="lt1"/>
                  </a:solidFill>
                  <a:latin typeface="DM Sans Medium" pitchFamily="2" charset="0"/>
                  <a:ea typeface="Bodoni"/>
                  <a:cs typeface="Bodoni"/>
                  <a:sym typeface="Bodoni"/>
                </a:rPr>
                <a:t>M SEGMENTATION</a:t>
              </a:r>
              <a:endParaRPr>
                <a:latin typeface="DM Sans Medium" pitchFamily="2" charset="0"/>
              </a:endParaRPr>
            </a:p>
          </p:txBody>
        </p:sp>
      </p:grpSp>
      <p:grpSp>
        <p:nvGrpSpPr>
          <p:cNvPr id="294" name="Google Shape;294;p18"/>
          <p:cNvGrpSpPr/>
          <p:nvPr/>
        </p:nvGrpSpPr>
        <p:grpSpPr>
          <a:xfrm rot="-8419142">
            <a:off x="16781988" y="-3925595"/>
            <a:ext cx="2842097" cy="7253393"/>
            <a:chOff x="0" y="0"/>
            <a:chExt cx="660400" cy="1685425"/>
          </a:xfrm>
        </p:grpSpPr>
        <p:sp>
          <p:nvSpPr>
            <p:cNvPr id="295" name="Google Shape;295;p18"/>
            <p:cNvSpPr/>
            <p:nvPr/>
          </p:nvSpPr>
          <p:spPr>
            <a:xfrm>
              <a:off x="0" y="0"/>
              <a:ext cx="660400" cy="1685423"/>
            </a:xfrm>
            <a:custGeom>
              <a:avLst/>
              <a:gdLst/>
              <a:ahLst/>
              <a:cxnLst/>
              <a:rect l="l" t="t" r="r" b="b"/>
              <a:pathLst>
                <a:path w="660400" h="1685423"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7885"/>
                  </a:cubicBezTo>
                  <a:lnTo>
                    <a:pt x="660400" y="1685423"/>
                  </a:lnTo>
                  <a:lnTo>
                    <a:pt x="0" y="1685423"/>
                  </a:lnTo>
                  <a:lnTo>
                    <a:pt x="0" y="348878"/>
                  </a:lnTo>
                  <a:cubicBezTo>
                    <a:pt x="1782" y="185660"/>
                    <a:pt x="93019" y="64045"/>
                    <a:pt x="220252" y="19070"/>
                  </a:cubicBezTo>
                  <a:close/>
                </a:path>
              </a:pathLst>
            </a:custGeom>
            <a:solidFill>
              <a:srgbClr val="E0B15E">
                <a:alpha val="439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6" name="Google Shape;296;p18"/>
            <p:cNvSpPr txBox="1"/>
            <p:nvPr/>
          </p:nvSpPr>
          <p:spPr>
            <a:xfrm>
              <a:off x="0" y="98425"/>
              <a:ext cx="660300" cy="1587000"/>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97" name="Google Shape;297;p18"/>
          <p:cNvGrpSpPr/>
          <p:nvPr/>
        </p:nvGrpSpPr>
        <p:grpSpPr>
          <a:xfrm rot="-8422850">
            <a:off x="18303647" y="-391202"/>
            <a:ext cx="1338547" cy="5875763"/>
            <a:chOff x="0" y="0"/>
            <a:chExt cx="660400" cy="2898930"/>
          </a:xfrm>
        </p:grpSpPr>
        <p:sp>
          <p:nvSpPr>
            <p:cNvPr id="298" name="Google Shape;298;p18"/>
            <p:cNvSpPr/>
            <p:nvPr/>
          </p:nvSpPr>
          <p:spPr>
            <a:xfrm>
              <a:off x="0" y="0"/>
              <a:ext cx="660400" cy="2898930"/>
            </a:xfrm>
            <a:custGeom>
              <a:avLst/>
              <a:gdLst/>
              <a:ahLst/>
              <a:cxnLst/>
              <a:rect l="l" t="t" r="r" b="b"/>
              <a:pathLst>
                <a:path w="660400" h="289893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74841"/>
                  </a:cubicBezTo>
                  <a:lnTo>
                    <a:pt x="660400" y="2898930"/>
                  </a:lnTo>
                  <a:lnTo>
                    <a:pt x="0" y="2898930"/>
                  </a:lnTo>
                  <a:lnTo>
                    <a:pt x="0" y="376714"/>
                  </a:lnTo>
                  <a:cubicBezTo>
                    <a:pt x="1782" y="185660"/>
                    <a:pt x="93019" y="64045"/>
                    <a:pt x="220252" y="1907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9" name="Google Shape;299;p18"/>
            <p:cNvSpPr txBox="1"/>
            <p:nvPr/>
          </p:nvSpPr>
          <p:spPr>
            <a:xfrm>
              <a:off x="0" y="98425"/>
              <a:ext cx="660300" cy="2800500"/>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00" name="Google Shape;300;p18"/>
          <p:cNvGrpSpPr/>
          <p:nvPr/>
        </p:nvGrpSpPr>
        <p:grpSpPr>
          <a:xfrm rot="-8422904">
            <a:off x="14997508" y="-557990"/>
            <a:ext cx="411255" cy="1644422"/>
            <a:chOff x="0" y="0"/>
            <a:chExt cx="660400" cy="2640639"/>
          </a:xfrm>
        </p:grpSpPr>
        <p:sp>
          <p:nvSpPr>
            <p:cNvPr id="301" name="Google Shape;301;p18"/>
            <p:cNvSpPr/>
            <p:nvPr/>
          </p:nvSpPr>
          <p:spPr>
            <a:xfrm>
              <a:off x="0" y="0"/>
              <a:ext cx="660400" cy="2640639"/>
            </a:xfrm>
            <a:custGeom>
              <a:avLst/>
              <a:gdLst/>
              <a:ahLst/>
              <a:cxnLst/>
              <a:rect l="l" t="t" r="r" b="b"/>
              <a:pathLst>
                <a:path w="660400" h="2640639"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69104"/>
                  </a:cubicBezTo>
                  <a:lnTo>
                    <a:pt x="660400" y="2640639"/>
                  </a:lnTo>
                  <a:lnTo>
                    <a:pt x="0" y="2640639"/>
                  </a:lnTo>
                  <a:lnTo>
                    <a:pt x="0" y="370789"/>
                  </a:lnTo>
                  <a:cubicBezTo>
                    <a:pt x="1782" y="185660"/>
                    <a:pt x="93019" y="64045"/>
                    <a:pt x="220252" y="1907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18"/>
            <p:cNvSpPr txBox="1"/>
            <p:nvPr/>
          </p:nvSpPr>
          <p:spPr>
            <a:xfrm>
              <a:off x="0" y="98425"/>
              <a:ext cx="660300" cy="2542200"/>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cxnSp>
        <p:nvCxnSpPr>
          <p:cNvPr id="303" name="Google Shape;303;p18"/>
          <p:cNvCxnSpPr/>
          <p:nvPr/>
        </p:nvCxnSpPr>
        <p:spPr>
          <a:xfrm flipH="1">
            <a:off x="17077617" y="-274996"/>
            <a:ext cx="3190500" cy="3827100"/>
          </a:xfrm>
          <a:prstGeom prst="straightConnector1">
            <a:avLst/>
          </a:prstGeom>
          <a:noFill/>
          <a:ln w="85725" cap="rnd" cmpd="sng">
            <a:solidFill>
              <a:srgbClr val="E0B15E"/>
            </a:solidFill>
            <a:prstDash val="solid"/>
            <a:round/>
            <a:headEnd type="none" w="sm" len="sm"/>
            <a:tailEnd type="none" w="sm" len="sm"/>
          </a:ln>
        </p:spPr>
      </p:cxnSp>
      <p:graphicFrame>
        <p:nvGraphicFramePr>
          <p:cNvPr id="2" name="Table 1">
            <a:extLst>
              <a:ext uri="{FF2B5EF4-FFF2-40B4-BE49-F238E27FC236}">
                <a16:creationId xmlns:a16="http://schemas.microsoft.com/office/drawing/2014/main" id="{EE4AF072-DE0A-E3C8-228E-B028533D17E4}"/>
              </a:ext>
            </a:extLst>
          </p:cNvPr>
          <p:cNvGraphicFramePr>
            <a:graphicFrameLocks noGrp="1"/>
          </p:cNvGraphicFramePr>
          <p:nvPr>
            <p:extLst>
              <p:ext uri="{D42A27DB-BD31-4B8C-83A1-F6EECF244321}">
                <p14:modId xmlns:p14="http://schemas.microsoft.com/office/powerpoint/2010/main" val="580233796"/>
              </p:ext>
            </p:extLst>
          </p:nvPr>
        </p:nvGraphicFramePr>
        <p:xfrm>
          <a:off x="8391448" y="2351926"/>
          <a:ext cx="7226088" cy="7475823"/>
        </p:xfrm>
        <a:graphic>
          <a:graphicData uri="http://schemas.openxmlformats.org/drawingml/2006/table">
            <a:tbl>
              <a:tblPr>
                <a:tableStyleId>{073A0DAA-6AF3-43AB-8588-CEC1D06C72B9}</a:tableStyleId>
              </a:tblPr>
              <a:tblGrid>
                <a:gridCol w="2163499">
                  <a:extLst>
                    <a:ext uri="{9D8B030D-6E8A-4147-A177-3AD203B41FA5}">
                      <a16:colId xmlns:a16="http://schemas.microsoft.com/office/drawing/2014/main" val="1219276828"/>
                    </a:ext>
                  </a:extLst>
                </a:gridCol>
                <a:gridCol w="2055325">
                  <a:extLst>
                    <a:ext uri="{9D8B030D-6E8A-4147-A177-3AD203B41FA5}">
                      <a16:colId xmlns:a16="http://schemas.microsoft.com/office/drawing/2014/main" val="2065660074"/>
                    </a:ext>
                  </a:extLst>
                </a:gridCol>
                <a:gridCol w="3007264">
                  <a:extLst>
                    <a:ext uri="{9D8B030D-6E8A-4147-A177-3AD203B41FA5}">
                      <a16:colId xmlns:a16="http://schemas.microsoft.com/office/drawing/2014/main" val="1984785485"/>
                    </a:ext>
                  </a:extLst>
                </a:gridCol>
              </a:tblGrid>
              <a:tr h="722301">
                <a:tc>
                  <a:txBody>
                    <a:bodyPr/>
                    <a:lstStyle/>
                    <a:p>
                      <a:pPr algn="ctr" rtl="0" fontAlgn="b"/>
                      <a:r>
                        <a:rPr lang="en-GB" sz="2400" b="1" dirty="0">
                          <a:effectLst/>
                          <a:latin typeface="DM Sans" pitchFamily="2" charset="0"/>
                        </a:rPr>
                        <a:t>RM </a:t>
                      </a:r>
                      <a:r>
                        <a:rPr lang="en-GB" sz="2400" b="1" i="0" u="none" strike="noStrike" cap="none" dirty="0">
                          <a:solidFill>
                            <a:srgbClr val="000000"/>
                          </a:solidFill>
                          <a:effectLst/>
                          <a:latin typeface="DM Sans" pitchFamily="2" charset="0"/>
                          <a:ea typeface="+mn-ea"/>
                          <a:cs typeface="+mn-cs"/>
                          <a:sym typeface="Arial"/>
                        </a:rPr>
                        <a:t>Segment</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D780"/>
                    </a:solidFill>
                  </a:tcPr>
                </a:tc>
                <a:tc>
                  <a:txBody>
                    <a:bodyPr/>
                    <a:lstStyle/>
                    <a:p>
                      <a:pPr algn="ctr" rtl="0" fontAlgn="b"/>
                      <a:r>
                        <a:rPr lang="en-US" sz="2400" b="1" i="0" u="none" strike="noStrike" cap="none">
                          <a:solidFill>
                            <a:schemeClr val="dk1"/>
                          </a:solidFill>
                          <a:effectLst/>
                          <a:latin typeface="DM Sans" pitchFamily="2" charset="0"/>
                          <a:ea typeface="+mn-ea"/>
                          <a:cs typeface="+mn-cs"/>
                          <a:sym typeface="Arial"/>
                        </a:rPr>
                        <a:t>Count</a:t>
                      </a:r>
                      <a:endParaRPr lang="en-GB" sz="2400" b="1" i="0" u="none" strike="noStrike" cap="none">
                        <a:solidFill>
                          <a:schemeClr val="dk1"/>
                        </a:solidFill>
                        <a:effectLst/>
                        <a:latin typeface="DM Sans" pitchFamily="2" charset="0"/>
                        <a:ea typeface="+mn-ea"/>
                        <a:cs typeface="+mn-cs"/>
                        <a:sym typeface="Arial"/>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D780"/>
                    </a:solidFill>
                  </a:tcPr>
                </a:tc>
                <a:tc>
                  <a:txBody>
                    <a:bodyPr/>
                    <a:lstStyle/>
                    <a:p>
                      <a:pPr algn="ctr" rtl="0" fontAlgn="b"/>
                      <a:r>
                        <a:rPr lang="en-US" sz="2400" b="1" i="0" u="none" strike="noStrike" cap="none" dirty="0">
                          <a:solidFill>
                            <a:srgbClr val="000000"/>
                          </a:solidFill>
                          <a:effectLst/>
                          <a:latin typeface="DM Sans" pitchFamily="2" charset="0"/>
                          <a:ea typeface="+mn-ea"/>
                          <a:cs typeface="+mn-cs"/>
                          <a:sym typeface="Arial"/>
                        </a:rPr>
                        <a:t>Avg. % Visits</a:t>
                      </a:r>
                      <a:endParaRPr lang="en-GB" sz="2400" b="1" i="0" u="none" strike="noStrike" cap="none" dirty="0">
                        <a:solidFill>
                          <a:schemeClr val="dk1"/>
                        </a:solidFill>
                        <a:effectLst/>
                        <a:latin typeface="DM Sans" pitchFamily="2" charset="0"/>
                        <a:ea typeface="+mn-ea"/>
                        <a:cs typeface="+mn-cs"/>
                        <a:sym typeface="Arial"/>
                      </a:endParaRP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DD780"/>
                    </a:solidFill>
                  </a:tcPr>
                </a:tc>
                <a:extLst>
                  <a:ext uri="{0D108BD9-81ED-4DB2-BD59-A6C34878D82A}">
                    <a16:rowId xmlns:a16="http://schemas.microsoft.com/office/drawing/2014/main" val="2985993811"/>
                  </a:ext>
                </a:extLst>
              </a:tr>
              <a:tr h="397266">
                <a:tc>
                  <a:txBody>
                    <a:bodyPr/>
                    <a:lstStyle/>
                    <a:p>
                      <a:pPr algn="ctr" rtl="0" fontAlgn="b"/>
                      <a:r>
                        <a:rPr lang="en-GB" sz="1600" b="1">
                          <a:effectLst/>
                          <a:latin typeface="DM Sans" pitchFamily="2" charset="0"/>
                        </a:rPr>
                        <a:t>11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algn="ctr" rtl="0" fontAlgn="b"/>
                      <a:r>
                        <a:rPr lang="en-GB" sz="1600" b="0" dirty="0">
                          <a:effectLst/>
                          <a:latin typeface="DM Sans" pitchFamily="2" charset="0"/>
                        </a:rPr>
                        <a:t>11,442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marR="0" algn="ctr" rtl="0" fontAlgn="b">
                        <a:lnSpc>
                          <a:spcPct val="100000"/>
                        </a:lnSpc>
                        <a:spcBef>
                          <a:spcPts val="0"/>
                        </a:spcBef>
                        <a:spcAft>
                          <a:spcPts val="0"/>
                        </a:spcAft>
                        <a:buClr>
                          <a:srgbClr val="000000"/>
                        </a:buClr>
                        <a:buFont typeface="Arial"/>
                      </a:pPr>
                      <a:r>
                        <a:rPr lang="en-US" sz="1600" b="0" i="0" u="none" strike="noStrike" cap="none" dirty="0">
                          <a:solidFill>
                            <a:schemeClr val="dk1"/>
                          </a:solidFill>
                          <a:effectLst/>
                          <a:latin typeface="DM Sans" pitchFamily="2" charset="0"/>
                          <a:ea typeface="+mn-ea"/>
                          <a:cs typeface="+mn-cs"/>
                          <a:sym typeface="Arial"/>
                        </a:rPr>
                        <a:t>16%</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extLst>
                  <a:ext uri="{0D108BD9-81ED-4DB2-BD59-A6C34878D82A}">
                    <a16:rowId xmlns:a16="http://schemas.microsoft.com/office/drawing/2014/main" val="1383792838"/>
                  </a:ext>
                </a:extLst>
              </a:tr>
              <a:tr h="397266">
                <a:tc>
                  <a:txBody>
                    <a:bodyPr/>
                    <a:lstStyle/>
                    <a:p>
                      <a:pPr algn="ctr" rtl="0" fontAlgn="b"/>
                      <a:r>
                        <a:rPr lang="en-GB" sz="1600" b="1">
                          <a:effectLst/>
                          <a:latin typeface="DM Sans" pitchFamily="2" charset="0"/>
                        </a:rPr>
                        <a:t>12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algn="ctr" rtl="0" fontAlgn="b"/>
                      <a:r>
                        <a:rPr lang="en-GB" sz="1600" b="0" dirty="0">
                          <a:effectLst/>
                          <a:latin typeface="DM Sans" pitchFamily="2" charset="0"/>
                        </a:rPr>
                        <a:t>4,811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marR="0" algn="ctr" rtl="0" fontAlgn="b">
                        <a:lnSpc>
                          <a:spcPct val="100000"/>
                        </a:lnSpc>
                        <a:spcBef>
                          <a:spcPts val="0"/>
                        </a:spcBef>
                        <a:spcAft>
                          <a:spcPts val="0"/>
                        </a:spcAft>
                        <a:buClr>
                          <a:srgbClr val="000000"/>
                        </a:buClr>
                        <a:buFont typeface="Arial"/>
                      </a:pPr>
                      <a:r>
                        <a:rPr lang="en-US" sz="1600" b="0" i="0" u="none" strike="noStrike" cap="none" dirty="0">
                          <a:solidFill>
                            <a:schemeClr val="dk1"/>
                          </a:solidFill>
                          <a:effectLst/>
                          <a:latin typeface="DM Sans" pitchFamily="2" charset="0"/>
                          <a:ea typeface="+mn-ea"/>
                          <a:cs typeface="+mn-cs"/>
                          <a:sym typeface="Arial"/>
                        </a:rPr>
                        <a:t>21%</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extLst>
                  <a:ext uri="{0D108BD9-81ED-4DB2-BD59-A6C34878D82A}">
                    <a16:rowId xmlns:a16="http://schemas.microsoft.com/office/drawing/2014/main" val="3972069123"/>
                  </a:ext>
                </a:extLst>
              </a:tr>
              <a:tr h="397266">
                <a:tc>
                  <a:txBody>
                    <a:bodyPr/>
                    <a:lstStyle/>
                    <a:p>
                      <a:pPr algn="ctr" rtl="0" fontAlgn="b"/>
                      <a:r>
                        <a:rPr lang="en-GB" sz="1600" b="1">
                          <a:effectLst/>
                          <a:latin typeface="DM Sans" pitchFamily="2" charset="0"/>
                        </a:rPr>
                        <a:t>13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algn="ctr" rtl="0" fontAlgn="b"/>
                      <a:r>
                        <a:rPr lang="en-GB" sz="1600" b="0" dirty="0">
                          <a:effectLst/>
                          <a:latin typeface="DM Sans" pitchFamily="2" charset="0"/>
                        </a:rPr>
                        <a:t>3,528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marR="0" algn="ctr" rtl="0" fontAlgn="b">
                        <a:lnSpc>
                          <a:spcPct val="100000"/>
                        </a:lnSpc>
                        <a:spcBef>
                          <a:spcPts val="0"/>
                        </a:spcBef>
                        <a:spcAft>
                          <a:spcPts val="0"/>
                        </a:spcAft>
                        <a:buClr>
                          <a:srgbClr val="000000"/>
                        </a:buClr>
                        <a:buFont typeface="Arial"/>
                      </a:pPr>
                      <a:r>
                        <a:rPr lang="en-US" sz="1600" b="0" i="0" u="none" strike="noStrike" cap="none" dirty="0">
                          <a:solidFill>
                            <a:schemeClr val="dk1"/>
                          </a:solidFill>
                          <a:effectLst/>
                          <a:latin typeface="DM Sans" pitchFamily="2" charset="0"/>
                          <a:ea typeface="+mn-ea"/>
                          <a:cs typeface="+mn-cs"/>
                          <a:sym typeface="Arial"/>
                        </a:rPr>
                        <a:t>19%</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extLst>
                  <a:ext uri="{0D108BD9-81ED-4DB2-BD59-A6C34878D82A}">
                    <a16:rowId xmlns:a16="http://schemas.microsoft.com/office/drawing/2014/main" val="312662962"/>
                  </a:ext>
                </a:extLst>
              </a:tr>
              <a:tr h="397266">
                <a:tc>
                  <a:txBody>
                    <a:bodyPr/>
                    <a:lstStyle/>
                    <a:p>
                      <a:pPr algn="ctr" rtl="0" fontAlgn="b"/>
                      <a:r>
                        <a:rPr lang="en-GB" sz="1600" b="1">
                          <a:effectLst/>
                          <a:latin typeface="DM Sans" pitchFamily="2" charset="0"/>
                        </a:rPr>
                        <a:t>14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algn="ctr" rtl="0" fontAlgn="b"/>
                      <a:r>
                        <a:rPr lang="en-GB" sz="1600" b="0" dirty="0">
                          <a:effectLst/>
                          <a:latin typeface="DM Sans" pitchFamily="2" charset="0"/>
                        </a:rPr>
                        <a:t>2,612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marR="0" algn="ctr" rtl="0" fontAlgn="b">
                        <a:lnSpc>
                          <a:spcPct val="100000"/>
                        </a:lnSpc>
                        <a:spcBef>
                          <a:spcPts val="0"/>
                        </a:spcBef>
                        <a:spcAft>
                          <a:spcPts val="0"/>
                        </a:spcAft>
                        <a:buClr>
                          <a:srgbClr val="000000"/>
                        </a:buClr>
                        <a:buFont typeface="Arial"/>
                      </a:pPr>
                      <a:r>
                        <a:rPr lang="en-US" sz="1600" b="0" i="0" u="none" strike="noStrike" cap="none">
                          <a:solidFill>
                            <a:schemeClr val="dk1"/>
                          </a:solidFill>
                          <a:effectLst/>
                          <a:latin typeface="DM Sans" pitchFamily="2" charset="0"/>
                          <a:ea typeface="+mn-ea"/>
                          <a:cs typeface="+mn-cs"/>
                          <a:sym typeface="Arial"/>
                        </a:rPr>
                        <a:t>21%</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extLst>
                  <a:ext uri="{0D108BD9-81ED-4DB2-BD59-A6C34878D82A}">
                    <a16:rowId xmlns:a16="http://schemas.microsoft.com/office/drawing/2014/main" val="3792303481"/>
                  </a:ext>
                </a:extLst>
              </a:tr>
              <a:tr h="397266">
                <a:tc>
                  <a:txBody>
                    <a:bodyPr/>
                    <a:lstStyle/>
                    <a:p>
                      <a:pPr algn="ctr" rtl="0" fontAlgn="b"/>
                      <a:r>
                        <a:rPr lang="en-GB" sz="1600" b="1">
                          <a:effectLst/>
                          <a:latin typeface="DM Sans" pitchFamily="2" charset="0"/>
                        </a:rPr>
                        <a:t>21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algn="ctr" rtl="0" fontAlgn="b"/>
                      <a:r>
                        <a:rPr lang="en-GB" sz="1600" b="0" dirty="0">
                          <a:effectLst/>
                          <a:latin typeface="DM Sans" pitchFamily="2" charset="0"/>
                        </a:rPr>
                        <a:t>8,864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marR="0" algn="ctr" rtl="0" fontAlgn="b">
                        <a:lnSpc>
                          <a:spcPct val="100000"/>
                        </a:lnSpc>
                        <a:spcBef>
                          <a:spcPts val="0"/>
                        </a:spcBef>
                        <a:spcAft>
                          <a:spcPts val="0"/>
                        </a:spcAft>
                        <a:buClr>
                          <a:srgbClr val="000000"/>
                        </a:buClr>
                        <a:buFont typeface="Arial"/>
                      </a:pPr>
                      <a:r>
                        <a:rPr lang="en-US" sz="1600" b="0" i="0" u="none" strike="noStrike" cap="none">
                          <a:solidFill>
                            <a:schemeClr val="dk1"/>
                          </a:solidFill>
                          <a:effectLst/>
                          <a:latin typeface="DM Sans" pitchFamily="2" charset="0"/>
                          <a:ea typeface="+mn-ea"/>
                          <a:cs typeface="+mn-cs"/>
                          <a:sym typeface="Arial"/>
                        </a:rPr>
                        <a:t>13%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extLst>
                  <a:ext uri="{0D108BD9-81ED-4DB2-BD59-A6C34878D82A}">
                    <a16:rowId xmlns:a16="http://schemas.microsoft.com/office/drawing/2014/main" val="3405495805"/>
                  </a:ext>
                </a:extLst>
              </a:tr>
              <a:tr h="397266">
                <a:tc>
                  <a:txBody>
                    <a:bodyPr/>
                    <a:lstStyle/>
                    <a:p>
                      <a:pPr algn="ctr" rtl="0" fontAlgn="b"/>
                      <a:r>
                        <a:rPr lang="en-GB" sz="1600" b="1">
                          <a:effectLst/>
                          <a:latin typeface="DM Sans" pitchFamily="2" charset="0"/>
                        </a:rPr>
                        <a:t>22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algn="ctr" rtl="0" fontAlgn="b"/>
                      <a:r>
                        <a:rPr lang="en-GB" sz="1600" b="0" dirty="0">
                          <a:effectLst/>
                          <a:latin typeface="DM Sans" pitchFamily="2" charset="0"/>
                        </a:rPr>
                        <a:t>2,859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marR="0" algn="ctr" rtl="0" fontAlgn="b">
                        <a:lnSpc>
                          <a:spcPct val="100000"/>
                        </a:lnSpc>
                        <a:spcBef>
                          <a:spcPts val="0"/>
                        </a:spcBef>
                        <a:spcAft>
                          <a:spcPts val="0"/>
                        </a:spcAft>
                        <a:buClr>
                          <a:srgbClr val="000000"/>
                        </a:buClr>
                        <a:buFont typeface="Arial"/>
                      </a:pPr>
                      <a:r>
                        <a:rPr lang="en-US" sz="1600" b="0" i="0" u="none" strike="noStrike" cap="none" dirty="0">
                          <a:solidFill>
                            <a:schemeClr val="dk1"/>
                          </a:solidFill>
                          <a:effectLst/>
                          <a:latin typeface="DM Sans" pitchFamily="2" charset="0"/>
                          <a:ea typeface="+mn-ea"/>
                          <a:cs typeface="+mn-cs"/>
                          <a:sym typeface="Arial"/>
                        </a:rPr>
                        <a:t>17%</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extLst>
                  <a:ext uri="{0D108BD9-81ED-4DB2-BD59-A6C34878D82A}">
                    <a16:rowId xmlns:a16="http://schemas.microsoft.com/office/drawing/2014/main" val="3603500569"/>
                  </a:ext>
                </a:extLst>
              </a:tr>
              <a:tr h="397266">
                <a:tc>
                  <a:txBody>
                    <a:bodyPr/>
                    <a:lstStyle/>
                    <a:p>
                      <a:pPr algn="ctr" rtl="0" fontAlgn="b"/>
                      <a:r>
                        <a:rPr lang="en-GB" sz="1600" b="1">
                          <a:effectLst/>
                          <a:latin typeface="DM Sans" pitchFamily="2" charset="0"/>
                        </a:rPr>
                        <a:t>23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algn="ctr" rtl="0" fontAlgn="b"/>
                      <a:r>
                        <a:rPr lang="en-GB" sz="1600" b="0" dirty="0">
                          <a:effectLst/>
                          <a:latin typeface="DM Sans" pitchFamily="2" charset="0"/>
                        </a:rPr>
                        <a:t>1,708</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marR="0" algn="ctr" rtl="0" fontAlgn="b">
                        <a:lnSpc>
                          <a:spcPct val="100000"/>
                        </a:lnSpc>
                        <a:spcBef>
                          <a:spcPts val="0"/>
                        </a:spcBef>
                        <a:spcAft>
                          <a:spcPts val="0"/>
                        </a:spcAft>
                        <a:buClr>
                          <a:srgbClr val="000000"/>
                        </a:buClr>
                        <a:buFont typeface="Arial"/>
                      </a:pPr>
                      <a:r>
                        <a:rPr lang="en-US" sz="1600" b="0" i="0" u="none" strike="noStrike" cap="none">
                          <a:solidFill>
                            <a:schemeClr val="dk1"/>
                          </a:solidFill>
                          <a:effectLst/>
                          <a:latin typeface="DM Sans" pitchFamily="2" charset="0"/>
                          <a:ea typeface="+mn-ea"/>
                          <a:cs typeface="+mn-cs"/>
                          <a:sym typeface="Arial"/>
                        </a:rPr>
                        <a:t>17%</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extLst>
                  <a:ext uri="{0D108BD9-81ED-4DB2-BD59-A6C34878D82A}">
                    <a16:rowId xmlns:a16="http://schemas.microsoft.com/office/drawing/2014/main" val="1152409901"/>
                  </a:ext>
                </a:extLst>
              </a:tr>
              <a:tr h="397266">
                <a:tc>
                  <a:txBody>
                    <a:bodyPr/>
                    <a:lstStyle/>
                    <a:p>
                      <a:pPr algn="ctr" rtl="0" fontAlgn="b"/>
                      <a:r>
                        <a:rPr lang="en-GB" sz="1600" b="1">
                          <a:effectLst/>
                          <a:latin typeface="DM Sans" pitchFamily="2" charset="0"/>
                        </a:rPr>
                        <a:t>24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algn="ctr" rtl="0" fontAlgn="b"/>
                      <a:r>
                        <a:rPr lang="en-GB" sz="1600" b="0" dirty="0">
                          <a:effectLst/>
                          <a:latin typeface="DM Sans" pitchFamily="2" charset="0"/>
                        </a:rPr>
                        <a:t>761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marR="0" algn="ctr" rtl="0" fontAlgn="b">
                        <a:lnSpc>
                          <a:spcPct val="100000"/>
                        </a:lnSpc>
                        <a:spcBef>
                          <a:spcPts val="0"/>
                        </a:spcBef>
                        <a:spcAft>
                          <a:spcPts val="0"/>
                        </a:spcAft>
                        <a:buClr>
                          <a:srgbClr val="000000"/>
                        </a:buClr>
                        <a:buFont typeface="Arial"/>
                      </a:pPr>
                      <a:r>
                        <a:rPr lang="en-US" sz="1600" b="0" i="0" u="none" strike="noStrike" cap="none">
                          <a:solidFill>
                            <a:schemeClr val="dk1"/>
                          </a:solidFill>
                          <a:effectLst/>
                          <a:latin typeface="DM Sans" pitchFamily="2" charset="0"/>
                          <a:ea typeface="+mn-ea"/>
                          <a:cs typeface="+mn-cs"/>
                          <a:sym typeface="Arial"/>
                        </a:rPr>
                        <a:t>17%</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extLst>
                  <a:ext uri="{0D108BD9-81ED-4DB2-BD59-A6C34878D82A}">
                    <a16:rowId xmlns:a16="http://schemas.microsoft.com/office/drawing/2014/main" val="4000471761"/>
                  </a:ext>
                </a:extLst>
              </a:tr>
              <a:tr h="397266">
                <a:tc>
                  <a:txBody>
                    <a:bodyPr/>
                    <a:lstStyle/>
                    <a:p>
                      <a:pPr algn="ctr" rtl="0" fontAlgn="b"/>
                      <a:r>
                        <a:rPr lang="en-GB" sz="1600" b="1">
                          <a:effectLst/>
                          <a:latin typeface="DM Sans" pitchFamily="2" charset="0"/>
                        </a:rPr>
                        <a:t>31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algn="ctr" rtl="0" fontAlgn="b"/>
                      <a:r>
                        <a:rPr lang="en-GB" sz="1600" b="0" dirty="0">
                          <a:effectLst/>
                          <a:latin typeface="DM Sans" pitchFamily="2" charset="0"/>
                        </a:rPr>
                        <a:t>9,731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marR="0" algn="ctr" rtl="0" fontAlgn="b">
                        <a:lnSpc>
                          <a:spcPct val="100000"/>
                        </a:lnSpc>
                        <a:spcBef>
                          <a:spcPts val="0"/>
                        </a:spcBef>
                        <a:spcAft>
                          <a:spcPts val="0"/>
                        </a:spcAft>
                        <a:buClr>
                          <a:srgbClr val="000000"/>
                        </a:buClr>
                        <a:buFont typeface="Arial"/>
                      </a:pPr>
                      <a:r>
                        <a:rPr lang="en-US" sz="1600" b="0" i="0" u="none" strike="noStrike" cap="none" dirty="0">
                          <a:solidFill>
                            <a:schemeClr val="dk1"/>
                          </a:solidFill>
                          <a:effectLst/>
                          <a:latin typeface="DM Sans" pitchFamily="2" charset="0"/>
                          <a:ea typeface="+mn-ea"/>
                          <a:cs typeface="+mn-cs"/>
                          <a:sym typeface="Arial"/>
                        </a:rPr>
                        <a:t>11%</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extLst>
                  <a:ext uri="{0D108BD9-81ED-4DB2-BD59-A6C34878D82A}">
                    <a16:rowId xmlns:a16="http://schemas.microsoft.com/office/drawing/2014/main" val="2528590101"/>
                  </a:ext>
                </a:extLst>
              </a:tr>
              <a:tr h="397266">
                <a:tc>
                  <a:txBody>
                    <a:bodyPr/>
                    <a:lstStyle/>
                    <a:p>
                      <a:pPr algn="ctr" rtl="0" fontAlgn="b"/>
                      <a:r>
                        <a:rPr lang="en-GB" sz="1600" b="1">
                          <a:effectLst/>
                          <a:latin typeface="DM Sans" pitchFamily="2" charset="0"/>
                        </a:rPr>
                        <a:t>32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algn="ctr" rtl="0" fontAlgn="b"/>
                      <a:r>
                        <a:rPr lang="en-GB" sz="1600" b="0" dirty="0">
                          <a:effectLst/>
                          <a:latin typeface="DM Sans" pitchFamily="2" charset="0"/>
                        </a:rPr>
                        <a:t>2,635</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marR="0" algn="ctr" rtl="0" fontAlgn="b">
                        <a:lnSpc>
                          <a:spcPct val="100000"/>
                        </a:lnSpc>
                        <a:spcBef>
                          <a:spcPts val="0"/>
                        </a:spcBef>
                        <a:spcAft>
                          <a:spcPts val="0"/>
                        </a:spcAft>
                        <a:buClr>
                          <a:srgbClr val="000000"/>
                        </a:buClr>
                        <a:buFont typeface="Arial"/>
                      </a:pPr>
                      <a:r>
                        <a:rPr lang="en-US" sz="1600" b="0" i="0" u="none" strike="noStrike" cap="none">
                          <a:solidFill>
                            <a:schemeClr val="dk1"/>
                          </a:solidFill>
                          <a:effectLst/>
                          <a:latin typeface="DM Sans" pitchFamily="2" charset="0"/>
                          <a:ea typeface="+mn-ea"/>
                          <a:cs typeface="+mn-cs"/>
                          <a:sym typeface="Arial"/>
                        </a:rPr>
                        <a:t>16%</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extLst>
                  <a:ext uri="{0D108BD9-81ED-4DB2-BD59-A6C34878D82A}">
                    <a16:rowId xmlns:a16="http://schemas.microsoft.com/office/drawing/2014/main" val="3740167937"/>
                  </a:ext>
                </a:extLst>
              </a:tr>
              <a:tr h="397266">
                <a:tc>
                  <a:txBody>
                    <a:bodyPr/>
                    <a:lstStyle/>
                    <a:p>
                      <a:pPr algn="ctr" rtl="0" fontAlgn="b"/>
                      <a:r>
                        <a:rPr lang="en-GB" sz="1600" b="1">
                          <a:effectLst/>
                          <a:latin typeface="DM Sans" pitchFamily="2" charset="0"/>
                        </a:rPr>
                        <a:t>33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algn="ctr" rtl="0" fontAlgn="b"/>
                      <a:r>
                        <a:rPr lang="en-GB" sz="1600" b="0" dirty="0">
                          <a:effectLst/>
                          <a:latin typeface="DM Sans" pitchFamily="2" charset="0"/>
                        </a:rPr>
                        <a:t>1,254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marR="0" algn="ctr" rtl="0" fontAlgn="b">
                        <a:lnSpc>
                          <a:spcPct val="100000"/>
                        </a:lnSpc>
                        <a:spcBef>
                          <a:spcPts val="0"/>
                        </a:spcBef>
                        <a:spcAft>
                          <a:spcPts val="0"/>
                        </a:spcAft>
                        <a:buClr>
                          <a:srgbClr val="000000"/>
                        </a:buClr>
                        <a:buFont typeface="Arial"/>
                      </a:pPr>
                      <a:r>
                        <a:rPr lang="en-US" sz="1600" b="0" i="0" u="none" strike="noStrike" cap="none" dirty="0">
                          <a:solidFill>
                            <a:schemeClr val="dk1"/>
                          </a:solidFill>
                          <a:effectLst/>
                          <a:latin typeface="DM Sans" pitchFamily="2" charset="0"/>
                          <a:ea typeface="+mn-ea"/>
                          <a:cs typeface="+mn-cs"/>
                          <a:sym typeface="Arial"/>
                        </a:rPr>
                        <a:t>14%</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extLst>
                  <a:ext uri="{0D108BD9-81ED-4DB2-BD59-A6C34878D82A}">
                    <a16:rowId xmlns:a16="http://schemas.microsoft.com/office/drawing/2014/main" val="4001066785"/>
                  </a:ext>
                </a:extLst>
              </a:tr>
              <a:tr h="397266">
                <a:tc>
                  <a:txBody>
                    <a:bodyPr/>
                    <a:lstStyle/>
                    <a:p>
                      <a:pPr algn="ctr" rtl="0" fontAlgn="b"/>
                      <a:r>
                        <a:rPr lang="en-GB" sz="1600" b="1">
                          <a:effectLst/>
                          <a:latin typeface="DM Sans" pitchFamily="2" charset="0"/>
                        </a:rPr>
                        <a:t>34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algn="ctr" rtl="0" fontAlgn="b"/>
                      <a:r>
                        <a:rPr lang="en-GB" sz="1600" b="0" dirty="0">
                          <a:effectLst/>
                          <a:latin typeface="DM Sans" pitchFamily="2" charset="0"/>
                        </a:rPr>
                        <a:t>394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marR="0" algn="ctr" rtl="0" fontAlgn="b">
                        <a:lnSpc>
                          <a:spcPct val="100000"/>
                        </a:lnSpc>
                        <a:spcBef>
                          <a:spcPts val="0"/>
                        </a:spcBef>
                        <a:spcAft>
                          <a:spcPts val="0"/>
                        </a:spcAft>
                        <a:buClr>
                          <a:srgbClr val="000000"/>
                        </a:buClr>
                        <a:buFont typeface="Arial"/>
                      </a:pPr>
                      <a:r>
                        <a:rPr lang="en-US" sz="1600" b="0" i="0" u="none" strike="noStrike" cap="none" dirty="0">
                          <a:solidFill>
                            <a:schemeClr val="dk1"/>
                          </a:solidFill>
                          <a:effectLst/>
                          <a:latin typeface="DM Sans" pitchFamily="2" charset="0"/>
                          <a:ea typeface="+mn-ea"/>
                          <a:cs typeface="+mn-cs"/>
                          <a:sym typeface="Arial"/>
                        </a:rPr>
                        <a:t>15%</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extLst>
                  <a:ext uri="{0D108BD9-81ED-4DB2-BD59-A6C34878D82A}">
                    <a16:rowId xmlns:a16="http://schemas.microsoft.com/office/drawing/2014/main" val="47832688"/>
                  </a:ext>
                </a:extLst>
              </a:tr>
              <a:tr h="397266">
                <a:tc>
                  <a:txBody>
                    <a:bodyPr/>
                    <a:lstStyle/>
                    <a:p>
                      <a:pPr algn="ctr" rtl="0" fontAlgn="b"/>
                      <a:r>
                        <a:rPr lang="en-GB" sz="1600" b="1">
                          <a:effectLst/>
                          <a:latin typeface="DM Sans" pitchFamily="2" charset="0"/>
                        </a:rPr>
                        <a:t>41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algn="ctr" rtl="0" fontAlgn="b"/>
                      <a:r>
                        <a:rPr lang="en-GB" sz="1600" b="0" dirty="0">
                          <a:effectLst/>
                          <a:latin typeface="DM Sans" pitchFamily="2" charset="0"/>
                        </a:rPr>
                        <a:t>10,001</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marR="0" algn="ctr" rtl="0" fontAlgn="b">
                        <a:lnSpc>
                          <a:spcPct val="100000"/>
                        </a:lnSpc>
                        <a:spcBef>
                          <a:spcPts val="0"/>
                        </a:spcBef>
                        <a:spcAft>
                          <a:spcPts val="0"/>
                        </a:spcAft>
                        <a:buClr>
                          <a:srgbClr val="000000"/>
                        </a:buClr>
                        <a:buFont typeface="Arial"/>
                      </a:pPr>
                      <a:r>
                        <a:rPr lang="en-US" sz="1600" b="0" i="0" u="none" strike="noStrike" cap="none" dirty="0">
                          <a:solidFill>
                            <a:schemeClr val="dk1"/>
                          </a:solidFill>
                          <a:effectLst/>
                          <a:latin typeface="DM Sans" pitchFamily="2" charset="0"/>
                          <a:ea typeface="+mn-ea"/>
                          <a:cs typeface="+mn-cs"/>
                          <a:sym typeface="Arial"/>
                        </a:rPr>
                        <a:t>11%</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extLst>
                  <a:ext uri="{0D108BD9-81ED-4DB2-BD59-A6C34878D82A}">
                    <a16:rowId xmlns:a16="http://schemas.microsoft.com/office/drawing/2014/main" val="2438116074"/>
                  </a:ext>
                </a:extLst>
              </a:tr>
              <a:tr h="397266">
                <a:tc>
                  <a:txBody>
                    <a:bodyPr/>
                    <a:lstStyle/>
                    <a:p>
                      <a:pPr algn="ctr" rtl="0" fontAlgn="b"/>
                      <a:r>
                        <a:rPr lang="en-GB" sz="1600" b="1">
                          <a:effectLst/>
                          <a:latin typeface="DM Sans" pitchFamily="2" charset="0"/>
                        </a:rPr>
                        <a:t>42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algn="ctr" rtl="0" fontAlgn="b"/>
                      <a:r>
                        <a:rPr lang="en-GB" sz="1600" b="0" dirty="0">
                          <a:effectLst/>
                          <a:latin typeface="DM Sans" pitchFamily="2" charset="0"/>
                        </a:rPr>
                        <a:t>2,309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marR="0" algn="ctr" rtl="0" fontAlgn="b">
                        <a:lnSpc>
                          <a:spcPct val="100000"/>
                        </a:lnSpc>
                        <a:spcBef>
                          <a:spcPts val="0"/>
                        </a:spcBef>
                        <a:spcAft>
                          <a:spcPts val="0"/>
                        </a:spcAft>
                        <a:buClr>
                          <a:srgbClr val="000000"/>
                        </a:buClr>
                        <a:buFont typeface="Arial"/>
                      </a:pPr>
                      <a:r>
                        <a:rPr lang="en-US" sz="1600" b="0" i="0" u="none" strike="noStrike" cap="none" dirty="0">
                          <a:solidFill>
                            <a:schemeClr val="dk1"/>
                          </a:solidFill>
                          <a:effectLst/>
                          <a:latin typeface="DM Sans" pitchFamily="2" charset="0"/>
                          <a:ea typeface="+mn-ea"/>
                          <a:cs typeface="+mn-cs"/>
                          <a:sym typeface="Arial"/>
                        </a:rPr>
                        <a:t>14%</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extLst>
                  <a:ext uri="{0D108BD9-81ED-4DB2-BD59-A6C34878D82A}">
                    <a16:rowId xmlns:a16="http://schemas.microsoft.com/office/drawing/2014/main" val="1027527365"/>
                  </a:ext>
                </a:extLst>
              </a:tr>
              <a:tr h="397266">
                <a:tc>
                  <a:txBody>
                    <a:bodyPr/>
                    <a:lstStyle/>
                    <a:p>
                      <a:pPr algn="ctr" rtl="0" fontAlgn="b"/>
                      <a:r>
                        <a:rPr lang="en-GB" sz="1600" b="1">
                          <a:effectLst/>
                          <a:latin typeface="DM Sans" pitchFamily="2" charset="0"/>
                        </a:rPr>
                        <a:t>43</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algn="ctr" rtl="0" fontAlgn="b"/>
                      <a:r>
                        <a:rPr lang="en-GB" sz="1600" b="0" dirty="0">
                          <a:effectLst/>
                          <a:latin typeface="DM Sans" pitchFamily="2" charset="0"/>
                        </a:rPr>
                        <a:t>882</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marR="0" algn="ctr" rtl="0" fontAlgn="b">
                        <a:lnSpc>
                          <a:spcPct val="100000"/>
                        </a:lnSpc>
                        <a:spcBef>
                          <a:spcPts val="0"/>
                        </a:spcBef>
                        <a:spcAft>
                          <a:spcPts val="0"/>
                        </a:spcAft>
                        <a:buClr>
                          <a:srgbClr val="000000"/>
                        </a:buClr>
                        <a:buFont typeface="Arial"/>
                      </a:pPr>
                      <a:r>
                        <a:rPr lang="en-US" sz="1600" b="0" i="0" u="none" strike="noStrike" cap="none" dirty="0">
                          <a:solidFill>
                            <a:schemeClr val="dk1"/>
                          </a:solidFill>
                          <a:effectLst/>
                          <a:latin typeface="DM Sans" pitchFamily="2" charset="0"/>
                          <a:ea typeface="+mn-ea"/>
                          <a:cs typeface="+mn-cs"/>
                          <a:sym typeface="Arial"/>
                        </a:rPr>
                        <a:t>16%</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extLst>
                  <a:ext uri="{0D108BD9-81ED-4DB2-BD59-A6C34878D82A}">
                    <a16:rowId xmlns:a16="http://schemas.microsoft.com/office/drawing/2014/main" val="2433681745"/>
                  </a:ext>
                </a:extLst>
              </a:tr>
              <a:tr h="397266">
                <a:tc>
                  <a:txBody>
                    <a:bodyPr/>
                    <a:lstStyle/>
                    <a:p>
                      <a:pPr algn="ctr" rtl="0" fontAlgn="b"/>
                      <a:r>
                        <a:rPr lang="en-GB" sz="1600" b="1" dirty="0">
                          <a:effectLst/>
                          <a:latin typeface="DM Sans" pitchFamily="2" charset="0"/>
                        </a:rPr>
                        <a:t>44</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algn="ctr" rtl="0" fontAlgn="b"/>
                      <a:r>
                        <a:rPr lang="en-GB" sz="1600" b="0">
                          <a:effectLst/>
                          <a:latin typeface="DM Sans" pitchFamily="2" charset="0"/>
                        </a:rPr>
                        <a:t>209</a:t>
                      </a:r>
                    </a:p>
                  </a:txBody>
                  <a:tcPr marL="22860" marR="22860" marT="15240" marB="152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marR="0" algn="ctr" rtl="0" fontAlgn="b">
                        <a:lnSpc>
                          <a:spcPct val="100000"/>
                        </a:lnSpc>
                        <a:spcBef>
                          <a:spcPts val="0"/>
                        </a:spcBef>
                        <a:spcAft>
                          <a:spcPts val="0"/>
                        </a:spcAft>
                        <a:buClr>
                          <a:srgbClr val="000000"/>
                        </a:buClr>
                        <a:buFont typeface="Arial"/>
                      </a:pPr>
                      <a:r>
                        <a:rPr lang="en-US" sz="1600" b="0" i="0" u="none" strike="noStrike" cap="none" dirty="0">
                          <a:solidFill>
                            <a:schemeClr val="dk1"/>
                          </a:solidFill>
                          <a:effectLst/>
                          <a:latin typeface="DM Sans" pitchFamily="2" charset="0"/>
                          <a:ea typeface="+mn-ea"/>
                          <a:cs typeface="+mn-cs"/>
                          <a:sym typeface="Arial"/>
                        </a:rPr>
                        <a:t>20%</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extLst>
                  <a:ext uri="{0D108BD9-81ED-4DB2-BD59-A6C34878D82A}">
                    <a16:rowId xmlns:a16="http://schemas.microsoft.com/office/drawing/2014/main" val="396490274"/>
                  </a:ext>
                </a:extLst>
              </a:tr>
              <a:tr h="397266">
                <a:tc>
                  <a:txBody>
                    <a:bodyPr/>
                    <a:lstStyle/>
                    <a:p>
                      <a:pPr lvl="1" algn="ctr" fontAlgn="b">
                        <a:lnSpc>
                          <a:spcPct val="150000"/>
                        </a:lnSpc>
                      </a:pPr>
                      <a:r>
                        <a:rPr lang="en-US" sz="1600" b="1" i="1" u="none" strike="noStrike" dirty="0">
                          <a:solidFill>
                            <a:srgbClr val="000000"/>
                          </a:solidFill>
                          <a:effectLst/>
                          <a:latin typeface="DM Sans" pitchFamily="2" charset="0"/>
                        </a:rPr>
                        <a:t>Total</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lvl="1" algn="ctr" fontAlgn="b">
                        <a:lnSpc>
                          <a:spcPct val="150000"/>
                        </a:lnSpc>
                      </a:pPr>
                      <a:r>
                        <a:rPr lang="en-US" sz="1600" b="1" i="1" u="none" strike="noStrike" dirty="0">
                          <a:solidFill>
                            <a:srgbClr val="000000"/>
                          </a:solidFill>
                          <a:effectLst/>
                          <a:latin typeface="DM Sans" pitchFamily="2" charset="0"/>
                        </a:rPr>
                        <a:t>64,000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tc>
                  <a:txBody>
                    <a:bodyPr/>
                    <a:lstStyle/>
                    <a:p>
                      <a:pPr lvl="1" algn="ctr" fontAlgn="b">
                        <a:lnSpc>
                          <a:spcPct val="150000"/>
                        </a:lnSpc>
                      </a:pPr>
                      <a:r>
                        <a:rPr lang="en-US" sz="1600" b="1" i="1" u="none" strike="noStrike" dirty="0">
                          <a:solidFill>
                            <a:srgbClr val="000000"/>
                          </a:solidFill>
                          <a:effectLst/>
                          <a:latin typeface="DM Sans" pitchFamily="2" charset="0"/>
                        </a:rPr>
                        <a:t>Avg = 14%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AEB"/>
                    </a:solidFill>
                  </a:tcPr>
                </a:tc>
                <a:extLst>
                  <a:ext uri="{0D108BD9-81ED-4DB2-BD59-A6C34878D82A}">
                    <a16:rowId xmlns:a16="http://schemas.microsoft.com/office/drawing/2014/main" val="3593674589"/>
                  </a:ext>
                </a:extLst>
              </a:tr>
            </a:tbl>
          </a:graphicData>
        </a:graphic>
      </p:graphicFrame>
      <p:sp>
        <p:nvSpPr>
          <p:cNvPr id="3" name="Google Shape;305;p18">
            <a:extLst>
              <a:ext uri="{FF2B5EF4-FFF2-40B4-BE49-F238E27FC236}">
                <a16:creationId xmlns:a16="http://schemas.microsoft.com/office/drawing/2014/main" id="{A7CDF226-2CB4-E6D3-6215-3BA8F0E9552E}"/>
              </a:ext>
            </a:extLst>
          </p:cNvPr>
          <p:cNvSpPr txBox="1"/>
          <p:nvPr/>
        </p:nvSpPr>
        <p:spPr>
          <a:xfrm>
            <a:off x="1318184" y="4090466"/>
            <a:ext cx="6230945" cy="2308324"/>
          </a:xfrm>
          <a:prstGeom prst="rect">
            <a:avLst/>
          </a:prstGeom>
          <a:noFill/>
          <a:ln>
            <a:noFill/>
          </a:ln>
        </p:spPr>
        <p:txBody>
          <a:bodyPr spcFirstLastPara="1" wrap="square" lIns="0" tIns="0" rIns="0" bIns="0" anchor="t" anchorCtr="0">
            <a:spAutoFit/>
          </a:bodyPr>
          <a:lstStyle/>
          <a:p>
            <a:pPr marL="342900" marR="0" lvl="0" indent="-34290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Char char="•"/>
              <a:tabLst/>
              <a:defRPr/>
            </a:pPr>
            <a:r>
              <a:rPr lang="en-US" sz="2000" dirty="0">
                <a:solidFill>
                  <a:srgbClr val="2B1511"/>
                </a:solidFill>
                <a:latin typeface="DM Sans"/>
                <a:ea typeface="DM Sans"/>
                <a:cs typeface="DM Sans"/>
                <a:sym typeface="DM Sans"/>
              </a:rPr>
              <a:t>While the results of the RM segmentation offer some hints on which segments yield better results, there is not a lot of range in the results and most segments performed similar to the overall average</a:t>
            </a:r>
            <a:r>
              <a:rPr lang="en-US" sz="2000">
                <a:solidFill>
                  <a:srgbClr val="2B1511"/>
                </a:solidFill>
                <a:latin typeface="DM Sans"/>
                <a:ea typeface="DM Sans"/>
                <a:cs typeface="DM Sans"/>
                <a:sym typeface="DM Sans"/>
              </a:rPr>
              <a:t>.</a:t>
            </a:r>
            <a:endParaRPr kumimoji="0" lang="en-US" sz="2000" b="1" i="1" u="none" strike="noStrike" kern="0" cap="none" spc="0" normalizeH="0" baseline="0" noProof="0" dirty="0">
              <a:ln>
                <a:noFill/>
              </a:ln>
              <a:solidFill>
                <a:srgbClr val="00B050"/>
              </a:solidFill>
              <a:effectLst/>
              <a:uLnTx/>
              <a:uFillTx/>
              <a:latin typeface="DM Sans"/>
              <a:ea typeface="DM Sans"/>
              <a:cs typeface="DM Sans"/>
              <a:sym typeface="DM Sans"/>
            </a:endParaRPr>
          </a:p>
        </p:txBody>
      </p:sp>
    </p:spTree>
    <p:extLst>
      <p:ext uri="{BB962C8B-B14F-4D97-AF65-F5344CB8AC3E}">
        <p14:creationId xmlns:p14="http://schemas.microsoft.com/office/powerpoint/2010/main" val="3718776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Shape 114"/>
        <p:cNvGrpSpPr/>
        <p:nvPr/>
      </p:nvGrpSpPr>
      <p:grpSpPr>
        <a:xfrm>
          <a:off x="0" y="0"/>
          <a:ext cx="0" cy="0"/>
          <a:chOff x="0" y="0"/>
          <a:chExt cx="0" cy="0"/>
        </a:xfrm>
      </p:grpSpPr>
      <p:sp>
        <p:nvSpPr>
          <p:cNvPr id="116" name="Google Shape;116;p14"/>
          <p:cNvSpPr/>
          <p:nvPr/>
        </p:nvSpPr>
        <p:spPr>
          <a:xfrm>
            <a:off x="3957477" y="4098430"/>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7" name="Google Shape;117;p14"/>
          <p:cNvSpPr txBox="1"/>
          <p:nvPr/>
        </p:nvSpPr>
        <p:spPr>
          <a:xfrm>
            <a:off x="4036459" y="4118176"/>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119;p14"/>
          <p:cNvSpPr/>
          <p:nvPr/>
        </p:nvSpPr>
        <p:spPr>
          <a:xfrm>
            <a:off x="7134333" y="4098430"/>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0" name="Google Shape;120;p14"/>
          <p:cNvSpPr txBox="1"/>
          <p:nvPr/>
        </p:nvSpPr>
        <p:spPr>
          <a:xfrm>
            <a:off x="7213315" y="4118176"/>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122;p14"/>
          <p:cNvSpPr/>
          <p:nvPr/>
        </p:nvSpPr>
        <p:spPr>
          <a:xfrm>
            <a:off x="3957477" y="6120403"/>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3" name="Google Shape;123;p14"/>
          <p:cNvSpPr txBox="1"/>
          <p:nvPr/>
        </p:nvSpPr>
        <p:spPr>
          <a:xfrm>
            <a:off x="4036459" y="6140149"/>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05</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125;p14"/>
          <p:cNvSpPr/>
          <p:nvPr/>
        </p:nvSpPr>
        <p:spPr>
          <a:xfrm>
            <a:off x="7134333" y="6120403"/>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6" name="Google Shape;126;p14"/>
          <p:cNvSpPr txBox="1"/>
          <p:nvPr/>
        </p:nvSpPr>
        <p:spPr>
          <a:xfrm>
            <a:off x="7213315" y="6140149"/>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06</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127;p14"/>
          <p:cNvSpPr/>
          <p:nvPr/>
        </p:nvSpPr>
        <p:spPr>
          <a:xfrm rot="1095156">
            <a:off x="-4098793" y="-4550300"/>
            <a:ext cx="7891968" cy="7891968"/>
          </a:xfrm>
          <a:custGeom>
            <a:avLst/>
            <a:gdLst/>
            <a:ahLst/>
            <a:cxnLst/>
            <a:rect l="l" t="t" r="r" b="b"/>
            <a:pathLst>
              <a:path w="7891968" h="7891968" extrusionOk="0">
                <a:moveTo>
                  <a:pt x="0" y="0"/>
                </a:moveTo>
                <a:lnTo>
                  <a:pt x="7891967" y="0"/>
                </a:lnTo>
                <a:lnTo>
                  <a:pt x="7891967" y="7891967"/>
                </a:lnTo>
                <a:lnTo>
                  <a:pt x="0" y="789196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9" name="Google Shape;129;p14"/>
          <p:cNvSpPr/>
          <p:nvPr/>
        </p:nvSpPr>
        <p:spPr>
          <a:xfrm>
            <a:off x="10311190" y="4098430"/>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0" name="Google Shape;130;p14"/>
          <p:cNvSpPr txBox="1"/>
          <p:nvPr/>
        </p:nvSpPr>
        <p:spPr>
          <a:xfrm>
            <a:off x="10390172" y="4118176"/>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03</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132;p14"/>
          <p:cNvSpPr/>
          <p:nvPr/>
        </p:nvSpPr>
        <p:spPr>
          <a:xfrm>
            <a:off x="13454332" y="4101144"/>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3" name="Google Shape;133;p14"/>
          <p:cNvSpPr txBox="1"/>
          <p:nvPr/>
        </p:nvSpPr>
        <p:spPr>
          <a:xfrm>
            <a:off x="13533314" y="4120890"/>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04</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135;p14"/>
          <p:cNvSpPr/>
          <p:nvPr/>
        </p:nvSpPr>
        <p:spPr>
          <a:xfrm>
            <a:off x="10311190" y="6120403"/>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6" name="Google Shape;136;p14"/>
          <p:cNvSpPr txBox="1"/>
          <p:nvPr/>
        </p:nvSpPr>
        <p:spPr>
          <a:xfrm>
            <a:off x="10390172" y="6140149"/>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07</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138;p14"/>
          <p:cNvSpPr/>
          <p:nvPr/>
        </p:nvSpPr>
        <p:spPr>
          <a:xfrm>
            <a:off x="13454332" y="6123117"/>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9" name="Google Shape;139;p14"/>
          <p:cNvSpPr txBox="1"/>
          <p:nvPr/>
        </p:nvSpPr>
        <p:spPr>
          <a:xfrm>
            <a:off x="13533314" y="6142863"/>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08</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14"/>
          <p:cNvSpPr txBox="1"/>
          <p:nvPr/>
        </p:nvSpPr>
        <p:spPr>
          <a:xfrm>
            <a:off x="12320857" y="7098975"/>
            <a:ext cx="3176857"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Appendix</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grpSp>
        <p:nvGrpSpPr>
          <p:cNvPr id="141" name="Google Shape;141;p14"/>
          <p:cNvGrpSpPr/>
          <p:nvPr/>
        </p:nvGrpSpPr>
        <p:grpSpPr>
          <a:xfrm>
            <a:off x="6625268" y="1791775"/>
            <a:ext cx="5037464" cy="1268429"/>
            <a:chOff x="0" y="0"/>
            <a:chExt cx="1326739" cy="334072"/>
          </a:xfrm>
        </p:grpSpPr>
        <p:sp>
          <p:nvSpPr>
            <p:cNvPr id="142" name="Google Shape;142;p14"/>
            <p:cNvSpPr/>
            <p:nvPr/>
          </p:nvSpPr>
          <p:spPr>
            <a:xfrm>
              <a:off x="0" y="0"/>
              <a:ext cx="1326739" cy="334072"/>
            </a:xfrm>
            <a:custGeom>
              <a:avLst/>
              <a:gdLst/>
              <a:ahLst/>
              <a:cxnLst/>
              <a:rect l="l" t="t" r="r" b="b"/>
              <a:pathLst>
                <a:path w="1326739" h="334072" extrusionOk="0">
                  <a:moveTo>
                    <a:pt x="52254" y="0"/>
                  </a:moveTo>
                  <a:lnTo>
                    <a:pt x="1274486" y="0"/>
                  </a:lnTo>
                  <a:cubicBezTo>
                    <a:pt x="1288344" y="0"/>
                    <a:pt x="1301635" y="5505"/>
                    <a:pt x="1311435" y="15305"/>
                  </a:cubicBezTo>
                  <a:cubicBezTo>
                    <a:pt x="1321234" y="25104"/>
                    <a:pt x="1326739" y="38395"/>
                    <a:pt x="1326739" y="52254"/>
                  </a:cubicBezTo>
                  <a:lnTo>
                    <a:pt x="1326739" y="281818"/>
                  </a:lnTo>
                  <a:cubicBezTo>
                    <a:pt x="1326739" y="310677"/>
                    <a:pt x="1303345" y="334072"/>
                    <a:pt x="1274486" y="334072"/>
                  </a:cubicBezTo>
                  <a:lnTo>
                    <a:pt x="52254" y="334072"/>
                  </a:lnTo>
                  <a:cubicBezTo>
                    <a:pt x="23395" y="334072"/>
                    <a:pt x="0" y="310677"/>
                    <a:pt x="0" y="281818"/>
                  </a:cubicBezTo>
                  <a:lnTo>
                    <a:pt x="0" y="52254"/>
                  </a:lnTo>
                  <a:cubicBezTo>
                    <a:pt x="0" y="23395"/>
                    <a:pt x="23395" y="0"/>
                    <a:pt x="52254"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3" name="Google Shape;143;p14"/>
            <p:cNvSpPr txBox="1"/>
            <p:nvPr/>
          </p:nvSpPr>
          <p:spPr>
            <a:xfrm>
              <a:off x="0" y="0"/>
              <a:ext cx="1326739" cy="334072"/>
            </a:xfrm>
            <a:prstGeom prst="rect">
              <a:avLst/>
            </a:prstGeom>
            <a:solidFill>
              <a:srgbClr val="E0B15E"/>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19996"/>
                </a:lnSpc>
                <a:spcBef>
                  <a:spcPts val="0"/>
                </a:spcBef>
                <a:spcAft>
                  <a:spcPts val="0"/>
                </a:spcAft>
                <a:buClr>
                  <a:srgbClr val="000000"/>
                </a:buClr>
                <a:buSzTx/>
                <a:buFont typeface="Arial"/>
                <a:buNone/>
                <a:tabLst/>
                <a:defRPr/>
              </a:pPr>
              <a:r>
                <a:rPr kumimoji="0" lang="en-US" sz="5400" b="0" i="0" u="none" strike="noStrike" kern="0" cap="none" spc="0" normalizeH="0" baseline="0" noProof="0" dirty="0">
                  <a:ln>
                    <a:noFill/>
                  </a:ln>
                  <a:solidFill>
                    <a:srgbClr val="FFFFFF"/>
                  </a:solidFill>
                  <a:effectLst/>
                  <a:uLnTx/>
                  <a:uFillTx/>
                  <a:latin typeface="DM Sans Medium" pitchFamily="2" charset="0"/>
                  <a:cs typeface="Arial"/>
                  <a:sym typeface="Arial"/>
                </a:rPr>
                <a:t>AGENDA</a:t>
              </a:r>
              <a:endParaRPr kumimoji="0" sz="1100" b="0" i="0" u="none" strike="noStrike" kern="0" cap="none" spc="0" normalizeH="0" baseline="0" noProof="0" dirty="0">
                <a:ln>
                  <a:noFill/>
                </a:ln>
                <a:solidFill>
                  <a:srgbClr val="000000"/>
                </a:solidFill>
                <a:effectLst/>
                <a:uLnTx/>
                <a:uFillTx/>
                <a:latin typeface="DM Sans Medium" pitchFamily="2" charset="0"/>
                <a:cs typeface="Arial"/>
                <a:sym typeface="Arial"/>
              </a:endParaRPr>
            </a:p>
          </p:txBody>
        </p:sp>
      </p:grpSp>
      <p:sp>
        <p:nvSpPr>
          <p:cNvPr id="144" name="Google Shape;144;p14"/>
          <p:cNvSpPr/>
          <p:nvPr/>
        </p:nvSpPr>
        <p:spPr>
          <a:xfrm rot="1095156">
            <a:off x="14074237" y="7160484"/>
            <a:ext cx="7891968" cy="7891968"/>
          </a:xfrm>
          <a:custGeom>
            <a:avLst/>
            <a:gdLst/>
            <a:ahLst/>
            <a:cxnLst/>
            <a:rect l="l" t="t" r="r" b="b"/>
            <a:pathLst>
              <a:path w="7891968" h="7891968" extrusionOk="0">
                <a:moveTo>
                  <a:pt x="0" y="0"/>
                </a:moveTo>
                <a:lnTo>
                  <a:pt x="7891967" y="0"/>
                </a:lnTo>
                <a:lnTo>
                  <a:pt x="7891967" y="7891967"/>
                </a:lnTo>
                <a:lnTo>
                  <a:pt x="0" y="789196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5" name="Google Shape;145;p14"/>
          <p:cNvSpPr txBox="1"/>
          <p:nvPr/>
        </p:nvSpPr>
        <p:spPr>
          <a:xfrm>
            <a:off x="2790287" y="5077003"/>
            <a:ext cx="3177000" cy="92102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Problem Statement &amp; Objective</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46" name="Google Shape;146;p14"/>
          <p:cNvSpPr txBox="1"/>
          <p:nvPr/>
        </p:nvSpPr>
        <p:spPr>
          <a:xfrm>
            <a:off x="5967143" y="5077003"/>
            <a:ext cx="3176857"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Data Description</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47" name="Google Shape;147;p14"/>
          <p:cNvSpPr txBox="1"/>
          <p:nvPr/>
        </p:nvSpPr>
        <p:spPr>
          <a:xfrm>
            <a:off x="2790287" y="7098975"/>
            <a:ext cx="3177000"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RFM Segmentation</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48" name="Google Shape;148;p14"/>
          <p:cNvSpPr txBox="1"/>
          <p:nvPr/>
        </p:nvSpPr>
        <p:spPr>
          <a:xfrm>
            <a:off x="5967143" y="7098975"/>
            <a:ext cx="3177000" cy="92102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rgbClr val="000000"/>
                </a:solidFill>
                <a:effectLst/>
                <a:uLnTx/>
                <a:uFillTx/>
                <a:latin typeface="DM Sans"/>
                <a:ea typeface="DM Sans"/>
                <a:cs typeface="DM Sans"/>
                <a:sym typeface="DM Sans"/>
              </a:rPr>
              <a:t>Clustering &amp; </a:t>
            </a:r>
          </a:p>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rgbClr val="000000"/>
                </a:solidFill>
                <a:effectLst/>
                <a:uLnTx/>
                <a:uFillTx/>
                <a:latin typeface="DM Sans"/>
                <a:ea typeface="DM Sans"/>
                <a:cs typeface="DM Sans"/>
                <a:sym typeface="DM Sans"/>
              </a:rPr>
              <a:t>Targeting Strategy</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9" name="Google Shape;149;p14"/>
          <p:cNvSpPr txBox="1"/>
          <p:nvPr/>
        </p:nvSpPr>
        <p:spPr>
          <a:xfrm>
            <a:off x="9144000" y="5077003"/>
            <a:ext cx="3177000"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Feature Importance</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50" name="Google Shape;150;p14"/>
          <p:cNvSpPr txBox="1"/>
          <p:nvPr/>
        </p:nvSpPr>
        <p:spPr>
          <a:xfrm>
            <a:off x="12320857" y="5077003"/>
            <a:ext cx="3177000"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Uplift Modelling</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51" name="Google Shape;151;p14"/>
          <p:cNvSpPr txBox="1"/>
          <p:nvPr/>
        </p:nvSpPr>
        <p:spPr>
          <a:xfrm>
            <a:off x="9144000" y="7098975"/>
            <a:ext cx="3177000" cy="92102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Summary &amp; </a:t>
            </a:r>
          </a:p>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Scope</a:t>
            </a:r>
          </a:p>
        </p:txBody>
      </p:sp>
      <p:grpSp>
        <p:nvGrpSpPr>
          <p:cNvPr id="152" name="Google Shape;152;p14"/>
          <p:cNvGrpSpPr/>
          <p:nvPr/>
        </p:nvGrpSpPr>
        <p:grpSpPr>
          <a:xfrm>
            <a:off x="13036870" y="-1312917"/>
            <a:ext cx="2625834" cy="2625834"/>
            <a:chOff x="0" y="0"/>
            <a:chExt cx="812800" cy="812800"/>
          </a:xfrm>
        </p:grpSpPr>
        <p:sp>
          <p:nvSpPr>
            <p:cNvPr id="153" name="Google Shape;153;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4" name="Google Shape;154;p14"/>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3888"/>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155" name="Google Shape;155;p14"/>
          <p:cNvGrpSpPr/>
          <p:nvPr/>
        </p:nvGrpSpPr>
        <p:grpSpPr>
          <a:xfrm>
            <a:off x="1752881" y="9161550"/>
            <a:ext cx="2625834" cy="2625834"/>
            <a:chOff x="0" y="0"/>
            <a:chExt cx="812800" cy="812800"/>
          </a:xfrm>
        </p:grpSpPr>
        <p:sp>
          <p:nvSpPr>
            <p:cNvPr id="156" name="Google Shape;156;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7" name="Google Shape;157;p14"/>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3888"/>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Tree>
    <p:extLst>
      <p:ext uri="{BB962C8B-B14F-4D97-AF65-F5344CB8AC3E}">
        <p14:creationId xmlns:p14="http://schemas.microsoft.com/office/powerpoint/2010/main" val="1125708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Shape 290"/>
        <p:cNvGrpSpPr/>
        <p:nvPr/>
      </p:nvGrpSpPr>
      <p:grpSpPr>
        <a:xfrm>
          <a:off x="0" y="0"/>
          <a:ext cx="0" cy="0"/>
          <a:chOff x="0" y="0"/>
          <a:chExt cx="0" cy="0"/>
        </a:xfrm>
      </p:grpSpPr>
      <p:grpSp>
        <p:nvGrpSpPr>
          <p:cNvPr id="2" name="Google Shape;466;p23">
            <a:extLst>
              <a:ext uri="{FF2B5EF4-FFF2-40B4-BE49-F238E27FC236}">
                <a16:creationId xmlns:a16="http://schemas.microsoft.com/office/drawing/2014/main" id="{5FEF542B-A690-758E-7197-2AB4338134A1}"/>
              </a:ext>
            </a:extLst>
          </p:cNvPr>
          <p:cNvGrpSpPr/>
          <p:nvPr/>
        </p:nvGrpSpPr>
        <p:grpSpPr>
          <a:xfrm>
            <a:off x="15201900" y="-108496"/>
            <a:ext cx="3086100" cy="10395496"/>
            <a:chOff x="0" y="-28575"/>
            <a:chExt cx="812800" cy="2737908"/>
          </a:xfrm>
          <a:solidFill>
            <a:srgbClr val="E0B15E"/>
          </a:solidFill>
        </p:grpSpPr>
        <p:sp>
          <p:nvSpPr>
            <p:cNvPr id="3" name="Google Shape;467;p23">
              <a:extLst>
                <a:ext uri="{FF2B5EF4-FFF2-40B4-BE49-F238E27FC236}">
                  <a16:creationId xmlns:a16="http://schemas.microsoft.com/office/drawing/2014/main" id="{0AB50E9F-7CA1-377A-F86E-8039E7CB2774}"/>
                </a:ext>
              </a:extLst>
            </p:cNvPr>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 name="Google Shape;468;p23">
              <a:extLst>
                <a:ext uri="{FF2B5EF4-FFF2-40B4-BE49-F238E27FC236}">
                  <a16:creationId xmlns:a16="http://schemas.microsoft.com/office/drawing/2014/main" id="{AAD20C2E-4D20-8472-60D8-39180B5D51F8}"/>
                </a:ext>
              </a:extLst>
            </p:cNvPr>
            <p:cNvSpPr txBox="1"/>
            <p:nvPr/>
          </p:nvSpPr>
          <p:spPr>
            <a:xfrm>
              <a:off x="0" y="-28575"/>
              <a:ext cx="812800" cy="2737908"/>
            </a:xfrm>
            <a:prstGeom prst="rect">
              <a:avLst/>
            </a:prstGeom>
            <a:grp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91" name="Google Shape;291;p18"/>
          <p:cNvGrpSpPr/>
          <p:nvPr/>
        </p:nvGrpSpPr>
        <p:grpSpPr>
          <a:xfrm>
            <a:off x="1066725" y="749776"/>
            <a:ext cx="8742294" cy="924242"/>
            <a:chOff x="0" y="0"/>
            <a:chExt cx="1509900" cy="334200"/>
          </a:xfrm>
        </p:grpSpPr>
        <p:sp>
          <p:nvSpPr>
            <p:cNvPr id="292" name="Google Shape;292;p18"/>
            <p:cNvSpPr/>
            <p:nvPr/>
          </p:nvSpPr>
          <p:spPr>
            <a:xfrm>
              <a:off x="0" y="0"/>
              <a:ext cx="1509891" cy="334072"/>
            </a:xfrm>
            <a:custGeom>
              <a:avLst/>
              <a:gdLst/>
              <a:ahLst/>
              <a:cxnLst/>
              <a:rect l="l" t="t" r="r" b="b"/>
              <a:pathLst>
                <a:path w="1509891" h="334072" extrusionOk="0">
                  <a:moveTo>
                    <a:pt x="45915" y="0"/>
                  </a:moveTo>
                  <a:lnTo>
                    <a:pt x="1463975" y="0"/>
                  </a:lnTo>
                  <a:cubicBezTo>
                    <a:pt x="1476153" y="0"/>
                    <a:pt x="1487832" y="4837"/>
                    <a:pt x="1496442" y="13448"/>
                  </a:cubicBezTo>
                  <a:cubicBezTo>
                    <a:pt x="1505053" y="22059"/>
                    <a:pt x="1509891" y="33738"/>
                    <a:pt x="1509891" y="45915"/>
                  </a:cubicBezTo>
                  <a:lnTo>
                    <a:pt x="1509891" y="288157"/>
                  </a:lnTo>
                  <a:cubicBezTo>
                    <a:pt x="1509891" y="313515"/>
                    <a:pt x="1489334" y="334072"/>
                    <a:pt x="1463975" y="334072"/>
                  </a:cubicBezTo>
                  <a:lnTo>
                    <a:pt x="45915" y="334072"/>
                  </a:lnTo>
                  <a:cubicBezTo>
                    <a:pt x="20557" y="334072"/>
                    <a:pt x="0" y="313515"/>
                    <a:pt x="0" y="288157"/>
                  </a:cubicBezTo>
                  <a:lnTo>
                    <a:pt x="0" y="45915"/>
                  </a:lnTo>
                  <a:cubicBezTo>
                    <a:pt x="0" y="20557"/>
                    <a:pt x="20557" y="0"/>
                    <a:pt x="45915"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3" name="Google Shape;293;p18"/>
            <p:cNvSpPr txBox="1"/>
            <p:nvPr/>
          </p:nvSpPr>
          <p:spPr>
            <a:xfrm>
              <a:off x="0" y="0"/>
              <a:ext cx="1509900" cy="334200"/>
            </a:xfrm>
            <a:prstGeom prst="rect">
              <a:avLst/>
            </a:prstGeom>
            <a:solidFill>
              <a:srgbClr val="E0B15E"/>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19995"/>
                </a:lnSpc>
                <a:spcBef>
                  <a:spcPts val="0"/>
                </a:spcBef>
                <a:spcAft>
                  <a:spcPts val="0"/>
                </a:spcAft>
                <a:buClr>
                  <a:srgbClr val="000000"/>
                </a:buClr>
                <a:buSzTx/>
                <a:buFont typeface="Arial"/>
                <a:buNone/>
                <a:tabLst/>
                <a:defRPr/>
              </a:pPr>
              <a:r>
                <a:rPr kumimoji="0" lang="en-US" sz="4400" b="0" i="0" u="none" strike="noStrike" kern="0" cap="none" spc="0" normalizeH="0" baseline="0" noProof="0" dirty="0">
                  <a:ln>
                    <a:noFill/>
                  </a:ln>
                  <a:solidFill>
                    <a:srgbClr val="FFFFFF"/>
                  </a:solidFill>
                  <a:effectLst/>
                  <a:uLnTx/>
                  <a:uFillTx/>
                  <a:latin typeface="DM Sans Medium" pitchFamily="2" charset="0"/>
                  <a:ea typeface="Bodoni"/>
                  <a:cs typeface="Bodoni"/>
                  <a:sym typeface="Bodoni"/>
                </a:rPr>
                <a:t>CLUSTERING USING K-MEANS</a:t>
              </a:r>
              <a:endParaRPr kumimoji="0" sz="1100" b="0" i="0" u="none" strike="noStrike" kern="0" cap="none" spc="0" normalizeH="0" baseline="0" noProof="0" dirty="0">
                <a:ln>
                  <a:noFill/>
                </a:ln>
                <a:solidFill>
                  <a:srgbClr val="000000"/>
                </a:solidFill>
                <a:effectLst/>
                <a:uLnTx/>
                <a:uFillTx/>
                <a:latin typeface="DM Sans Medium" pitchFamily="2" charset="0"/>
                <a:sym typeface="Arial"/>
              </a:endParaRPr>
            </a:p>
          </p:txBody>
        </p:sp>
      </p:grpSp>
      <p:sp>
        <p:nvSpPr>
          <p:cNvPr id="305" name="Google Shape;305;p18"/>
          <p:cNvSpPr txBox="1"/>
          <p:nvPr/>
        </p:nvSpPr>
        <p:spPr>
          <a:xfrm>
            <a:off x="1066724" y="1930196"/>
            <a:ext cx="12628077" cy="3237040"/>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4"/>
              </a:lnSpc>
              <a:spcBef>
                <a:spcPts val="0"/>
              </a:spcBef>
              <a:spcAft>
                <a:spcPts val="0"/>
              </a:spcAft>
              <a:buClr>
                <a:srgbClr val="000000"/>
              </a:buClr>
              <a:buSzTx/>
              <a:buFont typeface="Arial"/>
              <a:buNone/>
              <a:tabLst/>
              <a:defRPr/>
            </a:pPr>
            <a:r>
              <a:rPr kumimoji="0" lang="en-US" sz="5029" b="0" i="0" u="none" strike="noStrike" kern="0" cap="none" spc="0" normalizeH="0" baseline="0" noProof="0" dirty="0">
                <a:ln>
                  <a:noFill/>
                </a:ln>
                <a:solidFill>
                  <a:srgbClr val="E0B15E"/>
                </a:solidFill>
                <a:effectLst/>
                <a:uLnTx/>
                <a:uFillTx/>
                <a:latin typeface="DM Sans Medium" pitchFamily="2" charset="0"/>
                <a:ea typeface="Bodoni"/>
                <a:cs typeface="Bodoni"/>
                <a:sym typeface="Bodoni"/>
              </a:rPr>
              <a:t>Approach</a:t>
            </a:r>
            <a:endParaRPr kumimoji="0" lang="en-US" sz="1500" b="0" i="0" u="none" strike="noStrike" kern="0" cap="none" spc="0" normalizeH="0" baseline="0" noProof="0" dirty="0">
              <a:ln>
                <a:noFill/>
              </a:ln>
              <a:solidFill>
                <a:srgbClr val="E0B15E"/>
              </a:solidFill>
              <a:effectLst/>
              <a:uLnTx/>
              <a:uFillTx/>
              <a:latin typeface="DM Sans Medium" pitchFamily="2" charset="0"/>
              <a:ea typeface="Bodoni"/>
              <a:cs typeface="Bodoni"/>
              <a:sym typeface="Bodoni"/>
            </a:endParaRPr>
          </a:p>
          <a:p>
            <a:pPr marL="342900" marR="0" lvl="0" indent="-34290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Char char="•"/>
              <a:tabLst/>
              <a:defRPr/>
            </a:pPr>
            <a:r>
              <a:rPr lang="en-US" sz="2000" dirty="0">
                <a:solidFill>
                  <a:srgbClr val="2B1511"/>
                </a:solidFill>
                <a:latin typeface="DM Sans"/>
                <a:ea typeface="DM Sans"/>
                <a:cs typeface="DM Sans"/>
                <a:sym typeface="DM Sans"/>
              </a:rPr>
              <a:t>As per the feature importance derived using the logistic regression model, we are </a:t>
            </a:r>
            <a:r>
              <a:rPr lang="en-US" sz="2000" b="1" i="1" dirty="0">
                <a:solidFill>
                  <a:schemeClr val="tx1"/>
                </a:solidFill>
                <a:latin typeface="DM Sans"/>
                <a:ea typeface="DM Sans"/>
                <a:cs typeface="DM Sans"/>
                <a:sym typeface="DM Sans"/>
              </a:rPr>
              <a:t>dropping Area and Channel for clustering</a:t>
            </a:r>
          </a:p>
          <a:p>
            <a:pPr marL="342900" marR="0" lvl="0" indent="-34290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Char char="•"/>
              <a:tabLst/>
              <a:defRPr/>
            </a:pPr>
            <a:r>
              <a:rPr lang="en-US" sz="2000" dirty="0">
                <a:solidFill>
                  <a:schemeClr val="tx1"/>
                </a:solidFill>
                <a:latin typeface="DM Sans"/>
                <a:ea typeface="DM Sans"/>
                <a:cs typeface="DM Sans"/>
                <a:sym typeface="DM Sans"/>
              </a:rPr>
              <a:t>The newly engineered uplift score feature is included </a:t>
            </a:r>
          </a:p>
          <a:p>
            <a:pPr marL="342900" marR="0" lvl="0" indent="-34290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Char char="•"/>
              <a:tabLst/>
              <a:defRPr/>
            </a:pPr>
            <a:r>
              <a:rPr lang="en-US" sz="2000" dirty="0">
                <a:solidFill>
                  <a:srgbClr val="2B1511"/>
                </a:solidFill>
                <a:latin typeface="DM Sans"/>
                <a:ea typeface="DM Sans"/>
                <a:cs typeface="DM Sans"/>
                <a:sym typeface="DM Sans"/>
              </a:rPr>
              <a:t>To decide the number of clusters, we looked at within cluster to between cluster inertia - </a:t>
            </a:r>
            <a:r>
              <a:rPr lang="en-US" sz="2000" b="1" i="1" dirty="0">
                <a:solidFill>
                  <a:srgbClr val="00B050"/>
                </a:solidFill>
                <a:latin typeface="DM Sans"/>
                <a:ea typeface="DM Sans"/>
                <a:cs typeface="DM Sans"/>
                <a:sym typeface="DM Sans"/>
              </a:rPr>
              <a:t>decided to have seven clusters</a:t>
            </a:r>
            <a:endParaRPr kumimoji="0" lang="en-US" sz="2000" b="1" i="1" u="none" strike="noStrike" kern="0" cap="none" spc="0" normalizeH="0" baseline="0" noProof="0" dirty="0">
              <a:ln>
                <a:noFill/>
              </a:ln>
              <a:solidFill>
                <a:srgbClr val="00B050"/>
              </a:solidFill>
              <a:effectLst/>
              <a:uLnTx/>
              <a:uFillTx/>
              <a:latin typeface="DM Sans"/>
              <a:ea typeface="DM Sans"/>
              <a:cs typeface="DM Sans"/>
              <a:sym typeface="DM Sans"/>
            </a:endParaRPr>
          </a:p>
        </p:txBody>
      </p:sp>
      <p:cxnSp>
        <p:nvCxnSpPr>
          <p:cNvPr id="4" name="Straight Connector 3">
            <a:extLst>
              <a:ext uri="{FF2B5EF4-FFF2-40B4-BE49-F238E27FC236}">
                <a16:creationId xmlns:a16="http://schemas.microsoft.com/office/drawing/2014/main" id="{9838FE06-41D5-0B24-69D9-378C4B8759CA}"/>
              </a:ext>
            </a:extLst>
          </p:cNvPr>
          <p:cNvCxnSpPr>
            <a:cxnSpLocks/>
          </p:cNvCxnSpPr>
          <p:nvPr/>
        </p:nvCxnSpPr>
        <p:spPr>
          <a:xfrm>
            <a:off x="8634856" y="5031397"/>
            <a:ext cx="0" cy="4685809"/>
          </a:xfrm>
          <a:prstGeom prst="line">
            <a:avLst/>
          </a:prstGeom>
          <a:ln w="28575">
            <a:solidFill>
              <a:srgbClr val="FFC000"/>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A4C46E9C-2E96-1A22-726F-993321D0933B}"/>
              </a:ext>
            </a:extLst>
          </p:cNvPr>
          <p:cNvGraphicFramePr/>
          <p:nvPr>
            <p:extLst>
              <p:ext uri="{D42A27DB-BD31-4B8C-83A1-F6EECF244321}">
                <p14:modId xmlns:p14="http://schemas.microsoft.com/office/powerpoint/2010/main" val="4290992051"/>
              </p:ext>
            </p:extLst>
          </p:nvPr>
        </p:nvGraphicFramePr>
        <p:xfrm>
          <a:off x="938980" y="5196258"/>
          <a:ext cx="7408606" cy="43409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Table 10">
            <a:extLst>
              <a:ext uri="{FF2B5EF4-FFF2-40B4-BE49-F238E27FC236}">
                <a16:creationId xmlns:a16="http://schemas.microsoft.com/office/drawing/2014/main" id="{D12965F0-F22C-764E-1980-2693A46193D3}"/>
              </a:ext>
            </a:extLst>
          </p:cNvPr>
          <p:cNvGraphicFramePr>
            <a:graphicFrameLocks noGrp="1"/>
          </p:cNvGraphicFramePr>
          <p:nvPr>
            <p:extLst>
              <p:ext uri="{D42A27DB-BD31-4B8C-83A1-F6EECF244321}">
                <p14:modId xmlns:p14="http://schemas.microsoft.com/office/powerpoint/2010/main" val="4218469429"/>
              </p:ext>
            </p:extLst>
          </p:nvPr>
        </p:nvGraphicFramePr>
        <p:xfrm>
          <a:off x="8922127" y="5113826"/>
          <a:ext cx="8560041" cy="4423401"/>
        </p:xfrm>
        <a:graphic>
          <a:graphicData uri="http://schemas.openxmlformats.org/drawingml/2006/table">
            <a:tbl>
              <a:tblPr/>
              <a:tblGrid>
                <a:gridCol w="2853347">
                  <a:extLst>
                    <a:ext uri="{9D8B030D-6E8A-4147-A177-3AD203B41FA5}">
                      <a16:colId xmlns:a16="http://schemas.microsoft.com/office/drawing/2014/main" val="3071783871"/>
                    </a:ext>
                  </a:extLst>
                </a:gridCol>
                <a:gridCol w="2853347">
                  <a:extLst>
                    <a:ext uri="{9D8B030D-6E8A-4147-A177-3AD203B41FA5}">
                      <a16:colId xmlns:a16="http://schemas.microsoft.com/office/drawing/2014/main" val="3511625894"/>
                    </a:ext>
                  </a:extLst>
                </a:gridCol>
                <a:gridCol w="2853347">
                  <a:extLst>
                    <a:ext uri="{9D8B030D-6E8A-4147-A177-3AD203B41FA5}">
                      <a16:colId xmlns:a16="http://schemas.microsoft.com/office/drawing/2014/main" val="1868156507"/>
                    </a:ext>
                  </a:extLst>
                </a:gridCol>
              </a:tblGrid>
              <a:tr h="728345">
                <a:tc>
                  <a:txBody>
                    <a:bodyPr/>
                    <a:lstStyle/>
                    <a:p>
                      <a:pPr lvl="1" algn="ctr" fontAlgn="b">
                        <a:lnSpc>
                          <a:spcPct val="150000"/>
                        </a:lnSpc>
                      </a:pPr>
                      <a:r>
                        <a:rPr lang="en-US" sz="2400" b="1" i="0" u="none" strike="noStrike" cap="none">
                          <a:solidFill>
                            <a:srgbClr val="000000"/>
                          </a:solidFill>
                          <a:effectLst/>
                          <a:latin typeface="DM Sans" pitchFamily="2" charset="0"/>
                          <a:ea typeface="+mn-ea"/>
                          <a:cs typeface="+mn-cs"/>
                          <a:sym typeface="Arial"/>
                        </a:rPr>
                        <a:t>Cluster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D780"/>
                    </a:solidFill>
                  </a:tcPr>
                </a:tc>
                <a:tc>
                  <a:txBody>
                    <a:bodyPr/>
                    <a:lstStyle/>
                    <a:p>
                      <a:pPr lvl="1" algn="ctr" fontAlgn="b">
                        <a:lnSpc>
                          <a:spcPct val="150000"/>
                        </a:lnSpc>
                      </a:pPr>
                      <a:r>
                        <a:rPr lang="en-US" sz="2400" b="1" i="0" u="none" strike="noStrike" cap="none">
                          <a:solidFill>
                            <a:srgbClr val="000000"/>
                          </a:solidFill>
                          <a:effectLst/>
                          <a:latin typeface="DM Sans" pitchFamily="2" charset="0"/>
                          <a:ea typeface="+mn-ea"/>
                          <a:cs typeface="+mn-cs"/>
                          <a:sym typeface="Arial"/>
                        </a:rPr>
                        <a:t>#Customers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D780"/>
                    </a:solidFill>
                  </a:tcPr>
                </a:tc>
                <a:tc>
                  <a:txBody>
                    <a:bodyPr/>
                    <a:lstStyle/>
                    <a:p>
                      <a:pPr lvl="1" algn="ctr" fontAlgn="b">
                        <a:lnSpc>
                          <a:spcPct val="150000"/>
                        </a:lnSpc>
                      </a:pPr>
                      <a:r>
                        <a:rPr lang="en-US" sz="2400" b="1" i="0" u="none" strike="noStrike" cap="none" dirty="0">
                          <a:solidFill>
                            <a:srgbClr val="000000"/>
                          </a:solidFill>
                          <a:effectLst/>
                          <a:latin typeface="DM Sans" pitchFamily="2" charset="0"/>
                          <a:ea typeface="+mn-ea"/>
                          <a:cs typeface="+mn-cs"/>
                          <a:sym typeface="Arial"/>
                        </a:rPr>
                        <a:t>Avg. % Visits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D780"/>
                    </a:solidFill>
                  </a:tcPr>
                </a:tc>
                <a:extLst>
                  <a:ext uri="{0D108BD9-81ED-4DB2-BD59-A6C34878D82A}">
                    <a16:rowId xmlns:a16="http://schemas.microsoft.com/office/drawing/2014/main" val="462634757"/>
                  </a:ext>
                </a:extLst>
              </a:tr>
              <a:tr h="461882">
                <a:tc>
                  <a:txBody>
                    <a:bodyPr/>
                    <a:lstStyle/>
                    <a:p>
                      <a:pPr lvl="1" algn="ctr" fontAlgn="b">
                        <a:lnSpc>
                          <a:spcPct val="150000"/>
                        </a:lnSpc>
                      </a:pPr>
                      <a:r>
                        <a:rPr lang="en-US" sz="1600" b="0" i="0" u="none" strike="noStrike" dirty="0">
                          <a:solidFill>
                            <a:srgbClr val="000000"/>
                          </a:solidFill>
                          <a:effectLst/>
                          <a:latin typeface="DM Sans" pitchFamily="2" charset="0"/>
                        </a:rPr>
                        <a:t>Segment 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ctr" fontAlgn="b">
                        <a:lnSpc>
                          <a:spcPct val="150000"/>
                        </a:lnSpc>
                      </a:pPr>
                      <a:r>
                        <a:rPr lang="en-US" sz="1600" b="0" i="0" u="none" strike="noStrike">
                          <a:solidFill>
                            <a:srgbClr val="000000"/>
                          </a:solidFill>
                          <a:effectLst/>
                          <a:latin typeface="DM Sans" pitchFamily="2" charset="0"/>
                        </a:rPr>
                        <a:t>1,381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AEB"/>
                    </a:solidFill>
                  </a:tcPr>
                </a:tc>
                <a:tc>
                  <a:txBody>
                    <a:bodyPr/>
                    <a:lstStyle/>
                    <a:p>
                      <a:pPr lvl="1" algn="ctr" fontAlgn="b">
                        <a:lnSpc>
                          <a:spcPct val="150000"/>
                        </a:lnSpc>
                      </a:pPr>
                      <a:r>
                        <a:rPr lang="en-US" sz="1600" b="0" i="0" u="none" strike="noStrike" dirty="0">
                          <a:solidFill>
                            <a:srgbClr val="000000"/>
                          </a:solidFill>
                          <a:effectLst/>
                          <a:latin typeface="DM Sans" pitchFamily="2" charset="0"/>
                        </a:rPr>
                        <a:t>53%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3BE7B"/>
                    </a:solidFill>
                  </a:tcPr>
                </a:tc>
                <a:extLst>
                  <a:ext uri="{0D108BD9-81ED-4DB2-BD59-A6C34878D82A}">
                    <a16:rowId xmlns:a16="http://schemas.microsoft.com/office/drawing/2014/main" val="548246837"/>
                  </a:ext>
                </a:extLst>
              </a:tr>
              <a:tr h="461882">
                <a:tc>
                  <a:txBody>
                    <a:bodyPr/>
                    <a:lstStyle/>
                    <a:p>
                      <a:pPr lvl="1" algn="ctr" fontAlgn="b">
                        <a:lnSpc>
                          <a:spcPct val="150000"/>
                        </a:lnSpc>
                      </a:pPr>
                      <a:r>
                        <a:rPr lang="en-US" sz="1600" b="0" i="0" u="none" strike="noStrike">
                          <a:solidFill>
                            <a:srgbClr val="000000"/>
                          </a:solidFill>
                          <a:effectLst/>
                          <a:latin typeface="DM Sans" pitchFamily="2" charset="0"/>
                        </a:rPr>
                        <a:t>Segment 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ctr" fontAlgn="b">
                        <a:lnSpc>
                          <a:spcPct val="150000"/>
                        </a:lnSpc>
                      </a:pPr>
                      <a:r>
                        <a:rPr lang="en-US" sz="1600" b="0" i="0" u="none" strike="noStrike">
                          <a:solidFill>
                            <a:srgbClr val="000000"/>
                          </a:solidFill>
                          <a:effectLst/>
                          <a:latin typeface="DM Sans" pitchFamily="2" charset="0"/>
                        </a:rPr>
                        <a:t>5,725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AEB"/>
                    </a:solidFill>
                  </a:tcPr>
                </a:tc>
                <a:tc>
                  <a:txBody>
                    <a:bodyPr/>
                    <a:lstStyle/>
                    <a:p>
                      <a:pPr lvl="1" algn="ctr" fontAlgn="b">
                        <a:lnSpc>
                          <a:spcPct val="150000"/>
                        </a:lnSpc>
                      </a:pPr>
                      <a:r>
                        <a:rPr lang="en-US" sz="1600" b="0" i="0" u="none" strike="noStrike">
                          <a:solidFill>
                            <a:srgbClr val="000000"/>
                          </a:solidFill>
                          <a:effectLst/>
                          <a:latin typeface="DM Sans" pitchFamily="2" charset="0"/>
                        </a:rPr>
                        <a:t>24%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683"/>
                    </a:solidFill>
                  </a:tcPr>
                </a:tc>
                <a:extLst>
                  <a:ext uri="{0D108BD9-81ED-4DB2-BD59-A6C34878D82A}">
                    <a16:rowId xmlns:a16="http://schemas.microsoft.com/office/drawing/2014/main" val="2243226665"/>
                  </a:ext>
                </a:extLst>
              </a:tr>
              <a:tr h="461882">
                <a:tc>
                  <a:txBody>
                    <a:bodyPr/>
                    <a:lstStyle/>
                    <a:p>
                      <a:pPr lvl="1" algn="ctr" fontAlgn="b">
                        <a:lnSpc>
                          <a:spcPct val="150000"/>
                        </a:lnSpc>
                      </a:pPr>
                      <a:r>
                        <a:rPr lang="en-US" sz="1600" b="0" i="0" u="none" strike="noStrike">
                          <a:solidFill>
                            <a:srgbClr val="000000"/>
                          </a:solidFill>
                          <a:effectLst/>
                          <a:latin typeface="DM Sans" pitchFamily="2" charset="0"/>
                        </a:rPr>
                        <a:t>Segment 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ctr" fontAlgn="b">
                        <a:lnSpc>
                          <a:spcPct val="150000"/>
                        </a:lnSpc>
                      </a:pPr>
                      <a:r>
                        <a:rPr lang="en-US" sz="1600" b="0" i="0" u="none" strike="noStrike">
                          <a:solidFill>
                            <a:srgbClr val="000000"/>
                          </a:solidFill>
                          <a:effectLst/>
                          <a:latin typeface="DM Sans" pitchFamily="2" charset="0"/>
                        </a:rPr>
                        <a:t>6,904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AEB"/>
                    </a:solidFill>
                  </a:tcPr>
                </a:tc>
                <a:tc>
                  <a:txBody>
                    <a:bodyPr/>
                    <a:lstStyle/>
                    <a:p>
                      <a:pPr lvl="1" algn="ctr" fontAlgn="b">
                        <a:lnSpc>
                          <a:spcPct val="150000"/>
                        </a:lnSpc>
                      </a:pPr>
                      <a:r>
                        <a:rPr lang="en-US" sz="1600" b="0" i="0" u="none" strike="noStrike">
                          <a:solidFill>
                            <a:srgbClr val="000000"/>
                          </a:solidFill>
                          <a:effectLst/>
                          <a:latin typeface="DM Sans" pitchFamily="2" charset="0"/>
                        </a:rPr>
                        <a:t>18%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4270793727"/>
                  </a:ext>
                </a:extLst>
              </a:tr>
              <a:tr h="461882">
                <a:tc>
                  <a:txBody>
                    <a:bodyPr/>
                    <a:lstStyle/>
                    <a:p>
                      <a:pPr lvl="1" algn="ctr" fontAlgn="b">
                        <a:lnSpc>
                          <a:spcPct val="150000"/>
                        </a:lnSpc>
                      </a:pPr>
                      <a:r>
                        <a:rPr lang="en-US" sz="1600" b="0" i="0" u="none" strike="noStrike">
                          <a:solidFill>
                            <a:srgbClr val="000000"/>
                          </a:solidFill>
                          <a:effectLst/>
                          <a:latin typeface="DM Sans" pitchFamily="2" charset="0"/>
                        </a:rPr>
                        <a:t>Segment 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ctr" fontAlgn="b">
                        <a:lnSpc>
                          <a:spcPct val="150000"/>
                        </a:lnSpc>
                      </a:pPr>
                      <a:r>
                        <a:rPr lang="en-US" sz="1600" b="0" i="0" u="none" strike="noStrike" dirty="0">
                          <a:solidFill>
                            <a:srgbClr val="000000"/>
                          </a:solidFill>
                          <a:effectLst/>
                          <a:latin typeface="DM Sans" pitchFamily="2" charset="0"/>
                        </a:rPr>
                        <a:t>15,711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AEB"/>
                    </a:solidFill>
                  </a:tcPr>
                </a:tc>
                <a:tc>
                  <a:txBody>
                    <a:bodyPr/>
                    <a:lstStyle/>
                    <a:p>
                      <a:pPr lvl="1" algn="ctr" fontAlgn="b">
                        <a:lnSpc>
                          <a:spcPct val="150000"/>
                        </a:lnSpc>
                      </a:pPr>
                      <a:r>
                        <a:rPr lang="en-US" sz="1600" b="0" i="0" u="none" strike="noStrike">
                          <a:solidFill>
                            <a:srgbClr val="000000"/>
                          </a:solidFill>
                          <a:effectLst/>
                          <a:latin typeface="DM Sans" pitchFamily="2" charset="0"/>
                        </a:rPr>
                        <a:t>15%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683"/>
                    </a:solidFill>
                  </a:tcPr>
                </a:tc>
                <a:extLst>
                  <a:ext uri="{0D108BD9-81ED-4DB2-BD59-A6C34878D82A}">
                    <a16:rowId xmlns:a16="http://schemas.microsoft.com/office/drawing/2014/main" val="1678544005"/>
                  </a:ext>
                </a:extLst>
              </a:tr>
              <a:tr h="461882">
                <a:tc>
                  <a:txBody>
                    <a:bodyPr/>
                    <a:lstStyle/>
                    <a:p>
                      <a:pPr lvl="1" algn="ctr" fontAlgn="b">
                        <a:lnSpc>
                          <a:spcPct val="150000"/>
                        </a:lnSpc>
                      </a:pPr>
                      <a:r>
                        <a:rPr lang="en-US" sz="1600" b="0" i="0" u="none" strike="noStrike">
                          <a:solidFill>
                            <a:srgbClr val="000000"/>
                          </a:solidFill>
                          <a:effectLst/>
                          <a:latin typeface="DM Sans" pitchFamily="2" charset="0"/>
                        </a:rPr>
                        <a:t>Segment 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ctr" fontAlgn="b">
                        <a:lnSpc>
                          <a:spcPct val="150000"/>
                        </a:lnSpc>
                      </a:pPr>
                      <a:r>
                        <a:rPr lang="en-US" sz="1600" b="0" i="0" u="none" strike="noStrike" dirty="0">
                          <a:solidFill>
                            <a:srgbClr val="000000"/>
                          </a:solidFill>
                          <a:effectLst/>
                          <a:latin typeface="DM Sans" pitchFamily="2" charset="0"/>
                        </a:rPr>
                        <a:t>12,430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AEB"/>
                    </a:solidFill>
                  </a:tcPr>
                </a:tc>
                <a:tc>
                  <a:txBody>
                    <a:bodyPr/>
                    <a:lstStyle/>
                    <a:p>
                      <a:pPr lvl="1" algn="ctr" fontAlgn="b">
                        <a:lnSpc>
                          <a:spcPct val="150000"/>
                        </a:lnSpc>
                      </a:pPr>
                      <a:r>
                        <a:rPr lang="en-US" sz="1600" b="0" i="0" u="none" strike="noStrike" dirty="0">
                          <a:solidFill>
                            <a:srgbClr val="000000"/>
                          </a:solidFill>
                          <a:effectLst/>
                          <a:latin typeface="DM Sans" pitchFamily="2" charset="0"/>
                        </a:rPr>
                        <a:t>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84"/>
                    </a:solidFill>
                  </a:tcPr>
                </a:tc>
                <a:extLst>
                  <a:ext uri="{0D108BD9-81ED-4DB2-BD59-A6C34878D82A}">
                    <a16:rowId xmlns:a16="http://schemas.microsoft.com/office/drawing/2014/main" val="660829128"/>
                  </a:ext>
                </a:extLst>
              </a:tr>
              <a:tr h="461882">
                <a:tc>
                  <a:txBody>
                    <a:bodyPr/>
                    <a:lstStyle/>
                    <a:p>
                      <a:pPr lvl="1" algn="ctr" fontAlgn="b">
                        <a:lnSpc>
                          <a:spcPct val="150000"/>
                        </a:lnSpc>
                      </a:pPr>
                      <a:r>
                        <a:rPr lang="en-US" sz="1600" b="0" i="0" u="none" strike="noStrike">
                          <a:solidFill>
                            <a:srgbClr val="000000"/>
                          </a:solidFill>
                          <a:effectLst/>
                          <a:latin typeface="DM Sans" pitchFamily="2" charset="0"/>
                        </a:rPr>
                        <a:t>Segment 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ctr" fontAlgn="b">
                        <a:lnSpc>
                          <a:spcPct val="150000"/>
                        </a:lnSpc>
                      </a:pPr>
                      <a:r>
                        <a:rPr lang="en-US" sz="1600" b="0" i="0" u="none" strike="noStrike" dirty="0">
                          <a:solidFill>
                            <a:srgbClr val="000000"/>
                          </a:solidFill>
                          <a:effectLst/>
                          <a:latin typeface="DM Sans" pitchFamily="2" charset="0"/>
                        </a:rPr>
                        <a:t>12,272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AEB"/>
                    </a:solidFill>
                  </a:tcPr>
                </a:tc>
                <a:tc>
                  <a:txBody>
                    <a:bodyPr/>
                    <a:lstStyle/>
                    <a:p>
                      <a:pPr lvl="1" algn="ctr" fontAlgn="b">
                        <a:lnSpc>
                          <a:spcPct val="150000"/>
                        </a:lnSpc>
                      </a:pPr>
                      <a:r>
                        <a:rPr lang="en-US" sz="1600" b="0" i="0" u="none" strike="noStrike">
                          <a:solidFill>
                            <a:srgbClr val="000000"/>
                          </a:solidFill>
                          <a:effectLst/>
                          <a:latin typeface="DM Sans" pitchFamily="2" charset="0"/>
                        </a:rPr>
                        <a:t>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AA77"/>
                    </a:solidFill>
                  </a:tcPr>
                </a:tc>
                <a:extLst>
                  <a:ext uri="{0D108BD9-81ED-4DB2-BD59-A6C34878D82A}">
                    <a16:rowId xmlns:a16="http://schemas.microsoft.com/office/drawing/2014/main" val="3738981729"/>
                  </a:ext>
                </a:extLst>
              </a:tr>
              <a:tr h="461882">
                <a:tc>
                  <a:txBody>
                    <a:bodyPr/>
                    <a:lstStyle/>
                    <a:p>
                      <a:pPr lvl="1" algn="ctr" fontAlgn="b">
                        <a:lnSpc>
                          <a:spcPct val="150000"/>
                        </a:lnSpc>
                      </a:pPr>
                      <a:r>
                        <a:rPr lang="en-US" sz="1600" b="0" i="0" u="none" strike="noStrike">
                          <a:solidFill>
                            <a:srgbClr val="000000"/>
                          </a:solidFill>
                          <a:effectLst/>
                          <a:latin typeface="DM Sans" pitchFamily="2" charset="0"/>
                        </a:rPr>
                        <a:t>Segment 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lvl="1" algn="ctr" fontAlgn="b">
                        <a:lnSpc>
                          <a:spcPct val="150000"/>
                        </a:lnSpc>
                      </a:pPr>
                      <a:r>
                        <a:rPr lang="en-US" sz="1600" b="0" i="0" u="none" strike="noStrike">
                          <a:solidFill>
                            <a:srgbClr val="000000"/>
                          </a:solidFill>
                          <a:effectLst/>
                          <a:latin typeface="DM Sans" pitchFamily="2" charset="0"/>
                        </a:rPr>
                        <a:t>9,577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AEB"/>
                    </a:solidFill>
                  </a:tcPr>
                </a:tc>
                <a:tc>
                  <a:txBody>
                    <a:bodyPr/>
                    <a:lstStyle/>
                    <a:p>
                      <a:pPr lvl="1" algn="ctr" fontAlgn="b">
                        <a:lnSpc>
                          <a:spcPct val="150000"/>
                        </a:lnSpc>
                      </a:pPr>
                      <a:r>
                        <a:rPr lang="en-US" sz="1600" b="0" i="0" u="none" strike="noStrike" dirty="0">
                          <a:solidFill>
                            <a:srgbClr val="000000"/>
                          </a:solidFill>
                          <a:effectLst/>
                          <a:latin typeface="DM Sans" pitchFamily="2" charset="0"/>
                        </a:rPr>
                        <a:t>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8696B"/>
                    </a:solidFill>
                  </a:tcPr>
                </a:tc>
                <a:extLst>
                  <a:ext uri="{0D108BD9-81ED-4DB2-BD59-A6C34878D82A}">
                    <a16:rowId xmlns:a16="http://schemas.microsoft.com/office/drawing/2014/main" val="2421822278"/>
                  </a:ext>
                </a:extLst>
              </a:tr>
              <a:tr h="461882">
                <a:tc>
                  <a:txBody>
                    <a:bodyPr/>
                    <a:lstStyle/>
                    <a:p>
                      <a:pPr lvl="1" algn="ctr" fontAlgn="b">
                        <a:lnSpc>
                          <a:spcPct val="150000"/>
                        </a:lnSpc>
                      </a:pPr>
                      <a:r>
                        <a:rPr lang="en-US" sz="1600" b="1" i="1" u="none" strike="noStrike" dirty="0">
                          <a:solidFill>
                            <a:srgbClr val="000000"/>
                          </a:solidFill>
                          <a:effectLst/>
                          <a:latin typeface="DM Sans" pitchFamily="2" charset="0"/>
                        </a:rPr>
                        <a:t>Total</a:t>
                      </a:r>
                    </a:p>
                  </a:txBody>
                  <a:tcPr marL="7620" marR="7620" marT="7620" marB="0" anchor="ctr">
                    <a:lnL w="190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lvl="1" algn="ctr" fontAlgn="b">
                        <a:lnSpc>
                          <a:spcPct val="150000"/>
                        </a:lnSpc>
                      </a:pPr>
                      <a:r>
                        <a:rPr lang="en-US" sz="1600" b="1" i="1" u="none" strike="noStrike" dirty="0">
                          <a:solidFill>
                            <a:srgbClr val="000000"/>
                          </a:solidFill>
                          <a:effectLst/>
                          <a:latin typeface="DM Sans" pitchFamily="2" charset="0"/>
                        </a:rPr>
                        <a:t>64,000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AEB"/>
                    </a:solidFill>
                  </a:tcPr>
                </a:tc>
                <a:tc>
                  <a:txBody>
                    <a:bodyPr/>
                    <a:lstStyle/>
                    <a:p>
                      <a:pPr lvl="1" algn="ctr" fontAlgn="b">
                        <a:lnSpc>
                          <a:spcPct val="150000"/>
                        </a:lnSpc>
                      </a:pPr>
                      <a:r>
                        <a:rPr lang="en-US" sz="1600" b="1" i="1" u="none" strike="noStrike" dirty="0">
                          <a:solidFill>
                            <a:srgbClr val="000000"/>
                          </a:solidFill>
                          <a:effectLst/>
                          <a:latin typeface="DM Sans" pitchFamily="2" charset="0"/>
                        </a:rPr>
                        <a:t>Avg = 14%</a:t>
                      </a:r>
                    </a:p>
                  </a:txBody>
                  <a:tcPr marL="7620" marR="7620" marT="7620" marB="0" anchor="ctr">
                    <a:lnL w="6350" cap="flat" cmpd="sng" algn="ctr">
                      <a:solidFill>
                        <a:srgbClr val="000000"/>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AEB"/>
                    </a:solidFill>
                  </a:tcPr>
                </a:tc>
                <a:extLst>
                  <a:ext uri="{0D108BD9-81ED-4DB2-BD59-A6C34878D82A}">
                    <a16:rowId xmlns:a16="http://schemas.microsoft.com/office/drawing/2014/main" val="1501069487"/>
                  </a:ext>
                </a:extLst>
              </a:tr>
            </a:tbl>
          </a:graphicData>
        </a:graphic>
      </p:graphicFrame>
    </p:spTree>
    <p:extLst>
      <p:ext uri="{BB962C8B-B14F-4D97-AF65-F5344CB8AC3E}">
        <p14:creationId xmlns:p14="http://schemas.microsoft.com/office/powerpoint/2010/main" val="3307175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Shape 114"/>
        <p:cNvGrpSpPr/>
        <p:nvPr/>
      </p:nvGrpSpPr>
      <p:grpSpPr>
        <a:xfrm>
          <a:off x="0" y="0"/>
          <a:ext cx="0" cy="0"/>
          <a:chOff x="0" y="0"/>
          <a:chExt cx="0" cy="0"/>
        </a:xfrm>
      </p:grpSpPr>
      <p:grpSp>
        <p:nvGrpSpPr>
          <p:cNvPr id="115" name="Google Shape;115;p14"/>
          <p:cNvGrpSpPr/>
          <p:nvPr/>
        </p:nvGrpSpPr>
        <p:grpSpPr>
          <a:xfrm>
            <a:off x="3957477" y="4098430"/>
            <a:ext cx="842477" cy="842477"/>
            <a:chOff x="0" y="0"/>
            <a:chExt cx="812800" cy="812800"/>
          </a:xfrm>
        </p:grpSpPr>
        <p:sp>
          <p:nvSpPr>
            <p:cNvPr id="116" name="Google Shape;116;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14"/>
            <p:cNvSpPr txBox="1"/>
            <p:nvPr/>
          </p:nvSpPr>
          <p:spPr>
            <a:xfrm>
              <a:off x="76200" y="19050"/>
              <a:ext cx="660400" cy="717550"/>
            </a:xfrm>
            <a:prstGeom prst="rect">
              <a:avLst/>
            </a:prstGeom>
            <a:noFill/>
            <a:ln>
              <a:noFill/>
            </a:ln>
          </p:spPr>
          <p:txBody>
            <a:bodyPr spcFirstLastPara="1" wrap="square" lIns="0" tIns="0" rIns="0" bIns="0" anchor="ctr" anchorCtr="0">
              <a:noAutofit/>
            </a:bodyPr>
            <a:lstStyle/>
            <a:p>
              <a:pPr marL="0" marR="0" lvl="0" indent="0" algn="ctr" rtl="0">
                <a:lnSpc>
                  <a:spcPct val="140011"/>
                </a:lnSpc>
                <a:spcBef>
                  <a:spcPts val="0"/>
                </a:spcBef>
                <a:spcAft>
                  <a:spcPts val="0"/>
                </a:spcAft>
                <a:buNone/>
              </a:pPr>
              <a:r>
                <a:rPr lang="en-US" sz="3549" b="1">
                  <a:solidFill>
                    <a:srgbClr val="FFFFFF"/>
                  </a:solidFill>
                  <a:latin typeface="DM Sans"/>
                  <a:ea typeface="DM Sans"/>
                  <a:cs typeface="DM Sans"/>
                  <a:sym typeface="DM Sans"/>
                </a:rPr>
                <a:t>01</a:t>
              </a:r>
              <a:endParaRPr/>
            </a:p>
          </p:txBody>
        </p:sp>
      </p:grpSp>
      <p:grpSp>
        <p:nvGrpSpPr>
          <p:cNvPr id="118" name="Google Shape;118;p14"/>
          <p:cNvGrpSpPr/>
          <p:nvPr/>
        </p:nvGrpSpPr>
        <p:grpSpPr>
          <a:xfrm>
            <a:off x="7134333" y="4098430"/>
            <a:ext cx="842477" cy="842477"/>
            <a:chOff x="0" y="0"/>
            <a:chExt cx="812800" cy="812800"/>
          </a:xfrm>
        </p:grpSpPr>
        <p:sp>
          <p:nvSpPr>
            <p:cNvPr id="119" name="Google Shape;119;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14"/>
            <p:cNvSpPr txBox="1"/>
            <p:nvPr/>
          </p:nvSpPr>
          <p:spPr>
            <a:xfrm>
              <a:off x="76200" y="19050"/>
              <a:ext cx="660400" cy="717550"/>
            </a:xfrm>
            <a:prstGeom prst="rect">
              <a:avLst/>
            </a:prstGeom>
            <a:noFill/>
            <a:ln>
              <a:noFill/>
            </a:ln>
          </p:spPr>
          <p:txBody>
            <a:bodyPr spcFirstLastPara="1" wrap="square" lIns="0" tIns="0" rIns="0" bIns="0" anchor="ctr" anchorCtr="0">
              <a:noAutofit/>
            </a:bodyPr>
            <a:lstStyle/>
            <a:p>
              <a:pPr marL="0" marR="0" lvl="0" indent="0" algn="ctr" rtl="0">
                <a:lnSpc>
                  <a:spcPct val="140011"/>
                </a:lnSpc>
                <a:spcBef>
                  <a:spcPts val="0"/>
                </a:spcBef>
                <a:spcAft>
                  <a:spcPts val="0"/>
                </a:spcAft>
                <a:buNone/>
              </a:pPr>
              <a:r>
                <a:rPr lang="en-US" sz="3549" b="1" dirty="0">
                  <a:solidFill>
                    <a:srgbClr val="FFFFFF"/>
                  </a:solidFill>
                  <a:latin typeface="DM Sans"/>
                  <a:ea typeface="DM Sans"/>
                  <a:cs typeface="DM Sans"/>
                  <a:sym typeface="DM Sans"/>
                </a:rPr>
                <a:t>02</a:t>
              </a:r>
              <a:endParaRPr dirty="0"/>
            </a:p>
          </p:txBody>
        </p:sp>
      </p:grpSp>
      <p:grpSp>
        <p:nvGrpSpPr>
          <p:cNvPr id="121" name="Google Shape;121;p14"/>
          <p:cNvGrpSpPr/>
          <p:nvPr/>
        </p:nvGrpSpPr>
        <p:grpSpPr>
          <a:xfrm>
            <a:off x="3957477" y="6120403"/>
            <a:ext cx="842477" cy="842477"/>
            <a:chOff x="0" y="0"/>
            <a:chExt cx="812800" cy="812800"/>
          </a:xfrm>
        </p:grpSpPr>
        <p:sp>
          <p:nvSpPr>
            <p:cNvPr id="122" name="Google Shape;122;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 name="Google Shape;123;p14"/>
            <p:cNvSpPr txBox="1"/>
            <p:nvPr/>
          </p:nvSpPr>
          <p:spPr>
            <a:xfrm>
              <a:off x="76200" y="19050"/>
              <a:ext cx="660400" cy="717550"/>
            </a:xfrm>
            <a:prstGeom prst="rect">
              <a:avLst/>
            </a:prstGeom>
            <a:noFill/>
            <a:ln>
              <a:noFill/>
            </a:ln>
          </p:spPr>
          <p:txBody>
            <a:bodyPr spcFirstLastPara="1" wrap="square" lIns="0" tIns="0" rIns="0" bIns="0" anchor="ctr" anchorCtr="0">
              <a:noAutofit/>
            </a:bodyPr>
            <a:lstStyle/>
            <a:p>
              <a:pPr marL="0" marR="0" lvl="0" indent="0" algn="ctr" rtl="0">
                <a:lnSpc>
                  <a:spcPct val="140011"/>
                </a:lnSpc>
                <a:spcBef>
                  <a:spcPts val="0"/>
                </a:spcBef>
                <a:spcAft>
                  <a:spcPts val="0"/>
                </a:spcAft>
                <a:buNone/>
              </a:pPr>
              <a:r>
                <a:rPr lang="en-US" sz="3549" b="1">
                  <a:solidFill>
                    <a:srgbClr val="FFFFFF"/>
                  </a:solidFill>
                  <a:latin typeface="DM Sans"/>
                  <a:ea typeface="DM Sans"/>
                  <a:cs typeface="DM Sans"/>
                  <a:sym typeface="DM Sans"/>
                </a:rPr>
                <a:t>05</a:t>
              </a:r>
              <a:endParaRPr/>
            </a:p>
          </p:txBody>
        </p:sp>
      </p:grpSp>
      <p:grpSp>
        <p:nvGrpSpPr>
          <p:cNvPr id="124" name="Google Shape;124;p14"/>
          <p:cNvGrpSpPr/>
          <p:nvPr/>
        </p:nvGrpSpPr>
        <p:grpSpPr>
          <a:xfrm>
            <a:off x="7134333" y="6120403"/>
            <a:ext cx="842477" cy="842477"/>
            <a:chOff x="0" y="0"/>
            <a:chExt cx="812800" cy="812800"/>
          </a:xfrm>
        </p:grpSpPr>
        <p:sp>
          <p:nvSpPr>
            <p:cNvPr id="125" name="Google Shape;12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14"/>
            <p:cNvSpPr txBox="1"/>
            <p:nvPr/>
          </p:nvSpPr>
          <p:spPr>
            <a:xfrm>
              <a:off x="76200" y="19050"/>
              <a:ext cx="660400" cy="717550"/>
            </a:xfrm>
            <a:prstGeom prst="rect">
              <a:avLst/>
            </a:prstGeom>
            <a:noFill/>
            <a:ln>
              <a:noFill/>
            </a:ln>
          </p:spPr>
          <p:txBody>
            <a:bodyPr spcFirstLastPara="1" wrap="square" lIns="0" tIns="0" rIns="0" bIns="0" anchor="ctr" anchorCtr="0">
              <a:noAutofit/>
            </a:bodyPr>
            <a:lstStyle/>
            <a:p>
              <a:pPr marL="0" marR="0" lvl="0" indent="0" algn="ctr" rtl="0">
                <a:lnSpc>
                  <a:spcPct val="140011"/>
                </a:lnSpc>
                <a:spcBef>
                  <a:spcPts val="0"/>
                </a:spcBef>
                <a:spcAft>
                  <a:spcPts val="0"/>
                </a:spcAft>
                <a:buNone/>
              </a:pPr>
              <a:r>
                <a:rPr lang="en-US" sz="3549" b="1">
                  <a:solidFill>
                    <a:srgbClr val="FFFFFF"/>
                  </a:solidFill>
                  <a:latin typeface="DM Sans"/>
                  <a:ea typeface="DM Sans"/>
                  <a:cs typeface="DM Sans"/>
                  <a:sym typeface="DM Sans"/>
                </a:rPr>
                <a:t>06</a:t>
              </a:r>
              <a:endParaRPr/>
            </a:p>
          </p:txBody>
        </p:sp>
      </p:grpSp>
      <p:sp>
        <p:nvSpPr>
          <p:cNvPr id="127" name="Google Shape;127;p14"/>
          <p:cNvSpPr/>
          <p:nvPr/>
        </p:nvSpPr>
        <p:spPr>
          <a:xfrm rot="1095156">
            <a:off x="-4098793" y="-4550300"/>
            <a:ext cx="7891968" cy="7891968"/>
          </a:xfrm>
          <a:custGeom>
            <a:avLst/>
            <a:gdLst/>
            <a:ahLst/>
            <a:cxnLst/>
            <a:rect l="l" t="t" r="r" b="b"/>
            <a:pathLst>
              <a:path w="7891968" h="7891968" extrusionOk="0">
                <a:moveTo>
                  <a:pt x="0" y="0"/>
                </a:moveTo>
                <a:lnTo>
                  <a:pt x="7891967" y="0"/>
                </a:lnTo>
                <a:lnTo>
                  <a:pt x="7891967" y="7891967"/>
                </a:lnTo>
                <a:lnTo>
                  <a:pt x="0" y="789196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8" name="Google Shape;128;p14"/>
          <p:cNvGrpSpPr/>
          <p:nvPr/>
        </p:nvGrpSpPr>
        <p:grpSpPr>
          <a:xfrm>
            <a:off x="10311190" y="4098430"/>
            <a:ext cx="842477" cy="842477"/>
            <a:chOff x="0" y="0"/>
            <a:chExt cx="812800" cy="812800"/>
          </a:xfrm>
        </p:grpSpPr>
        <p:sp>
          <p:nvSpPr>
            <p:cNvPr id="129" name="Google Shape;129;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 name="Google Shape;130;p14"/>
            <p:cNvSpPr txBox="1"/>
            <p:nvPr/>
          </p:nvSpPr>
          <p:spPr>
            <a:xfrm>
              <a:off x="76200" y="19050"/>
              <a:ext cx="660400" cy="717550"/>
            </a:xfrm>
            <a:prstGeom prst="rect">
              <a:avLst/>
            </a:prstGeom>
            <a:noFill/>
            <a:ln>
              <a:noFill/>
            </a:ln>
          </p:spPr>
          <p:txBody>
            <a:bodyPr spcFirstLastPara="1" wrap="square" lIns="0" tIns="0" rIns="0" bIns="0" anchor="ctr" anchorCtr="0">
              <a:noAutofit/>
            </a:bodyPr>
            <a:lstStyle/>
            <a:p>
              <a:pPr marL="0" marR="0" lvl="0" indent="0" algn="ctr" rtl="0">
                <a:lnSpc>
                  <a:spcPct val="140011"/>
                </a:lnSpc>
                <a:spcBef>
                  <a:spcPts val="0"/>
                </a:spcBef>
                <a:spcAft>
                  <a:spcPts val="0"/>
                </a:spcAft>
                <a:buNone/>
              </a:pPr>
              <a:r>
                <a:rPr lang="en-US" sz="3549" b="1">
                  <a:solidFill>
                    <a:srgbClr val="FFFFFF"/>
                  </a:solidFill>
                  <a:latin typeface="DM Sans"/>
                  <a:ea typeface="DM Sans"/>
                  <a:cs typeface="DM Sans"/>
                  <a:sym typeface="DM Sans"/>
                </a:rPr>
                <a:t>03</a:t>
              </a:r>
              <a:endParaRPr/>
            </a:p>
          </p:txBody>
        </p:sp>
      </p:grpSp>
      <p:grpSp>
        <p:nvGrpSpPr>
          <p:cNvPr id="131" name="Google Shape;131;p14"/>
          <p:cNvGrpSpPr/>
          <p:nvPr/>
        </p:nvGrpSpPr>
        <p:grpSpPr>
          <a:xfrm>
            <a:off x="13454332" y="4101144"/>
            <a:ext cx="842477" cy="842477"/>
            <a:chOff x="0" y="0"/>
            <a:chExt cx="812800" cy="812800"/>
          </a:xfrm>
        </p:grpSpPr>
        <p:sp>
          <p:nvSpPr>
            <p:cNvPr id="132" name="Google Shape;132;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 name="Google Shape;133;p14"/>
            <p:cNvSpPr txBox="1"/>
            <p:nvPr/>
          </p:nvSpPr>
          <p:spPr>
            <a:xfrm>
              <a:off x="76200" y="19050"/>
              <a:ext cx="660400" cy="717550"/>
            </a:xfrm>
            <a:prstGeom prst="rect">
              <a:avLst/>
            </a:prstGeom>
            <a:noFill/>
            <a:ln>
              <a:noFill/>
            </a:ln>
          </p:spPr>
          <p:txBody>
            <a:bodyPr spcFirstLastPara="1" wrap="square" lIns="0" tIns="0" rIns="0" bIns="0" anchor="ctr" anchorCtr="0">
              <a:noAutofit/>
            </a:bodyPr>
            <a:lstStyle/>
            <a:p>
              <a:pPr marL="0" marR="0" lvl="0" indent="0" algn="ctr" rtl="0">
                <a:lnSpc>
                  <a:spcPct val="140011"/>
                </a:lnSpc>
                <a:spcBef>
                  <a:spcPts val="0"/>
                </a:spcBef>
                <a:spcAft>
                  <a:spcPts val="0"/>
                </a:spcAft>
                <a:buNone/>
              </a:pPr>
              <a:r>
                <a:rPr lang="en-US" sz="3549" b="1">
                  <a:solidFill>
                    <a:srgbClr val="FFFFFF"/>
                  </a:solidFill>
                  <a:latin typeface="DM Sans"/>
                  <a:ea typeface="DM Sans"/>
                  <a:cs typeface="DM Sans"/>
                  <a:sym typeface="DM Sans"/>
                </a:rPr>
                <a:t>04</a:t>
              </a:r>
              <a:endParaRPr/>
            </a:p>
          </p:txBody>
        </p:sp>
      </p:grpSp>
      <p:grpSp>
        <p:nvGrpSpPr>
          <p:cNvPr id="134" name="Google Shape;134;p14"/>
          <p:cNvGrpSpPr/>
          <p:nvPr/>
        </p:nvGrpSpPr>
        <p:grpSpPr>
          <a:xfrm>
            <a:off x="10311190" y="6120403"/>
            <a:ext cx="842477" cy="842477"/>
            <a:chOff x="0" y="0"/>
            <a:chExt cx="812800" cy="812800"/>
          </a:xfrm>
        </p:grpSpPr>
        <p:sp>
          <p:nvSpPr>
            <p:cNvPr id="135" name="Google Shape;13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 name="Google Shape;136;p14"/>
            <p:cNvSpPr txBox="1"/>
            <p:nvPr/>
          </p:nvSpPr>
          <p:spPr>
            <a:xfrm>
              <a:off x="76200" y="19050"/>
              <a:ext cx="660400" cy="717550"/>
            </a:xfrm>
            <a:prstGeom prst="rect">
              <a:avLst/>
            </a:prstGeom>
            <a:noFill/>
            <a:ln>
              <a:noFill/>
            </a:ln>
          </p:spPr>
          <p:txBody>
            <a:bodyPr spcFirstLastPara="1" wrap="square" lIns="0" tIns="0" rIns="0" bIns="0" anchor="ctr" anchorCtr="0">
              <a:noAutofit/>
            </a:bodyPr>
            <a:lstStyle/>
            <a:p>
              <a:pPr marL="0" marR="0" lvl="0" indent="0" algn="ctr" rtl="0">
                <a:lnSpc>
                  <a:spcPct val="140011"/>
                </a:lnSpc>
                <a:spcBef>
                  <a:spcPts val="0"/>
                </a:spcBef>
                <a:spcAft>
                  <a:spcPts val="0"/>
                </a:spcAft>
                <a:buNone/>
              </a:pPr>
              <a:r>
                <a:rPr lang="en-US" sz="3549" b="1">
                  <a:solidFill>
                    <a:srgbClr val="FFFFFF"/>
                  </a:solidFill>
                  <a:latin typeface="DM Sans"/>
                  <a:ea typeface="DM Sans"/>
                  <a:cs typeface="DM Sans"/>
                  <a:sym typeface="DM Sans"/>
                </a:rPr>
                <a:t>07</a:t>
              </a:r>
              <a:endParaRPr/>
            </a:p>
          </p:txBody>
        </p:sp>
      </p:grpSp>
      <p:grpSp>
        <p:nvGrpSpPr>
          <p:cNvPr id="137" name="Google Shape;137;p14"/>
          <p:cNvGrpSpPr/>
          <p:nvPr/>
        </p:nvGrpSpPr>
        <p:grpSpPr>
          <a:xfrm>
            <a:off x="13454332" y="6123117"/>
            <a:ext cx="842477" cy="842477"/>
            <a:chOff x="0" y="0"/>
            <a:chExt cx="812800" cy="812800"/>
          </a:xfrm>
        </p:grpSpPr>
        <p:sp>
          <p:nvSpPr>
            <p:cNvPr id="138" name="Google Shape;138;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14"/>
            <p:cNvSpPr txBox="1"/>
            <p:nvPr/>
          </p:nvSpPr>
          <p:spPr>
            <a:xfrm>
              <a:off x="76200" y="19050"/>
              <a:ext cx="660400" cy="717550"/>
            </a:xfrm>
            <a:prstGeom prst="rect">
              <a:avLst/>
            </a:prstGeom>
            <a:noFill/>
            <a:ln>
              <a:noFill/>
            </a:ln>
          </p:spPr>
          <p:txBody>
            <a:bodyPr spcFirstLastPara="1" wrap="square" lIns="0" tIns="0" rIns="0" bIns="0" anchor="ctr" anchorCtr="0">
              <a:noAutofit/>
            </a:bodyPr>
            <a:lstStyle/>
            <a:p>
              <a:pPr marL="0" marR="0" lvl="0" indent="0" algn="ctr" rtl="0">
                <a:lnSpc>
                  <a:spcPct val="140011"/>
                </a:lnSpc>
                <a:spcBef>
                  <a:spcPts val="0"/>
                </a:spcBef>
                <a:spcAft>
                  <a:spcPts val="0"/>
                </a:spcAft>
                <a:buNone/>
              </a:pPr>
              <a:r>
                <a:rPr lang="en-US" sz="3549" b="1">
                  <a:solidFill>
                    <a:srgbClr val="FFFFFF"/>
                  </a:solidFill>
                  <a:latin typeface="DM Sans"/>
                  <a:ea typeface="DM Sans"/>
                  <a:cs typeface="DM Sans"/>
                  <a:sym typeface="DM Sans"/>
                </a:rPr>
                <a:t>08</a:t>
              </a:r>
              <a:endParaRPr/>
            </a:p>
          </p:txBody>
        </p:sp>
      </p:grpSp>
      <p:sp>
        <p:nvSpPr>
          <p:cNvPr id="140" name="Google Shape;140;p14"/>
          <p:cNvSpPr txBox="1"/>
          <p:nvPr/>
        </p:nvSpPr>
        <p:spPr>
          <a:xfrm>
            <a:off x="12320857" y="7098975"/>
            <a:ext cx="3176857" cy="367408"/>
          </a:xfrm>
          <a:prstGeom prst="rect">
            <a:avLst/>
          </a:prstGeom>
          <a:noFill/>
          <a:ln>
            <a:noFill/>
          </a:ln>
        </p:spPr>
        <p:txBody>
          <a:bodyPr spcFirstLastPara="1" wrap="square" lIns="0" tIns="0" rIns="0" bIns="0" anchor="t" anchorCtr="0">
            <a:spAutoFit/>
          </a:bodyPr>
          <a:lstStyle/>
          <a:p>
            <a:pPr marL="0" marR="0" lvl="0" indent="0" algn="ctr" rtl="0">
              <a:lnSpc>
                <a:spcPct val="139061"/>
              </a:lnSpc>
              <a:spcBef>
                <a:spcPts val="0"/>
              </a:spcBef>
              <a:spcAft>
                <a:spcPts val="0"/>
              </a:spcAft>
              <a:buNone/>
            </a:pPr>
            <a:r>
              <a:rPr lang="en-US" sz="2153">
                <a:solidFill>
                  <a:srgbClr val="000000"/>
                </a:solidFill>
                <a:latin typeface="DM Sans"/>
                <a:ea typeface="DM Sans"/>
                <a:cs typeface="DM Sans"/>
                <a:sym typeface="DM Sans"/>
              </a:rPr>
              <a:t>Appendix</a:t>
            </a:r>
            <a:endParaRPr/>
          </a:p>
        </p:txBody>
      </p:sp>
      <p:grpSp>
        <p:nvGrpSpPr>
          <p:cNvPr id="141" name="Google Shape;141;p14"/>
          <p:cNvGrpSpPr/>
          <p:nvPr/>
        </p:nvGrpSpPr>
        <p:grpSpPr>
          <a:xfrm>
            <a:off x="6625268" y="1791775"/>
            <a:ext cx="5037464" cy="1268429"/>
            <a:chOff x="0" y="0"/>
            <a:chExt cx="1326739" cy="334072"/>
          </a:xfrm>
        </p:grpSpPr>
        <p:sp>
          <p:nvSpPr>
            <p:cNvPr id="142" name="Google Shape;142;p14"/>
            <p:cNvSpPr/>
            <p:nvPr/>
          </p:nvSpPr>
          <p:spPr>
            <a:xfrm>
              <a:off x="0" y="0"/>
              <a:ext cx="1326739" cy="334072"/>
            </a:xfrm>
            <a:custGeom>
              <a:avLst/>
              <a:gdLst/>
              <a:ahLst/>
              <a:cxnLst/>
              <a:rect l="l" t="t" r="r" b="b"/>
              <a:pathLst>
                <a:path w="1326739" h="334072" extrusionOk="0">
                  <a:moveTo>
                    <a:pt x="52254" y="0"/>
                  </a:moveTo>
                  <a:lnTo>
                    <a:pt x="1274486" y="0"/>
                  </a:lnTo>
                  <a:cubicBezTo>
                    <a:pt x="1288344" y="0"/>
                    <a:pt x="1301635" y="5505"/>
                    <a:pt x="1311435" y="15305"/>
                  </a:cubicBezTo>
                  <a:cubicBezTo>
                    <a:pt x="1321234" y="25104"/>
                    <a:pt x="1326739" y="38395"/>
                    <a:pt x="1326739" y="52254"/>
                  </a:cubicBezTo>
                  <a:lnTo>
                    <a:pt x="1326739" y="281818"/>
                  </a:lnTo>
                  <a:cubicBezTo>
                    <a:pt x="1326739" y="310677"/>
                    <a:pt x="1303345" y="334072"/>
                    <a:pt x="1274486" y="334072"/>
                  </a:cubicBezTo>
                  <a:lnTo>
                    <a:pt x="52254" y="334072"/>
                  </a:lnTo>
                  <a:cubicBezTo>
                    <a:pt x="23395" y="334072"/>
                    <a:pt x="0" y="310677"/>
                    <a:pt x="0" y="281818"/>
                  </a:cubicBezTo>
                  <a:lnTo>
                    <a:pt x="0" y="52254"/>
                  </a:lnTo>
                  <a:cubicBezTo>
                    <a:pt x="0" y="23395"/>
                    <a:pt x="23395" y="0"/>
                    <a:pt x="52254"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14"/>
            <p:cNvSpPr txBox="1"/>
            <p:nvPr/>
          </p:nvSpPr>
          <p:spPr>
            <a:xfrm>
              <a:off x="0" y="0"/>
              <a:ext cx="1326739" cy="334072"/>
            </a:xfrm>
            <a:prstGeom prst="rect">
              <a:avLst/>
            </a:prstGeom>
            <a:solidFill>
              <a:srgbClr val="E0B15E"/>
            </a:solidFill>
            <a:ln>
              <a:noFill/>
            </a:ln>
          </p:spPr>
          <p:txBody>
            <a:bodyPr spcFirstLastPara="1" wrap="square" lIns="50800" tIns="50800" rIns="50800" bIns="50800" anchor="ctr" anchorCtr="0">
              <a:noAutofit/>
            </a:bodyPr>
            <a:lstStyle/>
            <a:p>
              <a:pPr marL="0" marR="0" lvl="0" indent="0" algn="ctr" rtl="0">
                <a:lnSpc>
                  <a:spcPct val="119996"/>
                </a:lnSpc>
                <a:spcBef>
                  <a:spcPts val="0"/>
                </a:spcBef>
                <a:spcAft>
                  <a:spcPts val="0"/>
                </a:spcAft>
                <a:buNone/>
              </a:pPr>
              <a:r>
                <a:rPr lang="en-US" sz="5400" dirty="0">
                  <a:solidFill>
                    <a:schemeClr val="lt1"/>
                  </a:solidFill>
                  <a:latin typeface="DM Sans Medium" pitchFamily="2" charset="0"/>
                  <a:sym typeface="Arial"/>
                </a:rPr>
                <a:t>AGENDA</a:t>
              </a:r>
              <a:endParaRPr sz="1100" dirty="0">
                <a:latin typeface="DM Sans Medium" pitchFamily="2" charset="0"/>
              </a:endParaRPr>
            </a:p>
          </p:txBody>
        </p:sp>
      </p:grpSp>
      <p:sp>
        <p:nvSpPr>
          <p:cNvPr id="144" name="Google Shape;144;p14"/>
          <p:cNvSpPr/>
          <p:nvPr/>
        </p:nvSpPr>
        <p:spPr>
          <a:xfrm rot="1095156">
            <a:off x="14074237" y="7160484"/>
            <a:ext cx="7891968" cy="7891968"/>
          </a:xfrm>
          <a:custGeom>
            <a:avLst/>
            <a:gdLst/>
            <a:ahLst/>
            <a:cxnLst/>
            <a:rect l="l" t="t" r="r" b="b"/>
            <a:pathLst>
              <a:path w="7891968" h="7891968" extrusionOk="0">
                <a:moveTo>
                  <a:pt x="0" y="0"/>
                </a:moveTo>
                <a:lnTo>
                  <a:pt x="7891967" y="0"/>
                </a:lnTo>
                <a:lnTo>
                  <a:pt x="7891967" y="7891967"/>
                </a:lnTo>
                <a:lnTo>
                  <a:pt x="0" y="789196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14"/>
          <p:cNvSpPr txBox="1"/>
          <p:nvPr/>
        </p:nvSpPr>
        <p:spPr>
          <a:xfrm>
            <a:off x="2790287" y="5077003"/>
            <a:ext cx="3177000" cy="921021"/>
          </a:xfrm>
          <a:prstGeom prst="rect">
            <a:avLst/>
          </a:prstGeom>
          <a:noFill/>
          <a:ln>
            <a:noFill/>
          </a:ln>
        </p:spPr>
        <p:txBody>
          <a:bodyPr spcFirstLastPara="1" wrap="square" lIns="0" tIns="0" rIns="0" bIns="0" anchor="t" anchorCtr="0">
            <a:spAutoFit/>
          </a:bodyPr>
          <a:lstStyle/>
          <a:p>
            <a:pPr marL="0" marR="0" lvl="0" indent="0" algn="ctr" rtl="0">
              <a:lnSpc>
                <a:spcPct val="139061"/>
              </a:lnSpc>
              <a:spcBef>
                <a:spcPts val="0"/>
              </a:spcBef>
              <a:spcAft>
                <a:spcPts val="0"/>
              </a:spcAft>
              <a:buNone/>
            </a:pPr>
            <a:r>
              <a:rPr lang="en-US" sz="2153" dirty="0">
                <a:solidFill>
                  <a:srgbClr val="000000"/>
                </a:solidFill>
                <a:latin typeface="DM Sans"/>
                <a:ea typeface="DM Sans"/>
                <a:cs typeface="DM Sans"/>
                <a:sym typeface="DM Sans"/>
              </a:rPr>
              <a:t>Problem Statement &amp; Objective</a:t>
            </a:r>
            <a:endParaRPr dirty="0"/>
          </a:p>
        </p:txBody>
      </p:sp>
      <p:sp>
        <p:nvSpPr>
          <p:cNvPr id="146" name="Google Shape;146;p14"/>
          <p:cNvSpPr txBox="1"/>
          <p:nvPr/>
        </p:nvSpPr>
        <p:spPr>
          <a:xfrm>
            <a:off x="5967143" y="5077003"/>
            <a:ext cx="3176857" cy="367408"/>
          </a:xfrm>
          <a:prstGeom prst="rect">
            <a:avLst/>
          </a:prstGeom>
          <a:noFill/>
          <a:ln>
            <a:noFill/>
          </a:ln>
        </p:spPr>
        <p:txBody>
          <a:bodyPr spcFirstLastPara="1" wrap="square" lIns="0" tIns="0" rIns="0" bIns="0" anchor="t" anchorCtr="0">
            <a:spAutoFit/>
          </a:bodyPr>
          <a:lstStyle/>
          <a:p>
            <a:pPr marL="0" marR="0" lvl="0" indent="0" algn="ctr" rtl="0">
              <a:lnSpc>
                <a:spcPct val="139061"/>
              </a:lnSpc>
              <a:spcBef>
                <a:spcPts val="0"/>
              </a:spcBef>
              <a:spcAft>
                <a:spcPts val="0"/>
              </a:spcAft>
              <a:buNone/>
            </a:pPr>
            <a:r>
              <a:rPr lang="en-US" sz="2153" dirty="0">
                <a:solidFill>
                  <a:srgbClr val="000000"/>
                </a:solidFill>
                <a:latin typeface="DM Sans"/>
                <a:ea typeface="DM Sans"/>
                <a:cs typeface="DM Sans"/>
                <a:sym typeface="DM Sans"/>
              </a:rPr>
              <a:t>Data Description</a:t>
            </a:r>
            <a:endParaRPr dirty="0"/>
          </a:p>
        </p:txBody>
      </p:sp>
      <p:sp>
        <p:nvSpPr>
          <p:cNvPr id="147" name="Google Shape;147;p14"/>
          <p:cNvSpPr txBox="1"/>
          <p:nvPr/>
        </p:nvSpPr>
        <p:spPr>
          <a:xfrm>
            <a:off x="2790287" y="7098975"/>
            <a:ext cx="3177000" cy="331500"/>
          </a:xfrm>
          <a:prstGeom prst="rect">
            <a:avLst/>
          </a:prstGeom>
          <a:noFill/>
          <a:ln>
            <a:noFill/>
          </a:ln>
        </p:spPr>
        <p:txBody>
          <a:bodyPr spcFirstLastPara="1" wrap="square" lIns="0" tIns="0" rIns="0" bIns="0" anchor="t" anchorCtr="0">
            <a:spAutoFit/>
          </a:bodyPr>
          <a:lstStyle/>
          <a:p>
            <a:pPr marL="0" marR="0" lvl="0" indent="0" algn="ctr" rtl="0">
              <a:lnSpc>
                <a:spcPct val="139061"/>
              </a:lnSpc>
              <a:spcBef>
                <a:spcPts val="0"/>
              </a:spcBef>
              <a:spcAft>
                <a:spcPts val="0"/>
              </a:spcAft>
              <a:buNone/>
            </a:pPr>
            <a:r>
              <a:rPr lang="en-US" sz="2153" dirty="0">
                <a:latin typeface="DM Sans"/>
                <a:ea typeface="DM Sans"/>
                <a:cs typeface="DM Sans"/>
                <a:sym typeface="DM Sans"/>
              </a:rPr>
              <a:t>RFM Segmentation</a:t>
            </a:r>
            <a:endParaRPr dirty="0"/>
          </a:p>
        </p:txBody>
      </p:sp>
      <p:sp>
        <p:nvSpPr>
          <p:cNvPr id="148" name="Google Shape;148;p14"/>
          <p:cNvSpPr txBox="1"/>
          <p:nvPr/>
        </p:nvSpPr>
        <p:spPr>
          <a:xfrm>
            <a:off x="5967143" y="7098975"/>
            <a:ext cx="3177000" cy="921021"/>
          </a:xfrm>
          <a:prstGeom prst="rect">
            <a:avLst/>
          </a:prstGeom>
          <a:noFill/>
          <a:ln>
            <a:noFill/>
          </a:ln>
        </p:spPr>
        <p:txBody>
          <a:bodyPr spcFirstLastPara="1" wrap="square" lIns="0" tIns="0" rIns="0" bIns="0" anchor="t" anchorCtr="0">
            <a:spAutoFit/>
          </a:bodyPr>
          <a:lstStyle/>
          <a:p>
            <a:pPr marL="0" marR="0" lvl="0" indent="0" algn="ctr" rtl="0">
              <a:lnSpc>
                <a:spcPct val="139061"/>
              </a:lnSpc>
              <a:spcBef>
                <a:spcPts val="0"/>
              </a:spcBef>
              <a:spcAft>
                <a:spcPts val="0"/>
              </a:spcAft>
              <a:buNone/>
            </a:pPr>
            <a:r>
              <a:rPr lang="en-US" sz="2153" dirty="0">
                <a:latin typeface="DM Sans"/>
                <a:ea typeface="DM Sans"/>
                <a:cs typeface="DM Sans"/>
                <a:sym typeface="DM Sans"/>
              </a:rPr>
              <a:t>Clustering &amp; </a:t>
            </a:r>
          </a:p>
          <a:p>
            <a:pPr marL="0" marR="0" lvl="0" indent="0" algn="ctr" rtl="0">
              <a:lnSpc>
                <a:spcPct val="139061"/>
              </a:lnSpc>
              <a:spcBef>
                <a:spcPts val="0"/>
              </a:spcBef>
              <a:spcAft>
                <a:spcPts val="0"/>
              </a:spcAft>
              <a:buNone/>
            </a:pPr>
            <a:r>
              <a:rPr lang="en-US" sz="2153" dirty="0">
                <a:latin typeface="DM Sans"/>
                <a:ea typeface="DM Sans"/>
                <a:cs typeface="DM Sans"/>
                <a:sym typeface="DM Sans"/>
              </a:rPr>
              <a:t>Targeting Strategy</a:t>
            </a:r>
            <a:endParaRPr dirty="0"/>
          </a:p>
        </p:txBody>
      </p:sp>
      <p:sp>
        <p:nvSpPr>
          <p:cNvPr id="149" name="Google Shape;149;p14"/>
          <p:cNvSpPr txBox="1"/>
          <p:nvPr/>
        </p:nvSpPr>
        <p:spPr>
          <a:xfrm>
            <a:off x="9144000" y="5077003"/>
            <a:ext cx="3177000" cy="331500"/>
          </a:xfrm>
          <a:prstGeom prst="rect">
            <a:avLst/>
          </a:prstGeom>
          <a:noFill/>
          <a:ln>
            <a:noFill/>
          </a:ln>
        </p:spPr>
        <p:txBody>
          <a:bodyPr spcFirstLastPara="1" wrap="square" lIns="0" tIns="0" rIns="0" bIns="0" anchor="t" anchorCtr="0">
            <a:spAutoFit/>
          </a:bodyPr>
          <a:lstStyle/>
          <a:p>
            <a:pPr marL="0" marR="0" lvl="0" indent="0" algn="ctr" rtl="0">
              <a:lnSpc>
                <a:spcPct val="139061"/>
              </a:lnSpc>
              <a:spcBef>
                <a:spcPts val="0"/>
              </a:spcBef>
              <a:spcAft>
                <a:spcPts val="0"/>
              </a:spcAft>
              <a:buNone/>
            </a:pPr>
            <a:r>
              <a:rPr lang="en-US" sz="2153" dirty="0">
                <a:latin typeface="DM Sans"/>
                <a:ea typeface="DM Sans"/>
                <a:cs typeface="DM Sans"/>
                <a:sym typeface="DM Sans"/>
              </a:rPr>
              <a:t>Feature Importance</a:t>
            </a:r>
            <a:endParaRPr dirty="0"/>
          </a:p>
        </p:txBody>
      </p:sp>
      <p:sp>
        <p:nvSpPr>
          <p:cNvPr id="150" name="Google Shape;150;p14"/>
          <p:cNvSpPr txBox="1"/>
          <p:nvPr/>
        </p:nvSpPr>
        <p:spPr>
          <a:xfrm>
            <a:off x="12320857" y="5077003"/>
            <a:ext cx="3177000" cy="331500"/>
          </a:xfrm>
          <a:prstGeom prst="rect">
            <a:avLst/>
          </a:prstGeom>
          <a:noFill/>
          <a:ln>
            <a:noFill/>
          </a:ln>
        </p:spPr>
        <p:txBody>
          <a:bodyPr spcFirstLastPara="1" wrap="square" lIns="0" tIns="0" rIns="0" bIns="0" anchor="t" anchorCtr="0">
            <a:spAutoFit/>
          </a:bodyPr>
          <a:lstStyle/>
          <a:p>
            <a:pPr marL="0" marR="0" lvl="0" indent="0" algn="ctr" rtl="0">
              <a:lnSpc>
                <a:spcPct val="139061"/>
              </a:lnSpc>
              <a:spcBef>
                <a:spcPts val="0"/>
              </a:spcBef>
              <a:spcAft>
                <a:spcPts val="0"/>
              </a:spcAft>
              <a:buNone/>
            </a:pPr>
            <a:r>
              <a:rPr lang="en-US" sz="2153" dirty="0">
                <a:latin typeface="DM Sans"/>
                <a:ea typeface="DM Sans"/>
                <a:cs typeface="DM Sans"/>
                <a:sym typeface="DM Sans"/>
              </a:rPr>
              <a:t>Uplift Modelling</a:t>
            </a:r>
            <a:endParaRPr dirty="0"/>
          </a:p>
        </p:txBody>
      </p:sp>
      <p:sp>
        <p:nvSpPr>
          <p:cNvPr id="151" name="Google Shape;151;p14"/>
          <p:cNvSpPr txBox="1"/>
          <p:nvPr/>
        </p:nvSpPr>
        <p:spPr>
          <a:xfrm>
            <a:off x="9144000" y="7098975"/>
            <a:ext cx="3177000" cy="921021"/>
          </a:xfrm>
          <a:prstGeom prst="rect">
            <a:avLst/>
          </a:prstGeom>
          <a:noFill/>
          <a:ln>
            <a:noFill/>
          </a:ln>
        </p:spPr>
        <p:txBody>
          <a:bodyPr spcFirstLastPara="1" wrap="square" lIns="0" tIns="0" rIns="0" bIns="0" anchor="t" anchorCtr="0">
            <a:spAutoFit/>
          </a:bodyPr>
          <a:lstStyle/>
          <a:p>
            <a:pPr marL="0" marR="0" lvl="0" indent="0" algn="ctr" rtl="0">
              <a:lnSpc>
                <a:spcPct val="139061"/>
              </a:lnSpc>
              <a:spcBef>
                <a:spcPts val="0"/>
              </a:spcBef>
              <a:spcAft>
                <a:spcPts val="0"/>
              </a:spcAft>
              <a:buNone/>
            </a:pPr>
            <a:r>
              <a:rPr lang="en-US" sz="2153" dirty="0">
                <a:latin typeface="DM Sans"/>
                <a:ea typeface="DM Sans"/>
                <a:cs typeface="DM Sans"/>
                <a:sym typeface="DM Sans"/>
              </a:rPr>
              <a:t>Summary &amp; </a:t>
            </a:r>
          </a:p>
          <a:p>
            <a:pPr marL="0" marR="0" lvl="0" indent="0" algn="ctr" rtl="0">
              <a:lnSpc>
                <a:spcPct val="139061"/>
              </a:lnSpc>
              <a:spcBef>
                <a:spcPts val="0"/>
              </a:spcBef>
              <a:spcAft>
                <a:spcPts val="0"/>
              </a:spcAft>
              <a:buNone/>
            </a:pPr>
            <a:r>
              <a:rPr lang="en-US" sz="2153" dirty="0">
                <a:latin typeface="DM Sans"/>
                <a:ea typeface="DM Sans"/>
                <a:cs typeface="DM Sans"/>
                <a:sym typeface="DM Sans"/>
              </a:rPr>
              <a:t>Scope</a:t>
            </a:r>
            <a:endParaRPr dirty="0"/>
          </a:p>
        </p:txBody>
      </p:sp>
      <p:grpSp>
        <p:nvGrpSpPr>
          <p:cNvPr id="152" name="Google Shape;152;p14"/>
          <p:cNvGrpSpPr/>
          <p:nvPr/>
        </p:nvGrpSpPr>
        <p:grpSpPr>
          <a:xfrm>
            <a:off x="13036870" y="-1312917"/>
            <a:ext cx="2625834" cy="2625834"/>
            <a:chOff x="0" y="0"/>
            <a:chExt cx="812800" cy="812800"/>
          </a:xfrm>
        </p:grpSpPr>
        <p:sp>
          <p:nvSpPr>
            <p:cNvPr id="153" name="Google Shape;153;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 name="Google Shape;154;p14"/>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55" name="Google Shape;155;p14"/>
          <p:cNvGrpSpPr/>
          <p:nvPr/>
        </p:nvGrpSpPr>
        <p:grpSpPr>
          <a:xfrm>
            <a:off x="1752881" y="9161550"/>
            <a:ext cx="2625834" cy="2625834"/>
            <a:chOff x="0" y="0"/>
            <a:chExt cx="812800" cy="812800"/>
          </a:xfrm>
        </p:grpSpPr>
        <p:sp>
          <p:nvSpPr>
            <p:cNvPr id="156" name="Google Shape;156;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p14"/>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Shape 463"/>
        <p:cNvGrpSpPr/>
        <p:nvPr/>
      </p:nvGrpSpPr>
      <p:grpSpPr>
        <a:xfrm>
          <a:off x="0" y="0"/>
          <a:ext cx="0" cy="0"/>
          <a:chOff x="0" y="0"/>
          <a:chExt cx="0" cy="0"/>
        </a:xfrm>
      </p:grpSpPr>
      <p:sp>
        <p:nvSpPr>
          <p:cNvPr id="3" name="TextBox 2">
            <a:extLst>
              <a:ext uri="{FF2B5EF4-FFF2-40B4-BE49-F238E27FC236}">
                <a16:creationId xmlns:a16="http://schemas.microsoft.com/office/drawing/2014/main" id="{9D5464E7-208E-C4B0-FF3E-9F22FDC1C777}"/>
              </a:ext>
            </a:extLst>
          </p:cNvPr>
          <p:cNvSpPr txBox="1"/>
          <p:nvPr/>
        </p:nvSpPr>
        <p:spPr>
          <a:xfrm>
            <a:off x="1123478" y="730495"/>
            <a:ext cx="9144000" cy="365678"/>
          </a:xfrm>
          <a:prstGeom prst="rect">
            <a:avLst/>
          </a:prstGeom>
          <a:noFill/>
        </p:spPr>
        <p:txBody>
          <a:bodyPr wrap="square">
            <a:spAutoFit/>
          </a:bodyPr>
          <a:lstStyle/>
          <a:p>
            <a:pPr marL="0" lvl="0" indent="0" algn="ctr" rtl="0">
              <a:lnSpc>
                <a:spcPct val="140010"/>
              </a:lnSpc>
              <a:spcBef>
                <a:spcPts val="0"/>
              </a:spcBef>
              <a:spcAft>
                <a:spcPts val="0"/>
              </a:spcAft>
              <a:buNone/>
            </a:pPr>
            <a:r>
              <a:rPr lang="en-US" sz="1400">
                <a:solidFill>
                  <a:schemeClr val="lt1"/>
                </a:solidFill>
                <a:latin typeface="Bodoni"/>
                <a:ea typeface="Bodoni"/>
                <a:cs typeface="Bodoni"/>
                <a:sym typeface="Bodoni"/>
              </a:rPr>
              <a:t>Calculating uplift scores</a:t>
            </a:r>
          </a:p>
        </p:txBody>
      </p:sp>
      <p:grpSp>
        <p:nvGrpSpPr>
          <p:cNvPr id="2" name="Google Shape;179;p16">
            <a:extLst>
              <a:ext uri="{FF2B5EF4-FFF2-40B4-BE49-F238E27FC236}">
                <a16:creationId xmlns:a16="http://schemas.microsoft.com/office/drawing/2014/main" id="{30CF4321-B8AE-7271-854B-D18046521C22}"/>
              </a:ext>
            </a:extLst>
          </p:cNvPr>
          <p:cNvGrpSpPr/>
          <p:nvPr/>
        </p:nvGrpSpPr>
        <p:grpSpPr>
          <a:xfrm>
            <a:off x="-5364261" y="-4345296"/>
            <a:ext cx="8477667" cy="8477667"/>
            <a:chOff x="0" y="0"/>
            <a:chExt cx="812800" cy="812800"/>
          </a:xfrm>
        </p:grpSpPr>
        <p:sp>
          <p:nvSpPr>
            <p:cNvPr id="6" name="Google Shape;180;p16">
              <a:extLst>
                <a:ext uri="{FF2B5EF4-FFF2-40B4-BE49-F238E27FC236}">
                  <a16:creationId xmlns:a16="http://schemas.microsoft.com/office/drawing/2014/main" id="{63C366B6-0ABA-49C1-5CBA-E8E46717AB9D}"/>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181;p16">
              <a:extLst>
                <a:ext uri="{FF2B5EF4-FFF2-40B4-BE49-F238E27FC236}">
                  <a16:creationId xmlns:a16="http://schemas.microsoft.com/office/drawing/2014/main" id="{67F8BB7A-BE02-0709-6319-D0B1BF5B4B5F}"/>
                </a:ext>
              </a:extLst>
            </p:cNvPr>
            <p:cNvSpPr txBox="1"/>
            <p:nvPr/>
          </p:nvSpPr>
          <p:spPr>
            <a:xfrm>
              <a:off x="76200" y="47625"/>
              <a:ext cx="660300" cy="689100"/>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 name="Google Shape;182;p16">
            <a:extLst>
              <a:ext uri="{FF2B5EF4-FFF2-40B4-BE49-F238E27FC236}">
                <a16:creationId xmlns:a16="http://schemas.microsoft.com/office/drawing/2014/main" id="{CE3E1988-A3FC-2D4D-4515-F6625AFF1F26}"/>
              </a:ext>
            </a:extLst>
          </p:cNvPr>
          <p:cNvGrpSpPr/>
          <p:nvPr/>
        </p:nvGrpSpPr>
        <p:grpSpPr>
          <a:xfrm>
            <a:off x="15788409" y="7671603"/>
            <a:ext cx="3616066" cy="3616066"/>
            <a:chOff x="0" y="0"/>
            <a:chExt cx="812800" cy="812800"/>
          </a:xfrm>
        </p:grpSpPr>
        <p:sp>
          <p:nvSpPr>
            <p:cNvPr id="10" name="Google Shape;183;p16">
              <a:extLst>
                <a:ext uri="{FF2B5EF4-FFF2-40B4-BE49-F238E27FC236}">
                  <a16:creationId xmlns:a16="http://schemas.microsoft.com/office/drawing/2014/main" id="{C96A4AC8-4C0A-9A18-DF54-514A3539A297}"/>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84;p16">
              <a:extLst>
                <a:ext uri="{FF2B5EF4-FFF2-40B4-BE49-F238E27FC236}">
                  <a16:creationId xmlns:a16="http://schemas.microsoft.com/office/drawing/2014/main" id="{5DF87BA8-47F3-AD0F-4D57-2C907E8855D7}"/>
                </a:ext>
              </a:extLst>
            </p:cNvPr>
            <p:cNvSpPr txBox="1"/>
            <p:nvPr/>
          </p:nvSpPr>
          <p:spPr>
            <a:xfrm>
              <a:off x="76200" y="47625"/>
              <a:ext cx="660300" cy="689100"/>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pic>
        <p:nvPicPr>
          <p:cNvPr id="15" name="Picture 2">
            <a:extLst>
              <a:ext uri="{FF2B5EF4-FFF2-40B4-BE49-F238E27FC236}">
                <a16:creationId xmlns:a16="http://schemas.microsoft.com/office/drawing/2014/main" id="{41EF4703-53DD-562C-DD21-3788DF8FF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2231" y="2209259"/>
            <a:ext cx="9203538" cy="7301581"/>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293;p18">
            <a:extLst>
              <a:ext uri="{FF2B5EF4-FFF2-40B4-BE49-F238E27FC236}">
                <a16:creationId xmlns:a16="http://schemas.microsoft.com/office/drawing/2014/main" id="{27269062-0C6E-522D-BC2F-6A224D9BA006}"/>
              </a:ext>
            </a:extLst>
          </p:cNvPr>
          <p:cNvSpPr txBox="1"/>
          <p:nvPr/>
        </p:nvSpPr>
        <p:spPr>
          <a:xfrm>
            <a:off x="3326004" y="749776"/>
            <a:ext cx="11635993" cy="924242"/>
          </a:xfrm>
          <a:prstGeom prst="rect">
            <a:avLst/>
          </a:prstGeom>
          <a:solidFill>
            <a:srgbClr val="E0B15E"/>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19995"/>
              </a:lnSpc>
              <a:spcBef>
                <a:spcPts val="0"/>
              </a:spcBef>
              <a:spcAft>
                <a:spcPts val="0"/>
              </a:spcAft>
              <a:buClr>
                <a:srgbClr val="000000"/>
              </a:buClr>
              <a:buSzTx/>
              <a:buFont typeface="Arial"/>
              <a:buNone/>
              <a:tabLst/>
              <a:defRPr/>
            </a:pPr>
            <a:r>
              <a:rPr kumimoji="0" lang="en-US" sz="4400" b="0" i="0" u="none" strike="noStrike" kern="0" cap="none" spc="0" normalizeH="0" baseline="0" noProof="0" dirty="0">
                <a:ln>
                  <a:noFill/>
                </a:ln>
                <a:solidFill>
                  <a:srgbClr val="FFFFFF"/>
                </a:solidFill>
                <a:effectLst/>
                <a:uLnTx/>
                <a:uFillTx/>
                <a:latin typeface="DM Sans Medium" pitchFamily="2" charset="0"/>
                <a:ea typeface="Bodoni"/>
                <a:cs typeface="Bodoni"/>
                <a:sym typeface="Bodoni"/>
              </a:rPr>
              <a:t>COMPARING GAINS TO TARGETING</a:t>
            </a:r>
            <a:endParaRPr kumimoji="0" sz="1100" b="0" i="0" u="none" strike="noStrike" kern="0" cap="none" spc="0" normalizeH="0" baseline="0" noProof="0" dirty="0">
              <a:ln>
                <a:noFill/>
              </a:ln>
              <a:solidFill>
                <a:srgbClr val="000000"/>
              </a:solidFill>
              <a:effectLst/>
              <a:uLnTx/>
              <a:uFillTx/>
              <a:latin typeface="DM Sans Medium" pitchFamily="2" charset="0"/>
              <a:sym typeface="Arial"/>
            </a:endParaRPr>
          </a:p>
        </p:txBody>
      </p:sp>
    </p:spTree>
    <p:extLst>
      <p:ext uri="{BB962C8B-B14F-4D97-AF65-F5344CB8AC3E}">
        <p14:creationId xmlns:p14="http://schemas.microsoft.com/office/powerpoint/2010/main" val="2965133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Shape 290"/>
        <p:cNvGrpSpPr/>
        <p:nvPr/>
      </p:nvGrpSpPr>
      <p:grpSpPr>
        <a:xfrm>
          <a:off x="0" y="0"/>
          <a:ext cx="0" cy="0"/>
          <a:chOff x="0" y="0"/>
          <a:chExt cx="0" cy="0"/>
        </a:xfrm>
      </p:grpSpPr>
      <p:grpSp>
        <p:nvGrpSpPr>
          <p:cNvPr id="3" name="Google Shape;466;p23">
            <a:extLst>
              <a:ext uri="{FF2B5EF4-FFF2-40B4-BE49-F238E27FC236}">
                <a16:creationId xmlns:a16="http://schemas.microsoft.com/office/drawing/2014/main" id="{4755D9FF-9E2A-2B4F-5DE0-43ADB92AEB94}"/>
              </a:ext>
            </a:extLst>
          </p:cNvPr>
          <p:cNvGrpSpPr/>
          <p:nvPr/>
        </p:nvGrpSpPr>
        <p:grpSpPr>
          <a:xfrm>
            <a:off x="15201900" y="-108496"/>
            <a:ext cx="3086100" cy="10395496"/>
            <a:chOff x="0" y="-28575"/>
            <a:chExt cx="812800" cy="2737908"/>
          </a:xfrm>
          <a:solidFill>
            <a:srgbClr val="E0B15E"/>
          </a:solidFill>
        </p:grpSpPr>
        <p:sp>
          <p:nvSpPr>
            <p:cNvPr id="8" name="Google Shape;467;p23">
              <a:extLst>
                <a:ext uri="{FF2B5EF4-FFF2-40B4-BE49-F238E27FC236}">
                  <a16:creationId xmlns:a16="http://schemas.microsoft.com/office/drawing/2014/main" id="{5843A179-1C76-CC35-36F6-170FEDDDCBD4}"/>
                </a:ext>
              </a:extLst>
            </p:cNvPr>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468;p23">
              <a:extLst>
                <a:ext uri="{FF2B5EF4-FFF2-40B4-BE49-F238E27FC236}">
                  <a16:creationId xmlns:a16="http://schemas.microsoft.com/office/drawing/2014/main" id="{45CC4817-7A04-F89E-1CE0-3110DE7C73E8}"/>
                </a:ext>
              </a:extLst>
            </p:cNvPr>
            <p:cNvSpPr txBox="1"/>
            <p:nvPr/>
          </p:nvSpPr>
          <p:spPr>
            <a:xfrm>
              <a:off x="0" y="-28575"/>
              <a:ext cx="812800" cy="2737908"/>
            </a:xfrm>
            <a:prstGeom prst="rect">
              <a:avLst/>
            </a:prstGeom>
            <a:grp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sp>
        <p:nvSpPr>
          <p:cNvPr id="2" name="Google Shape;293;p18">
            <a:extLst>
              <a:ext uri="{FF2B5EF4-FFF2-40B4-BE49-F238E27FC236}">
                <a16:creationId xmlns:a16="http://schemas.microsoft.com/office/drawing/2014/main" id="{97C9A1D5-765E-3081-361E-A45323CA0E13}"/>
              </a:ext>
            </a:extLst>
          </p:cNvPr>
          <p:cNvSpPr txBox="1"/>
          <p:nvPr/>
        </p:nvSpPr>
        <p:spPr>
          <a:xfrm>
            <a:off x="507163" y="749776"/>
            <a:ext cx="8742294" cy="924242"/>
          </a:xfrm>
          <a:prstGeom prst="rect">
            <a:avLst/>
          </a:prstGeom>
          <a:solidFill>
            <a:srgbClr val="E0B15E"/>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19995"/>
              </a:lnSpc>
              <a:spcBef>
                <a:spcPts val="0"/>
              </a:spcBef>
              <a:spcAft>
                <a:spcPts val="0"/>
              </a:spcAft>
              <a:buClr>
                <a:srgbClr val="000000"/>
              </a:buClr>
              <a:buSzTx/>
              <a:buFont typeface="Arial"/>
              <a:buNone/>
              <a:tabLst/>
              <a:defRPr/>
            </a:pPr>
            <a:r>
              <a:rPr kumimoji="0" lang="en-US" sz="4400" b="0" i="0" u="none" strike="noStrike" kern="0" cap="none" spc="0" normalizeH="0" baseline="0" noProof="0" dirty="0">
                <a:ln>
                  <a:noFill/>
                </a:ln>
                <a:solidFill>
                  <a:srgbClr val="FFFFFF"/>
                </a:solidFill>
                <a:effectLst/>
                <a:uLnTx/>
                <a:uFillTx/>
                <a:latin typeface="DM Sans Medium" pitchFamily="2" charset="0"/>
                <a:ea typeface="Bodoni"/>
                <a:cs typeface="Bodoni"/>
                <a:sym typeface="Bodoni"/>
              </a:rPr>
              <a:t>CLUSTERING USING K-MEANS</a:t>
            </a:r>
            <a:endParaRPr kumimoji="0" lang="en-US" sz="1100" b="0" i="0" u="none" strike="noStrike" kern="0" cap="none" spc="0" normalizeH="0" baseline="0" noProof="0" dirty="0">
              <a:ln>
                <a:noFill/>
              </a:ln>
              <a:solidFill>
                <a:srgbClr val="000000"/>
              </a:solidFill>
              <a:effectLst/>
              <a:uLnTx/>
              <a:uFillTx/>
              <a:latin typeface="DM Sans Medium" pitchFamily="2" charset="0"/>
              <a:sym typeface="Arial"/>
            </a:endParaRPr>
          </a:p>
        </p:txBody>
      </p:sp>
      <p:grpSp>
        <p:nvGrpSpPr>
          <p:cNvPr id="12" name="Group 11">
            <a:extLst>
              <a:ext uri="{FF2B5EF4-FFF2-40B4-BE49-F238E27FC236}">
                <a16:creationId xmlns:a16="http://schemas.microsoft.com/office/drawing/2014/main" id="{C88CE212-8E78-A438-F078-2256B3FB230B}"/>
              </a:ext>
            </a:extLst>
          </p:cNvPr>
          <p:cNvGrpSpPr/>
          <p:nvPr/>
        </p:nvGrpSpPr>
        <p:grpSpPr>
          <a:xfrm>
            <a:off x="10556733" y="2634946"/>
            <a:ext cx="5116577" cy="2569475"/>
            <a:chOff x="12416211" y="4948185"/>
            <a:chExt cx="5116577" cy="1759218"/>
          </a:xfrm>
        </p:grpSpPr>
        <p:sp>
          <p:nvSpPr>
            <p:cNvPr id="4" name="Google Shape;1130;p27">
              <a:extLst>
                <a:ext uri="{FF2B5EF4-FFF2-40B4-BE49-F238E27FC236}">
                  <a16:creationId xmlns:a16="http://schemas.microsoft.com/office/drawing/2014/main" id="{A7387CD0-89F2-1006-FB79-6ADC66706AE6}"/>
                </a:ext>
              </a:extLst>
            </p:cNvPr>
            <p:cNvSpPr/>
            <p:nvPr/>
          </p:nvSpPr>
          <p:spPr>
            <a:xfrm rot="16200000" flipH="1">
              <a:off x="12073003" y="5291396"/>
              <a:ext cx="1759215" cy="1072800"/>
            </a:xfrm>
            <a:prstGeom prst="round2SameRect">
              <a:avLst>
                <a:gd name="adj1" fmla="val 6804"/>
                <a:gd name="adj2" fmla="val 0"/>
              </a:avLst>
            </a:prstGeom>
            <a:solidFill>
              <a:srgbClr val="63BE7B"/>
            </a:solidFill>
            <a:ln>
              <a:noFill/>
            </a:ln>
          </p:spPr>
          <p:txBody>
            <a:bodyPr spcFirstLastPara="1" vert="vert"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3400">
                  <a:solidFill>
                    <a:srgbClr val="FFFFFF"/>
                  </a:solidFill>
                  <a:latin typeface="Fira Sans Extra Condensed ExtraBold"/>
                  <a:ea typeface="Fira Sans Extra Condensed ExtraBold"/>
                  <a:cs typeface="Fira Sans Extra Condensed ExtraBold"/>
                  <a:sym typeface="Fira Sans Extra Condensed ExtraBold"/>
                </a:rPr>
                <a:t>1</a:t>
              </a:r>
              <a:endParaRPr sz="3400">
                <a:solidFill>
                  <a:srgbClr val="FFFFFF"/>
                </a:solidFill>
                <a:latin typeface="Fira Sans Extra Condensed ExtraBold"/>
                <a:ea typeface="Fira Sans Extra Condensed ExtraBold"/>
                <a:cs typeface="Fira Sans Extra Condensed ExtraBold"/>
                <a:sym typeface="Fira Sans Extra Condensed ExtraBold"/>
              </a:endParaRPr>
            </a:p>
          </p:txBody>
        </p:sp>
        <p:grpSp>
          <p:nvGrpSpPr>
            <p:cNvPr id="6" name="Google Shape;1158;p27">
              <a:extLst>
                <a:ext uri="{FF2B5EF4-FFF2-40B4-BE49-F238E27FC236}">
                  <a16:creationId xmlns:a16="http://schemas.microsoft.com/office/drawing/2014/main" id="{2FE32BD3-6F3A-A261-9178-F5072A70C4F3}"/>
                </a:ext>
              </a:extLst>
            </p:cNvPr>
            <p:cNvGrpSpPr/>
            <p:nvPr/>
          </p:nvGrpSpPr>
          <p:grpSpPr>
            <a:xfrm>
              <a:off x="13531368" y="4948185"/>
              <a:ext cx="4001420" cy="1759218"/>
              <a:chOff x="6037537" y="1744351"/>
              <a:chExt cx="2324100" cy="604624"/>
            </a:xfrm>
            <a:solidFill>
              <a:schemeClr val="tx2">
                <a:lumMod val="90000"/>
              </a:schemeClr>
            </a:solidFill>
          </p:grpSpPr>
          <p:sp>
            <p:nvSpPr>
              <p:cNvPr id="7" name="Google Shape;1159;p27">
                <a:extLst>
                  <a:ext uri="{FF2B5EF4-FFF2-40B4-BE49-F238E27FC236}">
                    <a16:creationId xmlns:a16="http://schemas.microsoft.com/office/drawing/2014/main" id="{E5D8503B-A512-4992-F660-1A6435DF9558}"/>
                  </a:ext>
                </a:extLst>
              </p:cNvPr>
              <p:cNvSpPr/>
              <p:nvPr/>
            </p:nvSpPr>
            <p:spPr>
              <a:xfrm rot="10800000" flipH="1">
                <a:off x="6037537" y="1744351"/>
                <a:ext cx="2324100" cy="604624"/>
              </a:xfrm>
              <a:prstGeom prst="round1Rect">
                <a:avLst>
                  <a:gd name="adj" fmla="val 12668"/>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3400">
                  <a:solidFill>
                    <a:srgbClr val="FFFFFF"/>
                  </a:solidFill>
                  <a:latin typeface="Fira Sans Extra Condensed ExtraBold"/>
                  <a:ea typeface="Fira Sans Extra Condensed ExtraBold"/>
                  <a:cs typeface="Fira Sans Extra Condensed ExtraBold"/>
                  <a:sym typeface="Fira Sans Extra Condensed ExtraBold"/>
                </a:endParaRPr>
              </a:p>
            </p:txBody>
          </p:sp>
          <p:sp>
            <p:nvSpPr>
              <p:cNvPr id="10" name="Google Shape;1162;p27">
                <a:extLst>
                  <a:ext uri="{FF2B5EF4-FFF2-40B4-BE49-F238E27FC236}">
                    <a16:creationId xmlns:a16="http://schemas.microsoft.com/office/drawing/2014/main" id="{7306B205-70DF-CE1E-958A-11C82BFBCF91}"/>
                  </a:ext>
                </a:extLst>
              </p:cNvPr>
              <p:cNvSpPr txBox="1"/>
              <p:nvPr/>
            </p:nvSpPr>
            <p:spPr>
              <a:xfrm>
                <a:off x="6160975" y="1778375"/>
                <a:ext cx="2077200" cy="540000"/>
              </a:xfrm>
              <a:prstGeom prst="rect">
                <a:avLst/>
              </a:prstGeom>
              <a:grpFill/>
              <a:ln>
                <a:noFill/>
              </a:ln>
            </p:spPr>
            <p:txBody>
              <a:bodyPr spcFirstLastPara="1" wrap="square" lIns="91425" tIns="91425" rIns="91425" bIns="91425" anchor="ctr" anchorCtr="0">
                <a:noAutofit/>
              </a:bodyPr>
              <a:lstStyle/>
              <a:p>
                <a:pPr marL="285750" lvl="0" indent="-285750" rtl="0">
                  <a:spcBef>
                    <a:spcPts val="0"/>
                  </a:spcBef>
                  <a:spcAft>
                    <a:spcPts val="600"/>
                  </a:spcAft>
                  <a:buFont typeface="Wingdings" panose="05000000000000000000" pitchFamily="2" charset="2"/>
                  <a:buChar char="v"/>
                </a:pPr>
                <a:r>
                  <a:rPr lang="en" b="1" i="1" dirty="0">
                    <a:solidFill>
                      <a:schemeClr val="dk1"/>
                    </a:solidFill>
                    <a:latin typeface="DM Sans" pitchFamily="2" charset="0"/>
                    <a:ea typeface="Roboto"/>
                    <a:sym typeface="Roboto"/>
                  </a:rPr>
                  <a:t>Most ideal segment </a:t>
                </a:r>
                <a:r>
                  <a:rPr lang="en" dirty="0">
                    <a:solidFill>
                      <a:schemeClr val="dk1"/>
                    </a:solidFill>
                    <a:latin typeface="DM Sans" pitchFamily="2" charset="0"/>
                    <a:ea typeface="Roboto"/>
                    <a:sym typeface="Roboto"/>
                  </a:rPr>
                  <a:t>- Engagement is high from treatment groups and low from control group</a:t>
                </a:r>
              </a:p>
              <a:p>
                <a:pPr marL="285750" lvl="0" indent="-285750" rtl="0">
                  <a:spcBef>
                    <a:spcPts val="0"/>
                  </a:spcBef>
                  <a:spcAft>
                    <a:spcPts val="600"/>
                  </a:spcAft>
                  <a:buFont typeface="Wingdings" panose="05000000000000000000" pitchFamily="2" charset="2"/>
                  <a:buChar char="v"/>
                </a:pPr>
                <a:r>
                  <a:rPr lang="en" b="1" i="1" dirty="0">
                    <a:solidFill>
                      <a:schemeClr val="dk1"/>
                    </a:solidFill>
                    <a:latin typeface="DM Sans" pitchFamily="2" charset="0"/>
                    <a:ea typeface="Roboto"/>
                    <a:sym typeface="Roboto"/>
                  </a:rPr>
                  <a:t>Highest dollar uplift</a:t>
                </a:r>
                <a:r>
                  <a:rPr lang="en" b="1" dirty="0">
                    <a:solidFill>
                      <a:schemeClr val="dk1"/>
                    </a:solidFill>
                    <a:latin typeface="DM Sans" pitchFamily="2" charset="0"/>
                    <a:ea typeface="Roboto"/>
                    <a:sym typeface="Roboto"/>
                  </a:rPr>
                  <a:t> </a:t>
                </a:r>
                <a:r>
                  <a:rPr lang="en" dirty="0">
                    <a:solidFill>
                      <a:schemeClr val="dk1"/>
                    </a:solidFill>
                    <a:latin typeface="DM Sans" pitchFamily="2" charset="0"/>
                    <a:ea typeface="Roboto"/>
                    <a:sym typeface="Roboto"/>
                  </a:rPr>
                  <a:t>- Both campaigns yielded similar and highest dollar uplifts</a:t>
                </a:r>
              </a:p>
              <a:p>
                <a:pPr marL="285750" lvl="0" indent="-285750" rtl="0">
                  <a:spcBef>
                    <a:spcPts val="0"/>
                  </a:spcBef>
                  <a:spcAft>
                    <a:spcPts val="600"/>
                  </a:spcAft>
                  <a:buFont typeface="Wingdings" panose="05000000000000000000" pitchFamily="2" charset="2"/>
                  <a:buChar char="Ø"/>
                </a:pPr>
                <a:r>
                  <a:rPr lang="en" b="1" dirty="0">
                    <a:solidFill>
                      <a:schemeClr val="bg2">
                        <a:lumMod val="75000"/>
                      </a:schemeClr>
                    </a:solidFill>
                    <a:latin typeface="DM Sans" pitchFamily="2" charset="0"/>
                    <a:ea typeface="Roboto"/>
                    <a:sym typeface="Roboto"/>
                  </a:rPr>
                  <a:t>Strategy</a:t>
                </a:r>
                <a:r>
                  <a:rPr lang="en" dirty="0">
                    <a:solidFill>
                      <a:schemeClr val="dk1"/>
                    </a:solidFill>
                    <a:latin typeface="DM Sans" pitchFamily="2" charset="0"/>
                    <a:ea typeface="Roboto"/>
                    <a:sym typeface="Roboto"/>
                  </a:rPr>
                  <a:t> </a:t>
                </a:r>
                <a:r>
                  <a:rPr lang="en" dirty="0">
                    <a:solidFill>
                      <a:schemeClr val="dk1"/>
                    </a:solidFill>
                    <a:latin typeface="DM Sans" pitchFamily="2" charset="0"/>
                    <a:ea typeface="Roboto"/>
                    <a:sym typeface="Wingdings" panose="05000000000000000000" pitchFamily="2" charset="2"/>
                  </a:rPr>
                  <a:t> </a:t>
                </a:r>
                <a:r>
                  <a:rPr lang="en" dirty="0">
                    <a:solidFill>
                      <a:schemeClr val="dk1"/>
                    </a:solidFill>
                    <a:latin typeface="DM Sans" pitchFamily="2" charset="0"/>
                    <a:ea typeface="Roboto"/>
                    <a:sym typeface="Roboto"/>
                  </a:rPr>
                  <a:t>Continue efforts on the existing targets and start reaching out to the 595 targets in the control group with 50-50 campaign split</a:t>
                </a:r>
              </a:p>
            </p:txBody>
          </p:sp>
        </p:grpSp>
      </p:grpSp>
      <p:grpSp>
        <p:nvGrpSpPr>
          <p:cNvPr id="18" name="Group 17">
            <a:extLst>
              <a:ext uri="{FF2B5EF4-FFF2-40B4-BE49-F238E27FC236}">
                <a16:creationId xmlns:a16="http://schemas.microsoft.com/office/drawing/2014/main" id="{490CC85E-0831-4D94-A89F-9D1FA11D7208}"/>
              </a:ext>
            </a:extLst>
          </p:cNvPr>
          <p:cNvGrpSpPr/>
          <p:nvPr/>
        </p:nvGrpSpPr>
        <p:grpSpPr>
          <a:xfrm>
            <a:off x="10556732" y="5417122"/>
            <a:ext cx="5116577" cy="3039875"/>
            <a:chOff x="12416211" y="4948188"/>
            <a:chExt cx="5116577" cy="1759219"/>
          </a:xfrm>
        </p:grpSpPr>
        <p:sp>
          <p:nvSpPr>
            <p:cNvPr id="19" name="Google Shape;1130;p27">
              <a:extLst>
                <a:ext uri="{FF2B5EF4-FFF2-40B4-BE49-F238E27FC236}">
                  <a16:creationId xmlns:a16="http://schemas.microsoft.com/office/drawing/2014/main" id="{DCF275A4-4953-2244-5174-0F49A78A5200}"/>
                </a:ext>
              </a:extLst>
            </p:cNvPr>
            <p:cNvSpPr/>
            <p:nvPr/>
          </p:nvSpPr>
          <p:spPr>
            <a:xfrm rot="16200000" flipH="1">
              <a:off x="12073003" y="5291396"/>
              <a:ext cx="1759215" cy="1072800"/>
            </a:xfrm>
            <a:prstGeom prst="round2SameRect">
              <a:avLst>
                <a:gd name="adj1" fmla="val 6804"/>
                <a:gd name="adj2" fmla="val 0"/>
              </a:avLst>
            </a:prstGeom>
            <a:solidFill>
              <a:srgbClr val="DFE283"/>
            </a:solidFill>
            <a:ln>
              <a:noFill/>
            </a:ln>
          </p:spPr>
          <p:txBody>
            <a:bodyPr spcFirstLastPara="1" vert="vert"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3400">
                  <a:solidFill>
                    <a:srgbClr val="FFFFFF"/>
                  </a:solidFill>
                  <a:latin typeface="Fira Sans Extra Condensed ExtraBold"/>
                  <a:ea typeface="Fira Sans Extra Condensed ExtraBold"/>
                  <a:cs typeface="Fira Sans Extra Condensed ExtraBold"/>
                  <a:sym typeface="Fira Sans Extra Condensed ExtraBold"/>
                </a:rPr>
                <a:t>2</a:t>
              </a:r>
              <a:endParaRPr sz="3400">
                <a:solidFill>
                  <a:srgbClr val="FFFFFF"/>
                </a:solidFill>
                <a:latin typeface="Fira Sans Extra Condensed ExtraBold"/>
                <a:ea typeface="Fira Sans Extra Condensed ExtraBold"/>
                <a:cs typeface="Fira Sans Extra Condensed ExtraBold"/>
                <a:sym typeface="Fira Sans Extra Condensed ExtraBold"/>
              </a:endParaRPr>
            </a:p>
          </p:txBody>
        </p:sp>
        <p:grpSp>
          <p:nvGrpSpPr>
            <p:cNvPr id="20" name="Google Shape;1158;p27">
              <a:extLst>
                <a:ext uri="{FF2B5EF4-FFF2-40B4-BE49-F238E27FC236}">
                  <a16:creationId xmlns:a16="http://schemas.microsoft.com/office/drawing/2014/main" id="{BC20502B-9899-5589-5E4A-88A94D002C89}"/>
                </a:ext>
              </a:extLst>
            </p:cNvPr>
            <p:cNvGrpSpPr/>
            <p:nvPr/>
          </p:nvGrpSpPr>
          <p:grpSpPr>
            <a:xfrm>
              <a:off x="13531368" y="4948191"/>
              <a:ext cx="4001420" cy="1759216"/>
              <a:chOff x="6037537" y="1744352"/>
              <a:chExt cx="2324100" cy="604623"/>
            </a:xfrm>
            <a:solidFill>
              <a:schemeClr val="tx2">
                <a:lumMod val="90000"/>
              </a:schemeClr>
            </a:solidFill>
          </p:grpSpPr>
          <p:sp>
            <p:nvSpPr>
              <p:cNvPr id="21" name="Google Shape;1159;p27">
                <a:extLst>
                  <a:ext uri="{FF2B5EF4-FFF2-40B4-BE49-F238E27FC236}">
                    <a16:creationId xmlns:a16="http://schemas.microsoft.com/office/drawing/2014/main" id="{F54D506B-95EC-5F25-E950-DA4CF2868193}"/>
                  </a:ext>
                </a:extLst>
              </p:cNvPr>
              <p:cNvSpPr/>
              <p:nvPr/>
            </p:nvSpPr>
            <p:spPr>
              <a:xfrm rot="10800000" flipH="1">
                <a:off x="6037537" y="1744352"/>
                <a:ext cx="2324100" cy="604623"/>
              </a:xfrm>
              <a:prstGeom prst="round1Rect">
                <a:avLst>
                  <a:gd name="adj" fmla="val 12668"/>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3400">
                  <a:solidFill>
                    <a:srgbClr val="FFFFFF"/>
                  </a:solidFill>
                  <a:latin typeface="Fira Sans Extra Condensed ExtraBold"/>
                  <a:ea typeface="Fira Sans Extra Condensed ExtraBold"/>
                  <a:cs typeface="Fira Sans Extra Condensed ExtraBold"/>
                  <a:sym typeface="Fira Sans Extra Condensed ExtraBold"/>
                </a:endParaRPr>
              </a:p>
            </p:txBody>
          </p:sp>
          <p:sp>
            <p:nvSpPr>
              <p:cNvPr id="22" name="Google Shape;1162;p27">
                <a:extLst>
                  <a:ext uri="{FF2B5EF4-FFF2-40B4-BE49-F238E27FC236}">
                    <a16:creationId xmlns:a16="http://schemas.microsoft.com/office/drawing/2014/main" id="{0202B2A4-AB68-2B2C-B6C8-CF8B996C4309}"/>
                  </a:ext>
                </a:extLst>
              </p:cNvPr>
              <p:cNvSpPr txBox="1"/>
              <p:nvPr/>
            </p:nvSpPr>
            <p:spPr>
              <a:xfrm>
                <a:off x="6160975" y="1778375"/>
                <a:ext cx="2077200" cy="540000"/>
              </a:xfrm>
              <a:prstGeom prst="rect">
                <a:avLst/>
              </a:prstGeom>
              <a:grpFill/>
              <a:ln>
                <a:noFill/>
              </a:ln>
            </p:spPr>
            <p:txBody>
              <a:bodyPr spcFirstLastPara="1" wrap="square" lIns="91425" tIns="91425" rIns="91425" bIns="91425" anchor="ctr" anchorCtr="0">
                <a:noAutofit/>
              </a:bodyPr>
              <a:lstStyle/>
              <a:p>
                <a:pPr marL="285750" lvl="0" indent="-285750" rtl="0">
                  <a:spcBef>
                    <a:spcPts val="0"/>
                  </a:spcBef>
                  <a:spcAft>
                    <a:spcPts val="600"/>
                  </a:spcAft>
                  <a:buFont typeface="Wingdings" panose="05000000000000000000" pitchFamily="2" charset="2"/>
                  <a:buChar char="v"/>
                </a:pPr>
                <a:r>
                  <a:rPr lang="en" b="1" i="1" dirty="0">
                    <a:solidFill>
                      <a:schemeClr val="dk1"/>
                    </a:solidFill>
                    <a:latin typeface="DM Sans" pitchFamily="2" charset="0"/>
                    <a:ea typeface="Roboto"/>
                    <a:sym typeface="Roboto"/>
                  </a:rPr>
                  <a:t>Campaigns are effective </a:t>
                </a:r>
                <a:r>
                  <a:rPr lang="en" dirty="0">
                    <a:solidFill>
                      <a:schemeClr val="dk1"/>
                    </a:solidFill>
                    <a:latin typeface="DM Sans" pitchFamily="2" charset="0"/>
                    <a:ea typeface="Roboto"/>
                    <a:sym typeface="Roboto"/>
                  </a:rPr>
                  <a:t>- Engagement is high from treatment groups and low from control group</a:t>
                </a:r>
              </a:p>
              <a:p>
                <a:pPr marL="285750" lvl="0" indent="-285750" rtl="0">
                  <a:spcBef>
                    <a:spcPts val="0"/>
                  </a:spcBef>
                  <a:spcAft>
                    <a:spcPts val="600"/>
                  </a:spcAft>
                  <a:buFont typeface="Wingdings" panose="05000000000000000000" pitchFamily="2" charset="2"/>
                  <a:buChar char="v"/>
                </a:pPr>
                <a:r>
                  <a:rPr lang="en" b="1" i="1" dirty="0">
                    <a:solidFill>
                      <a:schemeClr val="dk1"/>
                    </a:solidFill>
                    <a:latin typeface="DM Sans" pitchFamily="2" charset="0"/>
                    <a:ea typeface="Roboto"/>
                    <a:sym typeface="Roboto"/>
                  </a:rPr>
                  <a:t>Men’s campaign works better </a:t>
                </a:r>
                <a:r>
                  <a:rPr lang="en" dirty="0">
                    <a:solidFill>
                      <a:schemeClr val="dk1"/>
                    </a:solidFill>
                    <a:latin typeface="DM Sans" pitchFamily="2" charset="0"/>
                    <a:ea typeface="Roboto"/>
                    <a:sym typeface="Roboto"/>
                  </a:rPr>
                  <a:t>- More conversion is seen for men’s campaign and dollar uplift is significantly higher</a:t>
                </a:r>
              </a:p>
              <a:p>
                <a:pPr marL="285750" lvl="0" indent="-285750" rtl="0">
                  <a:spcBef>
                    <a:spcPts val="0"/>
                  </a:spcBef>
                  <a:spcAft>
                    <a:spcPts val="600"/>
                  </a:spcAft>
                  <a:buFont typeface="Wingdings" panose="05000000000000000000" pitchFamily="2" charset="2"/>
                  <a:buChar char="Ø"/>
                </a:pPr>
                <a:r>
                  <a:rPr lang="en" b="1" dirty="0">
                    <a:solidFill>
                      <a:schemeClr val="bg2">
                        <a:lumMod val="75000"/>
                      </a:schemeClr>
                    </a:solidFill>
                    <a:latin typeface="DM Sans" pitchFamily="2" charset="0"/>
                    <a:ea typeface="Roboto"/>
                    <a:sym typeface="Roboto"/>
                  </a:rPr>
                  <a:t>Strategy</a:t>
                </a:r>
                <a:r>
                  <a:rPr lang="en" dirty="0">
                    <a:solidFill>
                      <a:schemeClr val="dk1"/>
                    </a:solidFill>
                    <a:latin typeface="DM Sans" pitchFamily="2" charset="0"/>
                    <a:ea typeface="Roboto"/>
                    <a:sym typeface="Roboto"/>
                  </a:rPr>
                  <a:t> </a:t>
                </a:r>
                <a:r>
                  <a:rPr lang="en" dirty="0">
                    <a:solidFill>
                      <a:schemeClr val="dk1"/>
                    </a:solidFill>
                    <a:latin typeface="DM Sans" pitchFamily="2" charset="0"/>
                    <a:ea typeface="Roboto"/>
                    <a:sym typeface="Wingdings" panose="05000000000000000000" pitchFamily="2" charset="2"/>
                  </a:rPr>
                  <a:t> </a:t>
                </a:r>
                <a:r>
                  <a:rPr lang="en" dirty="0">
                    <a:solidFill>
                      <a:schemeClr val="dk1"/>
                    </a:solidFill>
                    <a:latin typeface="DM Sans" pitchFamily="2" charset="0"/>
                    <a:ea typeface="Roboto"/>
                    <a:sym typeface="Roboto"/>
                  </a:rPr>
                  <a:t>Continue efforts on the existing targets and start reaching out to the 3,089 targets in the control group with higher efforts towards the men’s campaign due to better yield</a:t>
                </a:r>
              </a:p>
            </p:txBody>
          </p:sp>
        </p:grpSp>
      </p:grpSp>
      <p:graphicFrame>
        <p:nvGraphicFramePr>
          <p:cNvPr id="28" name="Table 27">
            <a:extLst>
              <a:ext uri="{FF2B5EF4-FFF2-40B4-BE49-F238E27FC236}">
                <a16:creationId xmlns:a16="http://schemas.microsoft.com/office/drawing/2014/main" id="{F4D47B79-3BF3-C6AD-8C8D-AB9E55A7A854}"/>
              </a:ext>
            </a:extLst>
          </p:cNvPr>
          <p:cNvGraphicFramePr>
            <a:graphicFrameLocks noGrp="1"/>
          </p:cNvGraphicFramePr>
          <p:nvPr>
            <p:extLst>
              <p:ext uri="{D42A27DB-BD31-4B8C-83A1-F6EECF244321}">
                <p14:modId xmlns:p14="http://schemas.microsoft.com/office/powerpoint/2010/main" val="3794318132"/>
              </p:ext>
            </p:extLst>
          </p:nvPr>
        </p:nvGraphicFramePr>
        <p:xfrm>
          <a:off x="507163" y="2187770"/>
          <a:ext cx="9648000" cy="7028746"/>
        </p:xfrm>
        <a:graphic>
          <a:graphicData uri="http://schemas.openxmlformats.org/drawingml/2006/table">
            <a:tbl>
              <a:tblPr/>
              <a:tblGrid>
                <a:gridCol w="1224000">
                  <a:extLst>
                    <a:ext uri="{9D8B030D-6E8A-4147-A177-3AD203B41FA5}">
                      <a16:colId xmlns:a16="http://schemas.microsoft.com/office/drawing/2014/main" val="77723659"/>
                    </a:ext>
                  </a:extLst>
                </a:gridCol>
                <a:gridCol w="1404000">
                  <a:extLst>
                    <a:ext uri="{9D8B030D-6E8A-4147-A177-3AD203B41FA5}">
                      <a16:colId xmlns:a16="http://schemas.microsoft.com/office/drawing/2014/main" val="2485233195"/>
                    </a:ext>
                  </a:extLst>
                </a:gridCol>
                <a:gridCol w="1404000">
                  <a:extLst>
                    <a:ext uri="{9D8B030D-6E8A-4147-A177-3AD203B41FA5}">
                      <a16:colId xmlns:a16="http://schemas.microsoft.com/office/drawing/2014/main" val="2616699020"/>
                    </a:ext>
                  </a:extLst>
                </a:gridCol>
                <a:gridCol w="1404000">
                  <a:extLst>
                    <a:ext uri="{9D8B030D-6E8A-4147-A177-3AD203B41FA5}">
                      <a16:colId xmlns:a16="http://schemas.microsoft.com/office/drawing/2014/main" val="3226871783"/>
                    </a:ext>
                  </a:extLst>
                </a:gridCol>
                <a:gridCol w="1404000">
                  <a:extLst>
                    <a:ext uri="{9D8B030D-6E8A-4147-A177-3AD203B41FA5}">
                      <a16:colId xmlns:a16="http://schemas.microsoft.com/office/drawing/2014/main" val="540935623"/>
                    </a:ext>
                  </a:extLst>
                </a:gridCol>
                <a:gridCol w="1404000">
                  <a:extLst>
                    <a:ext uri="{9D8B030D-6E8A-4147-A177-3AD203B41FA5}">
                      <a16:colId xmlns:a16="http://schemas.microsoft.com/office/drawing/2014/main" val="372885380"/>
                    </a:ext>
                  </a:extLst>
                </a:gridCol>
                <a:gridCol w="1404000">
                  <a:extLst>
                    <a:ext uri="{9D8B030D-6E8A-4147-A177-3AD203B41FA5}">
                      <a16:colId xmlns:a16="http://schemas.microsoft.com/office/drawing/2014/main" val="3196996657"/>
                    </a:ext>
                  </a:extLst>
                </a:gridCol>
              </a:tblGrid>
              <a:tr h="729234">
                <a:tc rowSpan="2">
                  <a:txBody>
                    <a:bodyPr/>
                    <a:lstStyle/>
                    <a:p>
                      <a:pPr algn="ctr" fontAlgn="ctr"/>
                      <a:r>
                        <a:rPr lang="en-US" sz="1600" b="1" i="0" u="none" strike="noStrike" dirty="0">
                          <a:solidFill>
                            <a:srgbClr val="000000"/>
                          </a:solidFill>
                          <a:effectLst/>
                          <a:latin typeface="DB Sans"/>
                        </a:rPr>
                        <a:t>Segment</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B15E"/>
                    </a:solidFill>
                  </a:tcPr>
                </a:tc>
                <a:tc gridSpan="3">
                  <a:txBody>
                    <a:bodyPr/>
                    <a:lstStyle/>
                    <a:p>
                      <a:pPr algn="ctr" fontAlgn="ctr"/>
                      <a:r>
                        <a:rPr lang="en-US" sz="1600" b="1" i="0" u="none" strike="noStrike" dirty="0">
                          <a:solidFill>
                            <a:schemeClr val="tx1"/>
                          </a:solidFill>
                          <a:effectLst/>
                          <a:latin typeface="DB Sans"/>
                        </a:rPr>
                        <a:t>Ad Campaign Exposure </a:t>
                      </a:r>
                    </a:p>
                    <a:p>
                      <a:pPr algn="ctr" fontAlgn="ctr"/>
                      <a:r>
                        <a:rPr lang="en-US" sz="1600" b="1" i="0" u="none" strike="noStrike" dirty="0">
                          <a:solidFill>
                            <a:schemeClr val="tx1"/>
                          </a:solidFill>
                          <a:effectLst/>
                          <a:latin typeface="DB Sans"/>
                        </a:rPr>
                        <a:t>( % Visited | # Total Customers</a:t>
                      </a:r>
                      <a:r>
                        <a:rPr lang="en-US" sz="1600" b="1" i="0" u="none" strike="noStrike" baseline="0" dirty="0">
                          <a:solidFill>
                            <a:schemeClr val="tx1"/>
                          </a:solidFill>
                          <a:effectLst/>
                          <a:latin typeface="DB Sans"/>
                        </a:rPr>
                        <a:t> )</a:t>
                      </a:r>
                      <a:endParaRPr lang="en-US" sz="1600" b="1" i="0" u="none" strike="noStrike" dirty="0">
                        <a:solidFill>
                          <a:schemeClr val="tx1"/>
                        </a:solidFill>
                        <a:effectLst/>
                        <a:latin typeface="DB Sans"/>
                      </a:endParaRP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B15E"/>
                    </a:solidFill>
                  </a:tcPr>
                </a:tc>
                <a:tc hMerge="1">
                  <a:txBody>
                    <a:bodyPr/>
                    <a:lstStyle/>
                    <a:p>
                      <a:endParaRPr lang="en-US"/>
                    </a:p>
                  </a:txBody>
                  <a:tcPr/>
                </a:tc>
                <a:tc hMerge="1">
                  <a:txBody>
                    <a:bodyPr/>
                    <a:lstStyle/>
                    <a:p>
                      <a:endParaRPr lang="en-US"/>
                    </a:p>
                  </a:txBody>
                  <a:tcPr/>
                </a:tc>
                <a:tc gridSpan="3">
                  <a:txBody>
                    <a:bodyPr/>
                    <a:lstStyle/>
                    <a:p>
                      <a:pPr algn="ctr" fontAlgn="ctr"/>
                      <a:r>
                        <a:rPr lang="en-US" sz="1600" b="1" i="0" u="none" strike="noStrike" dirty="0">
                          <a:solidFill>
                            <a:schemeClr val="bg1"/>
                          </a:solidFill>
                          <a:effectLst/>
                          <a:latin typeface="DB Sans"/>
                        </a:rPr>
                        <a:t>Revenue</a:t>
                      </a:r>
                      <a:r>
                        <a:rPr lang="en-US" sz="1600" b="1" i="0" u="none" strike="noStrike" baseline="0" dirty="0">
                          <a:solidFill>
                            <a:schemeClr val="bg1"/>
                          </a:solidFill>
                          <a:effectLst/>
                          <a:latin typeface="DB Sans"/>
                        </a:rPr>
                        <a:t> Uplift per Customer</a:t>
                      </a:r>
                      <a:endParaRPr lang="en-US" sz="1600" b="1" i="0" u="none" strike="noStrike" dirty="0">
                        <a:solidFill>
                          <a:schemeClr val="bg1"/>
                        </a:solidFill>
                        <a:effectLst/>
                        <a:latin typeface="DB Sans"/>
                      </a:endParaRP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53333807"/>
                  </a:ext>
                </a:extLst>
              </a:tr>
              <a:tr h="729234">
                <a:tc vMerge="1">
                  <a:txBody>
                    <a:bodyPr/>
                    <a:lstStyle/>
                    <a:p>
                      <a:endParaRPr lang="en-US"/>
                    </a:p>
                  </a:txBody>
                  <a:tcPr/>
                </a:tc>
                <a:tc>
                  <a:txBody>
                    <a:bodyPr/>
                    <a:lstStyle/>
                    <a:p>
                      <a:pPr algn="ctr" fontAlgn="ctr"/>
                      <a:r>
                        <a:rPr lang="en-US" sz="1600" b="1" i="0" u="none" strike="noStrike">
                          <a:solidFill>
                            <a:srgbClr val="000000"/>
                          </a:solidFill>
                          <a:effectLst/>
                          <a:latin typeface="DB Sans"/>
                        </a:rPr>
                        <a:t>Men's Campaign</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DAAD"/>
                    </a:solidFill>
                  </a:tcPr>
                </a:tc>
                <a:tc>
                  <a:txBody>
                    <a:bodyPr/>
                    <a:lstStyle/>
                    <a:p>
                      <a:pPr algn="ctr" fontAlgn="ctr"/>
                      <a:r>
                        <a:rPr lang="en-US" sz="1600" b="1" i="0" u="none" strike="noStrike">
                          <a:solidFill>
                            <a:srgbClr val="000000"/>
                          </a:solidFill>
                          <a:effectLst/>
                          <a:latin typeface="DB Sans"/>
                        </a:rPr>
                        <a:t>Women's Campaign</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DAAD"/>
                    </a:solidFill>
                  </a:tcPr>
                </a:tc>
                <a:tc>
                  <a:txBody>
                    <a:bodyPr/>
                    <a:lstStyle/>
                    <a:p>
                      <a:pPr algn="ctr" fontAlgn="ctr"/>
                      <a:r>
                        <a:rPr lang="en-US" sz="1600" b="1" i="0" u="none" strike="noStrike">
                          <a:solidFill>
                            <a:srgbClr val="000000"/>
                          </a:solidFill>
                          <a:effectLst/>
                          <a:latin typeface="DB Sans"/>
                        </a:rPr>
                        <a:t>None</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DAAD"/>
                    </a:solidFill>
                  </a:tcPr>
                </a:tc>
                <a:tc>
                  <a:txBody>
                    <a:bodyPr/>
                    <a:lstStyle/>
                    <a:p>
                      <a:pPr algn="ctr" fontAlgn="ctr"/>
                      <a:r>
                        <a:rPr lang="en-US" sz="1600" b="1" i="0" u="none" strike="noStrike">
                          <a:solidFill>
                            <a:srgbClr val="000000"/>
                          </a:solidFill>
                          <a:effectLst/>
                          <a:latin typeface="DB Sans"/>
                        </a:rPr>
                        <a:t>Men's Campaign</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US" sz="1600" b="1" i="0" u="none" strike="noStrike">
                          <a:solidFill>
                            <a:srgbClr val="000000"/>
                          </a:solidFill>
                          <a:effectLst/>
                          <a:latin typeface="DB Sans"/>
                        </a:rPr>
                        <a:t>Women's Campaign</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US" sz="1600" b="1" i="0" u="none" strike="noStrike">
                          <a:solidFill>
                            <a:srgbClr val="000000"/>
                          </a:solidFill>
                          <a:effectLst/>
                          <a:latin typeface="DB Sans"/>
                        </a:rPr>
                        <a:t>Delta</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703181589"/>
                  </a:ext>
                </a:extLst>
              </a:tr>
              <a:tr h="795754">
                <a:tc>
                  <a:txBody>
                    <a:bodyPr/>
                    <a:lstStyle/>
                    <a:p>
                      <a:pPr algn="ctr" fontAlgn="ctr"/>
                      <a:r>
                        <a:rPr lang="en-US" sz="2000" b="1" i="1" u="none" strike="noStrike" dirty="0">
                          <a:solidFill>
                            <a:srgbClr val="000000"/>
                          </a:solidFill>
                          <a:effectLst/>
                          <a:latin typeface="DB Sans"/>
                        </a:rPr>
                        <a:t>1</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2000" b="1" i="1" u="none" strike="noStrike">
                          <a:solidFill>
                            <a:srgbClr val="000000"/>
                          </a:solidFill>
                          <a:effectLst/>
                          <a:latin typeface="DB Sans"/>
                        </a:rPr>
                        <a:t>89% | 449</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A9D08E"/>
                    </a:solidFill>
                  </a:tcPr>
                </a:tc>
                <a:tc>
                  <a:txBody>
                    <a:bodyPr/>
                    <a:lstStyle/>
                    <a:p>
                      <a:pPr algn="ctr" fontAlgn="ctr"/>
                      <a:r>
                        <a:rPr lang="en-US" sz="2000" b="1" i="1" u="none" strike="noStrike">
                          <a:solidFill>
                            <a:srgbClr val="000000"/>
                          </a:solidFill>
                          <a:effectLst/>
                          <a:latin typeface="DB Sans"/>
                        </a:rPr>
                        <a:t>88% | 337</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A9D08E"/>
                    </a:solidFill>
                  </a:tcPr>
                </a:tc>
                <a:tc>
                  <a:txBody>
                    <a:bodyPr/>
                    <a:lstStyle/>
                    <a:p>
                      <a:pPr algn="ctr" fontAlgn="ctr"/>
                      <a:r>
                        <a:rPr lang="en-US" sz="2000" b="1" i="1" u="none" strike="noStrike">
                          <a:solidFill>
                            <a:srgbClr val="000000"/>
                          </a:solidFill>
                          <a:effectLst/>
                          <a:latin typeface="DB Sans"/>
                        </a:rPr>
                        <a:t>6% | 595</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696B"/>
                    </a:solidFill>
                  </a:tcPr>
                </a:tc>
                <a:tc>
                  <a:txBody>
                    <a:bodyPr/>
                    <a:lstStyle/>
                    <a:p>
                      <a:pPr algn="ctr" fontAlgn="ctr"/>
                      <a:r>
                        <a:rPr lang="en-US" sz="2000" b="1" i="1" u="none" strike="noStrike">
                          <a:solidFill>
                            <a:srgbClr val="000000"/>
                          </a:solidFill>
                          <a:effectLst/>
                          <a:latin typeface="DB Sans"/>
                        </a:rPr>
                        <a:t>$20.62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2000" b="1" i="1" u="none" strike="noStrike">
                          <a:solidFill>
                            <a:srgbClr val="000000"/>
                          </a:solidFill>
                          <a:effectLst/>
                          <a:latin typeface="DB Sans"/>
                        </a:rPr>
                        <a:t>$20.51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2000" b="1" i="1" u="none" strike="noStrike">
                          <a:solidFill>
                            <a:srgbClr val="000000"/>
                          </a:solidFill>
                          <a:effectLst/>
                          <a:latin typeface="DB Sans"/>
                        </a:rPr>
                        <a:t>$0.11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2226182799"/>
                  </a:ext>
                </a:extLst>
              </a:tr>
              <a:tr h="795754">
                <a:tc>
                  <a:txBody>
                    <a:bodyPr/>
                    <a:lstStyle/>
                    <a:p>
                      <a:pPr algn="ctr" fontAlgn="ctr"/>
                      <a:r>
                        <a:rPr lang="en-US" sz="2000" b="1" i="1" u="none" strike="noStrike" dirty="0">
                          <a:solidFill>
                            <a:srgbClr val="000000"/>
                          </a:solidFill>
                          <a:effectLst/>
                          <a:latin typeface="DB Sans"/>
                        </a:rPr>
                        <a:t>2</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2000" b="1" i="1" u="none" strike="noStrike">
                          <a:solidFill>
                            <a:srgbClr val="000000"/>
                          </a:solidFill>
                          <a:effectLst/>
                          <a:latin typeface="DB Sans"/>
                        </a:rPr>
                        <a:t>31% | 1964</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DFE283"/>
                    </a:solidFill>
                  </a:tcPr>
                </a:tc>
                <a:tc>
                  <a:txBody>
                    <a:bodyPr/>
                    <a:lstStyle/>
                    <a:p>
                      <a:pPr algn="ctr" fontAlgn="ctr"/>
                      <a:r>
                        <a:rPr lang="en-US" sz="2000" b="1" i="1" u="none" strike="noStrike">
                          <a:solidFill>
                            <a:srgbClr val="000000"/>
                          </a:solidFill>
                          <a:effectLst/>
                          <a:latin typeface="DB Sans"/>
                        </a:rPr>
                        <a:t>23% | 1851</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EBE683"/>
                    </a:solidFill>
                  </a:tcPr>
                </a:tc>
                <a:tc>
                  <a:txBody>
                    <a:bodyPr/>
                    <a:lstStyle/>
                    <a:p>
                      <a:pPr algn="ctr" fontAlgn="ctr"/>
                      <a:r>
                        <a:rPr lang="en-US" sz="2000" b="1" i="1" u="none" strike="noStrike">
                          <a:solidFill>
                            <a:srgbClr val="000000"/>
                          </a:solidFill>
                          <a:effectLst/>
                          <a:latin typeface="DB Sans"/>
                        </a:rPr>
                        <a:t>7% | 3089</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696B"/>
                    </a:solidFill>
                  </a:tcPr>
                </a:tc>
                <a:tc>
                  <a:txBody>
                    <a:bodyPr/>
                    <a:lstStyle/>
                    <a:p>
                      <a:pPr algn="ctr" fontAlgn="ctr"/>
                      <a:r>
                        <a:rPr lang="en-US" sz="2000" b="1" i="1" u="none" strike="noStrike">
                          <a:solidFill>
                            <a:srgbClr val="000000"/>
                          </a:solidFill>
                          <a:effectLst/>
                          <a:latin typeface="DB Sans"/>
                        </a:rPr>
                        <a:t>$5.97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2000" b="1" i="1" u="none" strike="noStrike">
                          <a:solidFill>
                            <a:srgbClr val="000000"/>
                          </a:solidFill>
                          <a:effectLst/>
                          <a:latin typeface="DB Sans"/>
                        </a:rPr>
                        <a:t>$3.89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2000" b="1" i="1" u="none" strike="noStrike">
                          <a:solidFill>
                            <a:srgbClr val="000000"/>
                          </a:solidFill>
                          <a:effectLst/>
                          <a:latin typeface="DB Sans"/>
                        </a:rPr>
                        <a:t>$2.08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2357481842"/>
                  </a:ext>
                </a:extLst>
              </a:tr>
              <a:tr h="795754">
                <a:tc>
                  <a:txBody>
                    <a:bodyPr/>
                    <a:lstStyle/>
                    <a:p>
                      <a:pPr algn="ctr" fontAlgn="ctr"/>
                      <a:r>
                        <a:rPr lang="en-US" sz="1600" b="0" i="0" u="none" strike="noStrike">
                          <a:solidFill>
                            <a:srgbClr val="000000"/>
                          </a:solidFill>
                          <a:effectLst/>
                          <a:latin typeface="DB Sans"/>
                        </a:rPr>
                        <a:t>3</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700" b="0" i="0" u="none" strike="noStrike">
                          <a:solidFill>
                            <a:srgbClr val="000000"/>
                          </a:solidFill>
                          <a:effectLst/>
                          <a:latin typeface="DB Sans"/>
                        </a:rPr>
                        <a:t>29% |1913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DBE182"/>
                    </a:solidFill>
                  </a:tcPr>
                </a:tc>
                <a:tc>
                  <a:txBody>
                    <a:bodyPr/>
                    <a:lstStyle/>
                    <a:p>
                      <a:pPr algn="ctr" fontAlgn="ctr"/>
                      <a:r>
                        <a:rPr lang="en-US" sz="1700" b="0" i="0" u="none" strike="noStrike">
                          <a:solidFill>
                            <a:srgbClr val="000000"/>
                          </a:solidFill>
                          <a:effectLst/>
                          <a:latin typeface="DB Sans"/>
                        </a:rPr>
                        <a:t>24% | 1900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EDE683"/>
                    </a:solidFill>
                  </a:tcPr>
                </a:tc>
                <a:tc>
                  <a:txBody>
                    <a:bodyPr/>
                    <a:lstStyle/>
                    <a:p>
                      <a:pPr algn="ctr" fontAlgn="ctr"/>
                      <a:r>
                        <a:rPr lang="en-US" sz="1700" b="0" i="0" u="none" strike="noStrike">
                          <a:solidFill>
                            <a:srgbClr val="000000"/>
                          </a:solidFill>
                          <a:effectLst/>
                          <a:latin typeface="DB Sans"/>
                        </a:rPr>
                        <a:t>18% | 1912</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E984"/>
                    </a:solidFill>
                  </a:tcPr>
                </a:tc>
                <a:tc>
                  <a:txBody>
                    <a:bodyPr/>
                    <a:lstStyle/>
                    <a:p>
                      <a:pPr algn="ctr" fontAlgn="ctr"/>
                      <a:r>
                        <a:rPr lang="en-US" sz="1700" b="0" i="0" u="none" strike="noStrike">
                          <a:solidFill>
                            <a:srgbClr val="000000"/>
                          </a:solidFill>
                          <a:effectLst/>
                          <a:latin typeface="DB Sans"/>
                        </a:rPr>
                        <a:t>$2.91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700" b="0" i="0" u="none" strike="noStrike">
                          <a:solidFill>
                            <a:srgbClr val="000000"/>
                          </a:solidFill>
                          <a:effectLst/>
                          <a:latin typeface="DB Sans"/>
                        </a:rPr>
                        <a:t>$1.53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700" b="0" i="0" u="none" strike="noStrike">
                          <a:solidFill>
                            <a:srgbClr val="000000"/>
                          </a:solidFill>
                          <a:effectLst/>
                          <a:latin typeface="DB Sans"/>
                        </a:rPr>
                        <a:t>$1.38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704251435"/>
                  </a:ext>
                </a:extLst>
              </a:tr>
              <a:tr h="795754">
                <a:tc>
                  <a:txBody>
                    <a:bodyPr/>
                    <a:lstStyle/>
                    <a:p>
                      <a:pPr algn="ctr" fontAlgn="ctr"/>
                      <a:r>
                        <a:rPr lang="en-US" sz="1600" b="0" i="0" u="none" strike="noStrike">
                          <a:solidFill>
                            <a:srgbClr val="000000"/>
                          </a:solidFill>
                          <a:effectLst/>
                          <a:latin typeface="DB Sans"/>
                        </a:rPr>
                        <a:t>4</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17% | 5204</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E984"/>
                    </a:solidFill>
                  </a:tcPr>
                </a:tc>
                <a:tc>
                  <a:txBody>
                    <a:bodyPr/>
                    <a:lstStyle/>
                    <a:p>
                      <a:pPr algn="ctr" fontAlgn="ctr"/>
                      <a:r>
                        <a:rPr lang="en-US" sz="1600" b="0" i="0" u="none" strike="noStrike">
                          <a:solidFill>
                            <a:srgbClr val="000000"/>
                          </a:solidFill>
                          <a:effectLst/>
                          <a:latin typeface="DB Sans"/>
                        </a:rPr>
                        <a:t>17% | 5316</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E984"/>
                    </a:solidFill>
                  </a:tcPr>
                </a:tc>
                <a:tc>
                  <a:txBody>
                    <a:bodyPr/>
                    <a:lstStyle/>
                    <a:p>
                      <a:pPr algn="ctr" fontAlgn="ctr"/>
                      <a:r>
                        <a:rPr lang="en-US" sz="1600" b="0" i="0" u="none" strike="noStrike">
                          <a:solidFill>
                            <a:srgbClr val="000000"/>
                          </a:solidFill>
                          <a:effectLst/>
                          <a:latin typeface="DB Sans"/>
                        </a:rPr>
                        <a:t>11% | 5191</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CC17C"/>
                    </a:solidFill>
                  </a:tcPr>
                </a:tc>
                <a:tc>
                  <a:txBody>
                    <a:bodyPr/>
                    <a:lstStyle/>
                    <a:p>
                      <a:pPr algn="ctr" fontAlgn="ctr"/>
                      <a:r>
                        <a:rPr lang="en-US" sz="1600" b="0" i="0" u="none" strike="noStrike">
                          <a:solidFill>
                            <a:srgbClr val="000000"/>
                          </a:solidFill>
                          <a:effectLst/>
                          <a:latin typeface="DB Sans"/>
                        </a:rPr>
                        <a:t>$1.51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$1.44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$0.07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3273826580"/>
                  </a:ext>
                </a:extLst>
              </a:tr>
              <a:tr h="795754">
                <a:tc>
                  <a:txBody>
                    <a:bodyPr/>
                    <a:lstStyle/>
                    <a:p>
                      <a:pPr algn="ctr" fontAlgn="ctr"/>
                      <a:r>
                        <a:rPr lang="en-US" sz="1600" b="0" i="0" u="none" strike="noStrike">
                          <a:solidFill>
                            <a:srgbClr val="000000"/>
                          </a:solidFill>
                          <a:effectLst/>
                          <a:latin typeface="DB Sans"/>
                        </a:rPr>
                        <a:t>5</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13% | 4197</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DD780"/>
                    </a:solidFill>
                  </a:tcPr>
                </a:tc>
                <a:tc>
                  <a:txBody>
                    <a:bodyPr/>
                    <a:lstStyle/>
                    <a:p>
                      <a:pPr algn="ctr" fontAlgn="ctr"/>
                      <a:r>
                        <a:rPr lang="en-US" sz="1600" b="0" i="0" u="none" strike="noStrike">
                          <a:solidFill>
                            <a:srgbClr val="000000"/>
                          </a:solidFill>
                          <a:effectLst/>
                          <a:latin typeface="DB Sans"/>
                        </a:rPr>
                        <a:t>14% | 4163</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FEB84"/>
                    </a:solidFill>
                  </a:tcPr>
                </a:tc>
                <a:tc>
                  <a:txBody>
                    <a:bodyPr/>
                    <a:lstStyle/>
                    <a:p>
                      <a:pPr algn="ctr" fontAlgn="ctr"/>
                      <a:r>
                        <a:rPr lang="en-US" sz="1600" b="0" i="0" u="none" strike="noStrike">
                          <a:solidFill>
                            <a:srgbClr val="000000"/>
                          </a:solidFill>
                          <a:effectLst/>
                          <a:latin typeface="DB Sans"/>
                        </a:rPr>
                        <a:t>7% | 4070</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7A6E"/>
                    </a:solidFill>
                  </a:tcPr>
                </a:tc>
                <a:tc>
                  <a:txBody>
                    <a:bodyPr/>
                    <a:lstStyle/>
                    <a:p>
                      <a:pPr algn="ctr" fontAlgn="ctr"/>
                      <a:r>
                        <a:rPr lang="en-US" sz="1600" b="0" i="0" u="none" strike="noStrike">
                          <a:solidFill>
                            <a:srgbClr val="000000"/>
                          </a:solidFill>
                          <a:effectLst/>
                          <a:latin typeface="DB Sans"/>
                        </a:rPr>
                        <a:t>$1.33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$1.62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FF0000"/>
                          </a:solidFill>
                          <a:effectLst/>
                          <a:latin typeface="DB Sans"/>
                        </a:rPr>
                        <a:t>($0.29)</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3082065293"/>
                  </a:ext>
                </a:extLst>
              </a:tr>
              <a:tr h="795754">
                <a:tc>
                  <a:txBody>
                    <a:bodyPr/>
                    <a:lstStyle/>
                    <a:p>
                      <a:pPr algn="ctr" fontAlgn="ctr"/>
                      <a:r>
                        <a:rPr lang="en-US" sz="1600" b="0" i="0" u="none" strike="noStrike">
                          <a:solidFill>
                            <a:srgbClr val="000000"/>
                          </a:solidFill>
                          <a:effectLst/>
                          <a:latin typeface="DB Sans"/>
                        </a:rPr>
                        <a:t>6</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12% | 4136</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DCD7E"/>
                    </a:solidFill>
                  </a:tcPr>
                </a:tc>
                <a:tc>
                  <a:txBody>
                    <a:bodyPr/>
                    <a:lstStyle/>
                    <a:p>
                      <a:pPr algn="ctr" fontAlgn="ctr"/>
                      <a:r>
                        <a:rPr lang="en-US" sz="1600" b="0" i="0" u="none" strike="noStrike">
                          <a:solidFill>
                            <a:srgbClr val="000000"/>
                          </a:solidFill>
                          <a:effectLst/>
                          <a:latin typeface="DB Sans"/>
                        </a:rPr>
                        <a:t>8% | 4214</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98370"/>
                    </a:solidFill>
                  </a:tcPr>
                </a:tc>
                <a:tc>
                  <a:txBody>
                    <a:bodyPr/>
                    <a:lstStyle/>
                    <a:p>
                      <a:pPr algn="ctr" fontAlgn="ctr"/>
                      <a:r>
                        <a:rPr lang="en-US" sz="1600" b="0" i="0" u="none" strike="noStrike">
                          <a:solidFill>
                            <a:srgbClr val="000000"/>
                          </a:solidFill>
                          <a:effectLst/>
                          <a:latin typeface="DB Sans"/>
                        </a:rPr>
                        <a:t>9% | 3922</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A9373"/>
                    </a:solidFill>
                  </a:tcPr>
                </a:tc>
                <a:tc>
                  <a:txBody>
                    <a:bodyPr/>
                    <a:lstStyle/>
                    <a:p>
                      <a:pPr algn="ctr" fontAlgn="b"/>
                      <a:r>
                        <a:rPr lang="en-US" sz="1600" b="0" i="0" u="none" strike="noStrike">
                          <a:solidFill>
                            <a:srgbClr val="000000"/>
                          </a:solidFill>
                          <a:effectLst/>
                          <a:latin typeface="DB Sans"/>
                        </a:rPr>
                        <a:t>$0.84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b"/>
                      <a:r>
                        <a:rPr lang="en-US" sz="1600" b="0" i="0" u="none" strike="noStrike">
                          <a:solidFill>
                            <a:srgbClr val="FF0000"/>
                          </a:solidFill>
                          <a:effectLst/>
                          <a:latin typeface="DB Sans"/>
                        </a:rPr>
                        <a:t>($0.23)</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b"/>
                      <a:r>
                        <a:rPr lang="en-US" sz="1600" b="0" i="0" u="none" strike="noStrike">
                          <a:solidFill>
                            <a:srgbClr val="000000"/>
                          </a:solidFill>
                          <a:effectLst/>
                          <a:latin typeface="DB Sans"/>
                        </a:rPr>
                        <a:t>$1.07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2885056094"/>
                  </a:ext>
                </a:extLst>
              </a:tr>
              <a:tr h="795754">
                <a:tc>
                  <a:txBody>
                    <a:bodyPr/>
                    <a:lstStyle/>
                    <a:p>
                      <a:pPr algn="ctr" fontAlgn="ctr"/>
                      <a:r>
                        <a:rPr lang="en-US" sz="1600" b="0" i="0" u="none" strike="noStrike">
                          <a:solidFill>
                            <a:srgbClr val="000000"/>
                          </a:solidFill>
                          <a:effectLst/>
                          <a:latin typeface="DB Sans"/>
                        </a:rPr>
                        <a:t>7</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DB Sans"/>
                        </a:rPr>
                        <a:t>11% | 3444</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CB87A"/>
                    </a:solidFill>
                  </a:tcPr>
                </a:tc>
                <a:tc>
                  <a:txBody>
                    <a:bodyPr/>
                    <a:lstStyle/>
                    <a:p>
                      <a:pPr algn="ctr" fontAlgn="ctr"/>
                      <a:r>
                        <a:rPr lang="en-US" sz="1600" b="0" i="0" u="none" strike="noStrike">
                          <a:solidFill>
                            <a:srgbClr val="000000"/>
                          </a:solidFill>
                          <a:effectLst/>
                          <a:latin typeface="DB Sans"/>
                        </a:rPr>
                        <a:t>7% | 3606</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86E6C"/>
                    </a:solidFill>
                  </a:tcPr>
                </a:tc>
                <a:tc>
                  <a:txBody>
                    <a:bodyPr/>
                    <a:lstStyle/>
                    <a:p>
                      <a:pPr algn="ctr" fontAlgn="ctr"/>
                      <a:r>
                        <a:rPr lang="en-US" sz="1600" b="0" i="0" u="none" strike="noStrike">
                          <a:solidFill>
                            <a:srgbClr val="000000"/>
                          </a:solidFill>
                          <a:effectLst/>
                          <a:latin typeface="DB Sans"/>
                        </a:rPr>
                        <a:t>17% | 2527</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AEA84"/>
                    </a:solidFill>
                  </a:tcPr>
                </a:tc>
                <a:tc>
                  <a:txBody>
                    <a:bodyPr/>
                    <a:lstStyle/>
                    <a:p>
                      <a:pPr algn="ctr" fontAlgn="ctr"/>
                      <a:r>
                        <a:rPr lang="en-US" sz="1600" b="0" i="0" u="none" strike="noStrike">
                          <a:solidFill>
                            <a:srgbClr val="FF0000"/>
                          </a:solidFill>
                          <a:effectLst/>
                          <a:latin typeface="DB Sans"/>
                        </a:rPr>
                        <a:t>($1.44)</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FF0000"/>
                          </a:solidFill>
                          <a:effectLst/>
                          <a:latin typeface="DB Sans"/>
                        </a:rPr>
                        <a:t>($2.49)</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DB Sans"/>
                        </a:rPr>
                        <a:t>$1.05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2603697"/>
                  </a:ext>
                </a:extLst>
              </a:tr>
            </a:tbl>
          </a:graphicData>
        </a:graphic>
      </p:graphicFrame>
      <p:sp>
        <p:nvSpPr>
          <p:cNvPr id="15" name="TextBox 14">
            <a:extLst>
              <a:ext uri="{FF2B5EF4-FFF2-40B4-BE49-F238E27FC236}">
                <a16:creationId xmlns:a16="http://schemas.microsoft.com/office/drawing/2014/main" id="{F415D948-E15E-0DB0-C413-351F3E9E81A4}"/>
              </a:ext>
            </a:extLst>
          </p:cNvPr>
          <p:cNvSpPr txBox="1"/>
          <p:nvPr/>
        </p:nvSpPr>
        <p:spPr>
          <a:xfrm>
            <a:off x="0" y="9979223"/>
            <a:ext cx="5878286" cy="307777"/>
          </a:xfrm>
          <a:prstGeom prst="rect">
            <a:avLst/>
          </a:prstGeom>
          <a:noFill/>
        </p:spPr>
        <p:txBody>
          <a:bodyPr wrap="square" rtlCol="0">
            <a:spAutoFit/>
          </a:bodyPr>
          <a:lstStyle/>
          <a:p>
            <a:r>
              <a:rPr lang="en-US" dirty="0">
                <a:latin typeface="DM Sans" pitchFamily="2" charset="0"/>
                <a:hlinkClick r:id="rId3" action="ppaction://hlinksldjump"/>
              </a:rPr>
              <a:t>Link to slide with statistical significance testing results</a:t>
            </a:r>
            <a:endParaRPr lang="en-US" dirty="0">
              <a:latin typeface="DM Sans" pitchFamily="2" charset="0"/>
            </a:endParaRPr>
          </a:p>
        </p:txBody>
      </p:sp>
      <p:sp>
        <p:nvSpPr>
          <p:cNvPr id="16" name="Google Shape;293;p18">
            <a:extLst>
              <a:ext uri="{FF2B5EF4-FFF2-40B4-BE49-F238E27FC236}">
                <a16:creationId xmlns:a16="http://schemas.microsoft.com/office/drawing/2014/main" id="{E87ABB35-8C7D-71C2-0DAD-F41E173DDDAF}"/>
              </a:ext>
            </a:extLst>
          </p:cNvPr>
          <p:cNvSpPr txBox="1"/>
          <p:nvPr/>
        </p:nvSpPr>
        <p:spPr>
          <a:xfrm>
            <a:off x="10556731" y="749776"/>
            <a:ext cx="5116578" cy="924242"/>
          </a:xfrm>
          <a:prstGeom prst="roundRect">
            <a:avLst/>
          </a:prstGeom>
          <a:noFill/>
          <a:ln w="28575">
            <a:solidFill>
              <a:srgbClr val="E0B15E"/>
            </a:solidFill>
          </a:ln>
        </p:spPr>
        <p:txBody>
          <a:bodyPr spcFirstLastPara="1" wrap="square" lIns="50800" tIns="50800" rIns="50800" bIns="50800" anchor="ctr" anchorCtr="0">
            <a:noAutofit/>
          </a:bodyPr>
          <a:lstStyle/>
          <a:p>
            <a:pPr marL="0" marR="0" lvl="0" indent="0" algn="ctr" defTabSz="914400" rtl="0" eaLnBrk="1" fontAlgn="auto" latinLnBrk="0" hangingPunct="1">
              <a:lnSpc>
                <a:spcPct val="119995"/>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chemeClr val="tx1"/>
                </a:solidFill>
                <a:effectLst/>
                <a:uLnTx/>
                <a:uFillTx/>
                <a:latin typeface="DM Sans Medium" pitchFamily="2" charset="0"/>
                <a:ea typeface="Bodoni"/>
                <a:cs typeface="Bodoni"/>
                <a:sym typeface="Bodoni"/>
              </a:rPr>
              <a:t>STEADY SAILING…</a:t>
            </a:r>
            <a:endParaRPr kumimoji="0" lang="en-US" sz="1000" b="1" i="0" u="none" strike="noStrike" kern="0" cap="none" spc="0" normalizeH="0" baseline="0" noProof="0" dirty="0">
              <a:ln>
                <a:noFill/>
              </a:ln>
              <a:solidFill>
                <a:schemeClr val="tx1"/>
              </a:solidFill>
              <a:effectLst/>
              <a:uLnTx/>
              <a:uFillTx/>
              <a:latin typeface="DM Sans Medium" pitchFamily="2" charset="0"/>
              <a:sym typeface="Arial"/>
            </a:endParaRPr>
          </a:p>
        </p:txBody>
      </p:sp>
    </p:spTree>
    <p:extLst>
      <p:ext uri="{BB962C8B-B14F-4D97-AF65-F5344CB8AC3E}">
        <p14:creationId xmlns:p14="http://schemas.microsoft.com/office/powerpoint/2010/main" val="9907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Shape 290"/>
        <p:cNvGrpSpPr/>
        <p:nvPr/>
      </p:nvGrpSpPr>
      <p:grpSpPr>
        <a:xfrm>
          <a:off x="0" y="0"/>
          <a:ext cx="0" cy="0"/>
          <a:chOff x="0" y="0"/>
          <a:chExt cx="0" cy="0"/>
        </a:xfrm>
      </p:grpSpPr>
      <p:grpSp>
        <p:nvGrpSpPr>
          <p:cNvPr id="3" name="Google Shape;466;p23">
            <a:extLst>
              <a:ext uri="{FF2B5EF4-FFF2-40B4-BE49-F238E27FC236}">
                <a16:creationId xmlns:a16="http://schemas.microsoft.com/office/drawing/2014/main" id="{648C20D4-6E51-260E-741C-33202A65C0DA}"/>
              </a:ext>
            </a:extLst>
          </p:cNvPr>
          <p:cNvGrpSpPr/>
          <p:nvPr/>
        </p:nvGrpSpPr>
        <p:grpSpPr>
          <a:xfrm>
            <a:off x="15201900" y="-108496"/>
            <a:ext cx="3086100" cy="10395496"/>
            <a:chOff x="0" y="-28575"/>
            <a:chExt cx="812800" cy="2737908"/>
          </a:xfrm>
          <a:solidFill>
            <a:srgbClr val="E0B15E"/>
          </a:solidFill>
        </p:grpSpPr>
        <p:sp>
          <p:nvSpPr>
            <p:cNvPr id="8" name="Google Shape;467;p23">
              <a:extLst>
                <a:ext uri="{FF2B5EF4-FFF2-40B4-BE49-F238E27FC236}">
                  <a16:creationId xmlns:a16="http://schemas.microsoft.com/office/drawing/2014/main" id="{FDD52A13-90D9-F754-76FD-78F10C5E356B}"/>
                </a:ext>
              </a:extLst>
            </p:cNvPr>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468;p23">
              <a:extLst>
                <a:ext uri="{FF2B5EF4-FFF2-40B4-BE49-F238E27FC236}">
                  <a16:creationId xmlns:a16="http://schemas.microsoft.com/office/drawing/2014/main" id="{F4D407DE-F8C8-D773-E420-AA19EE3BB798}"/>
                </a:ext>
              </a:extLst>
            </p:cNvPr>
            <p:cNvSpPr txBox="1"/>
            <p:nvPr/>
          </p:nvSpPr>
          <p:spPr>
            <a:xfrm>
              <a:off x="0" y="-28575"/>
              <a:ext cx="812800" cy="2737908"/>
            </a:xfrm>
            <a:prstGeom prst="rect">
              <a:avLst/>
            </a:prstGeom>
            <a:grp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graphicFrame>
        <p:nvGraphicFramePr>
          <p:cNvPr id="5" name="Table 4">
            <a:extLst>
              <a:ext uri="{FF2B5EF4-FFF2-40B4-BE49-F238E27FC236}">
                <a16:creationId xmlns:a16="http://schemas.microsoft.com/office/drawing/2014/main" id="{4DCB5F2B-216D-59AF-85F8-CDC600165D19}"/>
              </a:ext>
            </a:extLst>
          </p:cNvPr>
          <p:cNvGraphicFramePr>
            <a:graphicFrameLocks noGrp="1"/>
          </p:cNvGraphicFramePr>
          <p:nvPr>
            <p:extLst>
              <p:ext uri="{D42A27DB-BD31-4B8C-83A1-F6EECF244321}">
                <p14:modId xmlns:p14="http://schemas.microsoft.com/office/powerpoint/2010/main" val="442325153"/>
              </p:ext>
            </p:extLst>
          </p:nvPr>
        </p:nvGraphicFramePr>
        <p:xfrm>
          <a:off x="507163" y="2187770"/>
          <a:ext cx="9648000" cy="7028746"/>
        </p:xfrm>
        <a:graphic>
          <a:graphicData uri="http://schemas.openxmlformats.org/drawingml/2006/table">
            <a:tbl>
              <a:tblPr/>
              <a:tblGrid>
                <a:gridCol w="1224000">
                  <a:extLst>
                    <a:ext uri="{9D8B030D-6E8A-4147-A177-3AD203B41FA5}">
                      <a16:colId xmlns:a16="http://schemas.microsoft.com/office/drawing/2014/main" val="77723659"/>
                    </a:ext>
                  </a:extLst>
                </a:gridCol>
                <a:gridCol w="1404000">
                  <a:extLst>
                    <a:ext uri="{9D8B030D-6E8A-4147-A177-3AD203B41FA5}">
                      <a16:colId xmlns:a16="http://schemas.microsoft.com/office/drawing/2014/main" val="2485233195"/>
                    </a:ext>
                  </a:extLst>
                </a:gridCol>
                <a:gridCol w="1404000">
                  <a:extLst>
                    <a:ext uri="{9D8B030D-6E8A-4147-A177-3AD203B41FA5}">
                      <a16:colId xmlns:a16="http://schemas.microsoft.com/office/drawing/2014/main" val="2616699020"/>
                    </a:ext>
                  </a:extLst>
                </a:gridCol>
                <a:gridCol w="1404000">
                  <a:extLst>
                    <a:ext uri="{9D8B030D-6E8A-4147-A177-3AD203B41FA5}">
                      <a16:colId xmlns:a16="http://schemas.microsoft.com/office/drawing/2014/main" val="3226871783"/>
                    </a:ext>
                  </a:extLst>
                </a:gridCol>
                <a:gridCol w="1404000">
                  <a:extLst>
                    <a:ext uri="{9D8B030D-6E8A-4147-A177-3AD203B41FA5}">
                      <a16:colId xmlns:a16="http://schemas.microsoft.com/office/drawing/2014/main" val="540935623"/>
                    </a:ext>
                  </a:extLst>
                </a:gridCol>
                <a:gridCol w="1404000">
                  <a:extLst>
                    <a:ext uri="{9D8B030D-6E8A-4147-A177-3AD203B41FA5}">
                      <a16:colId xmlns:a16="http://schemas.microsoft.com/office/drawing/2014/main" val="372885380"/>
                    </a:ext>
                  </a:extLst>
                </a:gridCol>
                <a:gridCol w="1404000">
                  <a:extLst>
                    <a:ext uri="{9D8B030D-6E8A-4147-A177-3AD203B41FA5}">
                      <a16:colId xmlns:a16="http://schemas.microsoft.com/office/drawing/2014/main" val="3196996657"/>
                    </a:ext>
                  </a:extLst>
                </a:gridCol>
              </a:tblGrid>
              <a:tr h="729234">
                <a:tc rowSpan="2">
                  <a:txBody>
                    <a:bodyPr/>
                    <a:lstStyle/>
                    <a:p>
                      <a:pPr algn="ctr" fontAlgn="ctr"/>
                      <a:r>
                        <a:rPr lang="en-US" sz="1600" b="1" i="0" u="none" strike="noStrike" dirty="0">
                          <a:solidFill>
                            <a:srgbClr val="000000"/>
                          </a:solidFill>
                          <a:effectLst/>
                          <a:latin typeface="DB Sans"/>
                        </a:rPr>
                        <a:t>Segment</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B15E"/>
                    </a:solidFill>
                  </a:tcPr>
                </a:tc>
                <a:tc gridSpan="3">
                  <a:txBody>
                    <a:bodyPr/>
                    <a:lstStyle/>
                    <a:p>
                      <a:pPr algn="ctr" fontAlgn="ctr"/>
                      <a:r>
                        <a:rPr lang="en-US" sz="1600" b="1" i="0" u="none" strike="noStrike" dirty="0">
                          <a:solidFill>
                            <a:schemeClr val="tx1"/>
                          </a:solidFill>
                          <a:effectLst/>
                          <a:latin typeface="DB Sans"/>
                        </a:rPr>
                        <a:t>Ad Campaign Exposure </a:t>
                      </a:r>
                    </a:p>
                    <a:p>
                      <a:pPr algn="ctr" fontAlgn="ctr"/>
                      <a:r>
                        <a:rPr lang="en-US" sz="1600" b="1" i="0" u="none" strike="noStrike" dirty="0">
                          <a:solidFill>
                            <a:schemeClr val="tx1"/>
                          </a:solidFill>
                          <a:effectLst/>
                          <a:latin typeface="DB Sans"/>
                        </a:rPr>
                        <a:t>( % Visited | # Total Customers</a:t>
                      </a:r>
                      <a:r>
                        <a:rPr lang="en-US" sz="1600" b="1" i="0" u="none" strike="noStrike" baseline="0" dirty="0">
                          <a:solidFill>
                            <a:schemeClr val="tx1"/>
                          </a:solidFill>
                          <a:effectLst/>
                          <a:latin typeface="DB Sans"/>
                        </a:rPr>
                        <a:t> )</a:t>
                      </a:r>
                      <a:endParaRPr lang="en-US" sz="1600" b="1" i="0" u="none" strike="noStrike" dirty="0">
                        <a:solidFill>
                          <a:schemeClr val="tx1"/>
                        </a:solidFill>
                        <a:effectLst/>
                        <a:latin typeface="DB Sans"/>
                      </a:endParaRP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B15E"/>
                    </a:solidFill>
                  </a:tcPr>
                </a:tc>
                <a:tc hMerge="1">
                  <a:txBody>
                    <a:bodyPr/>
                    <a:lstStyle/>
                    <a:p>
                      <a:endParaRPr lang="en-US"/>
                    </a:p>
                  </a:txBody>
                  <a:tcPr/>
                </a:tc>
                <a:tc hMerge="1">
                  <a:txBody>
                    <a:bodyPr/>
                    <a:lstStyle/>
                    <a:p>
                      <a:endParaRPr lang="en-US"/>
                    </a:p>
                  </a:txBody>
                  <a:tcPr/>
                </a:tc>
                <a:tc gridSpan="3">
                  <a:txBody>
                    <a:bodyPr/>
                    <a:lstStyle/>
                    <a:p>
                      <a:pPr algn="ctr" fontAlgn="ctr"/>
                      <a:r>
                        <a:rPr lang="en-US" sz="1600" b="1" i="0" u="none" strike="noStrike" dirty="0">
                          <a:solidFill>
                            <a:schemeClr val="bg1"/>
                          </a:solidFill>
                          <a:effectLst/>
                          <a:latin typeface="DB Sans"/>
                        </a:rPr>
                        <a:t>Revenue</a:t>
                      </a:r>
                      <a:r>
                        <a:rPr lang="en-US" sz="1600" b="1" i="0" u="none" strike="noStrike" baseline="0" dirty="0">
                          <a:solidFill>
                            <a:schemeClr val="bg1"/>
                          </a:solidFill>
                          <a:effectLst/>
                          <a:latin typeface="DB Sans"/>
                        </a:rPr>
                        <a:t> Uplift per Customer</a:t>
                      </a:r>
                      <a:endParaRPr lang="en-US" sz="1600" b="1" i="0" u="none" strike="noStrike" dirty="0">
                        <a:solidFill>
                          <a:schemeClr val="bg1"/>
                        </a:solidFill>
                        <a:effectLst/>
                        <a:latin typeface="DB Sans"/>
                      </a:endParaRP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53333807"/>
                  </a:ext>
                </a:extLst>
              </a:tr>
              <a:tr h="729234">
                <a:tc vMerge="1">
                  <a:txBody>
                    <a:bodyPr/>
                    <a:lstStyle/>
                    <a:p>
                      <a:endParaRPr lang="en-US"/>
                    </a:p>
                  </a:txBody>
                  <a:tcPr/>
                </a:tc>
                <a:tc>
                  <a:txBody>
                    <a:bodyPr/>
                    <a:lstStyle/>
                    <a:p>
                      <a:pPr algn="ctr" fontAlgn="ctr"/>
                      <a:r>
                        <a:rPr lang="en-US" sz="1600" b="1" i="0" u="none" strike="noStrike" dirty="0">
                          <a:solidFill>
                            <a:srgbClr val="000000"/>
                          </a:solidFill>
                          <a:effectLst/>
                          <a:latin typeface="DB Sans"/>
                        </a:rPr>
                        <a:t>Men's Campaign</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DAAD"/>
                    </a:solidFill>
                  </a:tcPr>
                </a:tc>
                <a:tc>
                  <a:txBody>
                    <a:bodyPr/>
                    <a:lstStyle/>
                    <a:p>
                      <a:pPr algn="ctr" fontAlgn="ctr"/>
                      <a:r>
                        <a:rPr lang="en-US" sz="1600" b="1" i="0" u="none" strike="noStrike">
                          <a:solidFill>
                            <a:srgbClr val="000000"/>
                          </a:solidFill>
                          <a:effectLst/>
                          <a:latin typeface="DB Sans"/>
                        </a:rPr>
                        <a:t>Women's Campaign</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DAAD"/>
                    </a:solidFill>
                  </a:tcPr>
                </a:tc>
                <a:tc>
                  <a:txBody>
                    <a:bodyPr/>
                    <a:lstStyle/>
                    <a:p>
                      <a:pPr algn="ctr" fontAlgn="ctr"/>
                      <a:r>
                        <a:rPr lang="en-US" sz="1600" b="1" i="0" u="none" strike="noStrike">
                          <a:solidFill>
                            <a:srgbClr val="000000"/>
                          </a:solidFill>
                          <a:effectLst/>
                          <a:latin typeface="DB Sans"/>
                        </a:rPr>
                        <a:t>None</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DAAD"/>
                    </a:solidFill>
                  </a:tcPr>
                </a:tc>
                <a:tc>
                  <a:txBody>
                    <a:bodyPr/>
                    <a:lstStyle/>
                    <a:p>
                      <a:pPr algn="ctr" fontAlgn="ctr"/>
                      <a:r>
                        <a:rPr lang="en-US" sz="1600" b="1" i="0" u="none" strike="noStrike">
                          <a:solidFill>
                            <a:srgbClr val="000000"/>
                          </a:solidFill>
                          <a:effectLst/>
                          <a:latin typeface="DB Sans"/>
                        </a:rPr>
                        <a:t>Men's Campaign</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US" sz="1600" b="1" i="0" u="none" strike="noStrike">
                          <a:solidFill>
                            <a:srgbClr val="000000"/>
                          </a:solidFill>
                          <a:effectLst/>
                          <a:latin typeface="DB Sans"/>
                        </a:rPr>
                        <a:t>Women's Campaign</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US" sz="1600" b="1" i="0" u="none" strike="noStrike">
                          <a:solidFill>
                            <a:srgbClr val="000000"/>
                          </a:solidFill>
                          <a:effectLst/>
                          <a:latin typeface="DB Sans"/>
                        </a:rPr>
                        <a:t>Delta</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703181589"/>
                  </a:ext>
                </a:extLst>
              </a:tr>
              <a:tr h="795754">
                <a:tc>
                  <a:txBody>
                    <a:bodyPr/>
                    <a:lstStyle/>
                    <a:p>
                      <a:pPr algn="ctr" fontAlgn="ctr"/>
                      <a:r>
                        <a:rPr lang="en-US" sz="1800" b="0" i="0" u="none" strike="noStrike">
                          <a:solidFill>
                            <a:srgbClr val="000000"/>
                          </a:solidFill>
                          <a:effectLst/>
                          <a:latin typeface="DB Sans"/>
                        </a:rPr>
                        <a:t>1</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89% | 449</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A9D08E"/>
                    </a:solidFill>
                  </a:tcPr>
                </a:tc>
                <a:tc>
                  <a:txBody>
                    <a:bodyPr/>
                    <a:lstStyle/>
                    <a:p>
                      <a:pPr algn="ctr" fontAlgn="ctr"/>
                      <a:r>
                        <a:rPr lang="en-US" sz="1600" b="0" i="0" u="none" strike="noStrike">
                          <a:solidFill>
                            <a:srgbClr val="000000"/>
                          </a:solidFill>
                          <a:effectLst/>
                          <a:latin typeface="DB Sans"/>
                        </a:rPr>
                        <a:t>88% | 337</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A9D08E"/>
                    </a:solidFill>
                  </a:tcPr>
                </a:tc>
                <a:tc>
                  <a:txBody>
                    <a:bodyPr/>
                    <a:lstStyle/>
                    <a:p>
                      <a:pPr algn="ctr" fontAlgn="ctr"/>
                      <a:r>
                        <a:rPr lang="en-US" sz="1600" b="0" i="0" u="none" strike="noStrike">
                          <a:solidFill>
                            <a:srgbClr val="000000"/>
                          </a:solidFill>
                          <a:effectLst/>
                          <a:latin typeface="DB Sans"/>
                        </a:rPr>
                        <a:t>6% | 595</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696B"/>
                    </a:solidFill>
                  </a:tcPr>
                </a:tc>
                <a:tc>
                  <a:txBody>
                    <a:bodyPr/>
                    <a:lstStyle/>
                    <a:p>
                      <a:pPr algn="ctr" fontAlgn="ctr"/>
                      <a:r>
                        <a:rPr lang="en-US" sz="1600" b="0" i="0" u="none" strike="noStrike">
                          <a:solidFill>
                            <a:srgbClr val="000000"/>
                          </a:solidFill>
                          <a:effectLst/>
                          <a:latin typeface="DB Sans"/>
                        </a:rPr>
                        <a:t>$20.62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$20.51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$0.11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2226182799"/>
                  </a:ext>
                </a:extLst>
              </a:tr>
              <a:tr h="795754">
                <a:tc>
                  <a:txBody>
                    <a:bodyPr/>
                    <a:lstStyle/>
                    <a:p>
                      <a:pPr algn="ctr" fontAlgn="ctr"/>
                      <a:r>
                        <a:rPr lang="en-US" sz="1800" b="0" i="0" u="none" strike="noStrike">
                          <a:solidFill>
                            <a:srgbClr val="000000"/>
                          </a:solidFill>
                          <a:effectLst/>
                          <a:latin typeface="DB Sans"/>
                        </a:rPr>
                        <a:t>2</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31% | 1964</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DFE283"/>
                    </a:solidFill>
                  </a:tcPr>
                </a:tc>
                <a:tc>
                  <a:txBody>
                    <a:bodyPr/>
                    <a:lstStyle/>
                    <a:p>
                      <a:pPr algn="ctr" fontAlgn="ctr"/>
                      <a:r>
                        <a:rPr lang="en-US" sz="1600" b="0" i="0" u="none" strike="noStrike">
                          <a:solidFill>
                            <a:srgbClr val="000000"/>
                          </a:solidFill>
                          <a:effectLst/>
                          <a:latin typeface="DB Sans"/>
                        </a:rPr>
                        <a:t>23% | 1851</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EBE683"/>
                    </a:solidFill>
                  </a:tcPr>
                </a:tc>
                <a:tc>
                  <a:txBody>
                    <a:bodyPr/>
                    <a:lstStyle/>
                    <a:p>
                      <a:pPr algn="ctr" fontAlgn="ctr"/>
                      <a:r>
                        <a:rPr lang="en-US" sz="1600" b="0" i="0" u="none" strike="noStrike">
                          <a:solidFill>
                            <a:srgbClr val="000000"/>
                          </a:solidFill>
                          <a:effectLst/>
                          <a:latin typeface="DB Sans"/>
                        </a:rPr>
                        <a:t>7% | 3089</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696B"/>
                    </a:solidFill>
                  </a:tcPr>
                </a:tc>
                <a:tc>
                  <a:txBody>
                    <a:bodyPr/>
                    <a:lstStyle/>
                    <a:p>
                      <a:pPr algn="ctr" fontAlgn="ctr"/>
                      <a:r>
                        <a:rPr lang="en-US" sz="1600" b="0" i="0" u="none" strike="noStrike">
                          <a:solidFill>
                            <a:srgbClr val="000000"/>
                          </a:solidFill>
                          <a:effectLst/>
                          <a:latin typeface="DB Sans"/>
                        </a:rPr>
                        <a:t>$5.97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$3.89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$2.08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2357481842"/>
                  </a:ext>
                </a:extLst>
              </a:tr>
              <a:tr h="795754">
                <a:tc>
                  <a:txBody>
                    <a:bodyPr/>
                    <a:lstStyle/>
                    <a:p>
                      <a:pPr algn="ctr" fontAlgn="ctr"/>
                      <a:r>
                        <a:rPr lang="en-US" sz="2000" b="1" i="1" u="none" strike="noStrike">
                          <a:solidFill>
                            <a:srgbClr val="000000"/>
                          </a:solidFill>
                          <a:effectLst/>
                          <a:latin typeface="DB Sans"/>
                        </a:rPr>
                        <a:t>3</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2000" b="1" i="1" u="none" strike="noStrike">
                          <a:solidFill>
                            <a:srgbClr val="000000"/>
                          </a:solidFill>
                          <a:effectLst/>
                          <a:latin typeface="DB Sans"/>
                        </a:rPr>
                        <a:t>29% |1913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DBE182"/>
                    </a:solidFill>
                  </a:tcPr>
                </a:tc>
                <a:tc>
                  <a:txBody>
                    <a:bodyPr/>
                    <a:lstStyle/>
                    <a:p>
                      <a:pPr algn="ctr" fontAlgn="ctr"/>
                      <a:r>
                        <a:rPr lang="en-US" sz="2000" b="1" i="1" u="none" strike="noStrike">
                          <a:solidFill>
                            <a:srgbClr val="000000"/>
                          </a:solidFill>
                          <a:effectLst/>
                          <a:latin typeface="DB Sans"/>
                        </a:rPr>
                        <a:t>24% | 1900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EDE683"/>
                    </a:solidFill>
                  </a:tcPr>
                </a:tc>
                <a:tc>
                  <a:txBody>
                    <a:bodyPr/>
                    <a:lstStyle/>
                    <a:p>
                      <a:pPr algn="ctr" fontAlgn="ctr"/>
                      <a:r>
                        <a:rPr lang="en-US" sz="2000" b="1" i="1" u="none" strike="noStrike">
                          <a:solidFill>
                            <a:srgbClr val="000000"/>
                          </a:solidFill>
                          <a:effectLst/>
                          <a:latin typeface="DB Sans"/>
                        </a:rPr>
                        <a:t>18% | 1912</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E984"/>
                    </a:solidFill>
                  </a:tcPr>
                </a:tc>
                <a:tc>
                  <a:txBody>
                    <a:bodyPr/>
                    <a:lstStyle/>
                    <a:p>
                      <a:pPr algn="ctr" fontAlgn="ctr"/>
                      <a:r>
                        <a:rPr lang="en-US" sz="2000" b="1" i="1" u="none" strike="noStrike">
                          <a:solidFill>
                            <a:srgbClr val="000000"/>
                          </a:solidFill>
                          <a:effectLst/>
                          <a:latin typeface="DB Sans"/>
                        </a:rPr>
                        <a:t>$2.91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2000" b="1" i="1" u="none" strike="noStrike">
                          <a:solidFill>
                            <a:srgbClr val="000000"/>
                          </a:solidFill>
                          <a:effectLst/>
                          <a:latin typeface="DB Sans"/>
                        </a:rPr>
                        <a:t>$1.53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2000" b="1" i="1" u="none" strike="noStrike">
                          <a:solidFill>
                            <a:srgbClr val="000000"/>
                          </a:solidFill>
                          <a:effectLst/>
                          <a:latin typeface="DB Sans"/>
                        </a:rPr>
                        <a:t>$1.38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704251435"/>
                  </a:ext>
                </a:extLst>
              </a:tr>
              <a:tr h="795754">
                <a:tc>
                  <a:txBody>
                    <a:bodyPr/>
                    <a:lstStyle/>
                    <a:p>
                      <a:pPr algn="ctr" fontAlgn="ctr"/>
                      <a:r>
                        <a:rPr lang="en-US" sz="2000" b="1" i="1" u="none" strike="noStrike">
                          <a:solidFill>
                            <a:srgbClr val="000000"/>
                          </a:solidFill>
                          <a:effectLst/>
                          <a:latin typeface="DB Sans"/>
                        </a:rPr>
                        <a:t>4</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2000" b="1" i="1" u="none" strike="noStrike">
                          <a:solidFill>
                            <a:srgbClr val="000000"/>
                          </a:solidFill>
                          <a:effectLst/>
                          <a:latin typeface="DB Sans"/>
                        </a:rPr>
                        <a:t>17% | 5204</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E984"/>
                    </a:solidFill>
                  </a:tcPr>
                </a:tc>
                <a:tc>
                  <a:txBody>
                    <a:bodyPr/>
                    <a:lstStyle/>
                    <a:p>
                      <a:pPr algn="ctr" fontAlgn="ctr"/>
                      <a:r>
                        <a:rPr lang="en-US" sz="2000" b="1" i="1" u="none" strike="noStrike">
                          <a:solidFill>
                            <a:srgbClr val="000000"/>
                          </a:solidFill>
                          <a:effectLst/>
                          <a:latin typeface="DB Sans"/>
                        </a:rPr>
                        <a:t>17% | 5316</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E984"/>
                    </a:solidFill>
                  </a:tcPr>
                </a:tc>
                <a:tc>
                  <a:txBody>
                    <a:bodyPr/>
                    <a:lstStyle/>
                    <a:p>
                      <a:pPr algn="ctr" fontAlgn="ctr"/>
                      <a:r>
                        <a:rPr lang="en-US" sz="2000" b="1" i="1" u="none" strike="noStrike">
                          <a:solidFill>
                            <a:srgbClr val="000000"/>
                          </a:solidFill>
                          <a:effectLst/>
                          <a:latin typeface="DB Sans"/>
                        </a:rPr>
                        <a:t>11% | 5191</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CC17C"/>
                    </a:solidFill>
                  </a:tcPr>
                </a:tc>
                <a:tc>
                  <a:txBody>
                    <a:bodyPr/>
                    <a:lstStyle/>
                    <a:p>
                      <a:pPr algn="ctr" fontAlgn="ctr"/>
                      <a:r>
                        <a:rPr lang="en-US" sz="2000" b="1" i="1" u="none" strike="noStrike">
                          <a:solidFill>
                            <a:srgbClr val="000000"/>
                          </a:solidFill>
                          <a:effectLst/>
                          <a:latin typeface="DB Sans"/>
                        </a:rPr>
                        <a:t>$1.51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2000" b="1" i="1" u="none" strike="noStrike">
                          <a:solidFill>
                            <a:srgbClr val="000000"/>
                          </a:solidFill>
                          <a:effectLst/>
                          <a:latin typeface="DB Sans"/>
                        </a:rPr>
                        <a:t>$1.44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2000" b="1" i="1" u="none" strike="noStrike">
                          <a:solidFill>
                            <a:srgbClr val="000000"/>
                          </a:solidFill>
                          <a:effectLst/>
                          <a:latin typeface="DB Sans"/>
                        </a:rPr>
                        <a:t>$0.07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3273826580"/>
                  </a:ext>
                </a:extLst>
              </a:tr>
              <a:tr h="795754">
                <a:tc>
                  <a:txBody>
                    <a:bodyPr/>
                    <a:lstStyle/>
                    <a:p>
                      <a:pPr algn="ctr" fontAlgn="ctr"/>
                      <a:r>
                        <a:rPr lang="en-US" sz="1600" b="0" i="0" u="none" strike="noStrike">
                          <a:solidFill>
                            <a:srgbClr val="000000"/>
                          </a:solidFill>
                          <a:effectLst/>
                          <a:latin typeface="DB Sans"/>
                        </a:rPr>
                        <a:t>5</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13% | 4197</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DD780"/>
                    </a:solidFill>
                  </a:tcPr>
                </a:tc>
                <a:tc>
                  <a:txBody>
                    <a:bodyPr/>
                    <a:lstStyle/>
                    <a:p>
                      <a:pPr algn="ctr" fontAlgn="ctr"/>
                      <a:r>
                        <a:rPr lang="en-US" sz="1600" b="0" i="0" u="none" strike="noStrike">
                          <a:solidFill>
                            <a:srgbClr val="000000"/>
                          </a:solidFill>
                          <a:effectLst/>
                          <a:latin typeface="DB Sans"/>
                        </a:rPr>
                        <a:t>14% | 4163</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FEB84"/>
                    </a:solidFill>
                  </a:tcPr>
                </a:tc>
                <a:tc>
                  <a:txBody>
                    <a:bodyPr/>
                    <a:lstStyle/>
                    <a:p>
                      <a:pPr algn="ctr" fontAlgn="ctr"/>
                      <a:r>
                        <a:rPr lang="en-US" sz="1600" b="0" i="0" u="none" strike="noStrike">
                          <a:solidFill>
                            <a:srgbClr val="000000"/>
                          </a:solidFill>
                          <a:effectLst/>
                          <a:latin typeface="DB Sans"/>
                        </a:rPr>
                        <a:t>7% | 4070</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7A6E"/>
                    </a:solidFill>
                  </a:tcPr>
                </a:tc>
                <a:tc>
                  <a:txBody>
                    <a:bodyPr/>
                    <a:lstStyle/>
                    <a:p>
                      <a:pPr algn="ctr" fontAlgn="ctr"/>
                      <a:r>
                        <a:rPr lang="en-US" sz="1600" b="0" i="0" u="none" strike="noStrike">
                          <a:solidFill>
                            <a:srgbClr val="000000"/>
                          </a:solidFill>
                          <a:effectLst/>
                          <a:latin typeface="DB Sans"/>
                        </a:rPr>
                        <a:t>$1.33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$1.62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FF0000"/>
                          </a:solidFill>
                          <a:effectLst/>
                          <a:latin typeface="DB Sans"/>
                        </a:rPr>
                        <a:t>($0.29)</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3082065293"/>
                  </a:ext>
                </a:extLst>
              </a:tr>
              <a:tr h="795754">
                <a:tc>
                  <a:txBody>
                    <a:bodyPr/>
                    <a:lstStyle/>
                    <a:p>
                      <a:pPr algn="ctr" fontAlgn="ctr"/>
                      <a:r>
                        <a:rPr lang="en-US" sz="1600" b="0" i="0" u="none" strike="noStrike">
                          <a:solidFill>
                            <a:srgbClr val="000000"/>
                          </a:solidFill>
                          <a:effectLst/>
                          <a:latin typeface="DB Sans"/>
                        </a:rPr>
                        <a:t>6</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12% | 4136</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DCD7E"/>
                    </a:solidFill>
                  </a:tcPr>
                </a:tc>
                <a:tc>
                  <a:txBody>
                    <a:bodyPr/>
                    <a:lstStyle/>
                    <a:p>
                      <a:pPr algn="ctr" fontAlgn="ctr"/>
                      <a:r>
                        <a:rPr lang="en-US" sz="1600" b="0" i="0" u="none" strike="noStrike">
                          <a:solidFill>
                            <a:srgbClr val="000000"/>
                          </a:solidFill>
                          <a:effectLst/>
                          <a:latin typeface="DB Sans"/>
                        </a:rPr>
                        <a:t>8% | 4214</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98370"/>
                    </a:solidFill>
                  </a:tcPr>
                </a:tc>
                <a:tc>
                  <a:txBody>
                    <a:bodyPr/>
                    <a:lstStyle/>
                    <a:p>
                      <a:pPr algn="ctr" fontAlgn="ctr"/>
                      <a:r>
                        <a:rPr lang="en-US" sz="1600" b="0" i="0" u="none" strike="noStrike">
                          <a:solidFill>
                            <a:srgbClr val="000000"/>
                          </a:solidFill>
                          <a:effectLst/>
                          <a:latin typeface="DB Sans"/>
                        </a:rPr>
                        <a:t>9% | 3922</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A9373"/>
                    </a:solidFill>
                  </a:tcPr>
                </a:tc>
                <a:tc>
                  <a:txBody>
                    <a:bodyPr/>
                    <a:lstStyle/>
                    <a:p>
                      <a:pPr algn="ctr" fontAlgn="b"/>
                      <a:r>
                        <a:rPr lang="en-US" sz="1600" b="0" i="0" u="none" strike="noStrike">
                          <a:solidFill>
                            <a:srgbClr val="000000"/>
                          </a:solidFill>
                          <a:effectLst/>
                          <a:latin typeface="DB Sans"/>
                        </a:rPr>
                        <a:t>$0.84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b"/>
                      <a:r>
                        <a:rPr lang="en-US" sz="1600" b="0" i="0" u="none" strike="noStrike">
                          <a:solidFill>
                            <a:srgbClr val="FF0000"/>
                          </a:solidFill>
                          <a:effectLst/>
                          <a:latin typeface="DB Sans"/>
                        </a:rPr>
                        <a:t>($0.23)</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b"/>
                      <a:r>
                        <a:rPr lang="en-US" sz="1600" b="0" i="0" u="none" strike="noStrike">
                          <a:solidFill>
                            <a:srgbClr val="000000"/>
                          </a:solidFill>
                          <a:effectLst/>
                          <a:latin typeface="DB Sans"/>
                        </a:rPr>
                        <a:t>$1.07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2885056094"/>
                  </a:ext>
                </a:extLst>
              </a:tr>
              <a:tr h="795754">
                <a:tc>
                  <a:txBody>
                    <a:bodyPr/>
                    <a:lstStyle/>
                    <a:p>
                      <a:pPr algn="ctr" fontAlgn="ctr"/>
                      <a:r>
                        <a:rPr lang="en-US" sz="1600" b="0" i="0" u="none" strike="noStrike">
                          <a:solidFill>
                            <a:srgbClr val="000000"/>
                          </a:solidFill>
                          <a:effectLst/>
                          <a:latin typeface="DB Sans"/>
                        </a:rPr>
                        <a:t>7</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DB Sans"/>
                        </a:rPr>
                        <a:t>11% | 3444</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CB87A"/>
                    </a:solidFill>
                  </a:tcPr>
                </a:tc>
                <a:tc>
                  <a:txBody>
                    <a:bodyPr/>
                    <a:lstStyle/>
                    <a:p>
                      <a:pPr algn="ctr" fontAlgn="ctr"/>
                      <a:r>
                        <a:rPr lang="en-US" sz="1600" b="0" i="0" u="none" strike="noStrike">
                          <a:solidFill>
                            <a:srgbClr val="000000"/>
                          </a:solidFill>
                          <a:effectLst/>
                          <a:latin typeface="DB Sans"/>
                        </a:rPr>
                        <a:t>7% | 3606</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86E6C"/>
                    </a:solidFill>
                  </a:tcPr>
                </a:tc>
                <a:tc>
                  <a:txBody>
                    <a:bodyPr/>
                    <a:lstStyle/>
                    <a:p>
                      <a:pPr algn="ctr" fontAlgn="ctr"/>
                      <a:r>
                        <a:rPr lang="en-US" sz="1600" b="0" i="0" u="none" strike="noStrike">
                          <a:solidFill>
                            <a:srgbClr val="000000"/>
                          </a:solidFill>
                          <a:effectLst/>
                          <a:latin typeface="DB Sans"/>
                        </a:rPr>
                        <a:t>17% | 2527</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AEA84"/>
                    </a:solidFill>
                  </a:tcPr>
                </a:tc>
                <a:tc>
                  <a:txBody>
                    <a:bodyPr/>
                    <a:lstStyle/>
                    <a:p>
                      <a:pPr algn="ctr" fontAlgn="ctr"/>
                      <a:r>
                        <a:rPr lang="en-US" sz="1600" b="0" i="0" u="none" strike="noStrike">
                          <a:solidFill>
                            <a:srgbClr val="FF0000"/>
                          </a:solidFill>
                          <a:effectLst/>
                          <a:latin typeface="DB Sans"/>
                        </a:rPr>
                        <a:t>($1.44)</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FF0000"/>
                          </a:solidFill>
                          <a:effectLst/>
                          <a:latin typeface="DB Sans"/>
                        </a:rPr>
                        <a:t>($2.49)</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DB Sans"/>
                        </a:rPr>
                        <a:t>$1.05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2603697"/>
                  </a:ext>
                </a:extLst>
              </a:tr>
            </a:tbl>
          </a:graphicData>
        </a:graphic>
      </p:graphicFrame>
      <p:sp>
        <p:nvSpPr>
          <p:cNvPr id="2" name="Google Shape;293;p18">
            <a:extLst>
              <a:ext uri="{FF2B5EF4-FFF2-40B4-BE49-F238E27FC236}">
                <a16:creationId xmlns:a16="http://schemas.microsoft.com/office/drawing/2014/main" id="{97C9A1D5-765E-3081-361E-A45323CA0E13}"/>
              </a:ext>
            </a:extLst>
          </p:cNvPr>
          <p:cNvSpPr txBox="1"/>
          <p:nvPr/>
        </p:nvSpPr>
        <p:spPr>
          <a:xfrm>
            <a:off x="507163" y="749776"/>
            <a:ext cx="8742294" cy="924242"/>
          </a:xfrm>
          <a:prstGeom prst="rect">
            <a:avLst/>
          </a:prstGeom>
          <a:solidFill>
            <a:srgbClr val="E0B15E"/>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19995"/>
              </a:lnSpc>
              <a:spcBef>
                <a:spcPts val="0"/>
              </a:spcBef>
              <a:spcAft>
                <a:spcPts val="0"/>
              </a:spcAft>
              <a:buClr>
                <a:srgbClr val="000000"/>
              </a:buClr>
              <a:buSzTx/>
              <a:buFont typeface="Arial"/>
              <a:buNone/>
              <a:tabLst/>
              <a:defRPr/>
            </a:pPr>
            <a:r>
              <a:rPr kumimoji="0" lang="en-US" sz="4400" b="0" i="0" u="none" strike="noStrike" kern="0" cap="none" spc="0" normalizeH="0" baseline="0" noProof="0" dirty="0">
                <a:ln>
                  <a:noFill/>
                </a:ln>
                <a:solidFill>
                  <a:srgbClr val="FFFFFF"/>
                </a:solidFill>
                <a:effectLst/>
                <a:uLnTx/>
                <a:uFillTx/>
                <a:latin typeface="DM Sans Medium" pitchFamily="2" charset="0"/>
                <a:ea typeface="Bodoni"/>
                <a:cs typeface="Bodoni"/>
                <a:sym typeface="Bodoni"/>
              </a:rPr>
              <a:t>CLUSTERING USING K-MEANS</a:t>
            </a:r>
            <a:endParaRPr kumimoji="0" lang="en-US" sz="1100" b="0" i="0" u="none" strike="noStrike" kern="0" cap="none" spc="0" normalizeH="0" baseline="0" noProof="0">
              <a:ln>
                <a:noFill/>
              </a:ln>
              <a:solidFill>
                <a:srgbClr val="000000"/>
              </a:solidFill>
              <a:effectLst/>
              <a:uLnTx/>
              <a:uFillTx/>
              <a:latin typeface="DM Sans Medium" pitchFamily="2" charset="0"/>
              <a:sym typeface="Arial"/>
            </a:endParaRPr>
          </a:p>
        </p:txBody>
      </p:sp>
      <p:grpSp>
        <p:nvGrpSpPr>
          <p:cNvPr id="12" name="Group 11">
            <a:extLst>
              <a:ext uri="{FF2B5EF4-FFF2-40B4-BE49-F238E27FC236}">
                <a16:creationId xmlns:a16="http://schemas.microsoft.com/office/drawing/2014/main" id="{C88CE212-8E78-A438-F078-2256B3FB230B}"/>
              </a:ext>
            </a:extLst>
          </p:cNvPr>
          <p:cNvGrpSpPr/>
          <p:nvPr/>
        </p:nvGrpSpPr>
        <p:grpSpPr>
          <a:xfrm>
            <a:off x="10556733" y="2105897"/>
            <a:ext cx="5116577" cy="3458758"/>
            <a:chOff x="12416211" y="4948188"/>
            <a:chExt cx="5116577" cy="1759219"/>
          </a:xfrm>
        </p:grpSpPr>
        <p:sp>
          <p:nvSpPr>
            <p:cNvPr id="4" name="Google Shape;1130;p27">
              <a:extLst>
                <a:ext uri="{FF2B5EF4-FFF2-40B4-BE49-F238E27FC236}">
                  <a16:creationId xmlns:a16="http://schemas.microsoft.com/office/drawing/2014/main" id="{A7387CD0-89F2-1006-FB79-6ADC66706AE6}"/>
                </a:ext>
              </a:extLst>
            </p:cNvPr>
            <p:cNvSpPr/>
            <p:nvPr/>
          </p:nvSpPr>
          <p:spPr>
            <a:xfrm rot="16200000" flipH="1">
              <a:off x="12073003" y="5291396"/>
              <a:ext cx="1759215" cy="1072800"/>
            </a:xfrm>
            <a:prstGeom prst="round2SameRect">
              <a:avLst>
                <a:gd name="adj1" fmla="val 6804"/>
                <a:gd name="adj2" fmla="val 0"/>
              </a:avLst>
            </a:prstGeom>
            <a:solidFill>
              <a:srgbClr val="DBE182"/>
            </a:solidFill>
            <a:ln>
              <a:noFill/>
            </a:ln>
          </p:spPr>
          <p:txBody>
            <a:bodyPr spcFirstLastPara="1" vert="vert"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3400">
                  <a:solidFill>
                    <a:srgbClr val="FFFFFF"/>
                  </a:solidFill>
                  <a:latin typeface="Fira Sans Extra Condensed ExtraBold"/>
                  <a:ea typeface="Fira Sans Extra Condensed ExtraBold"/>
                  <a:cs typeface="Fira Sans Extra Condensed ExtraBold"/>
                  <a:sym typeface="Fira Sans Extra Condensed ExtraBold"/>
                </a:rPr>
                <a:t>3</a:t>
              </a:r>
              <a:endParaRPr sz="3400">
                <a:solidFill>
                  <a:srgbClr val="FFFFFF"/>
                </a:solidFill>
                <a:latin typeface="Fira Sans Extra Condensed ExtraBold"/>
                <a:ea typeface="Fira Sans Extra Condensed ExtraBold"/>
                <a:cs typeface="Fira Sans Extra Condensed ExtraBold"/>
                <a:sym typeface="Fira Sans Extra Condensed ExtraBold"/>
              </a:endParaRPr>
            </a:p>
          </p:txBody>
        </p:sp>
        <p:grpSp>
          <p:nvGrpSpPr>
            <p:cNvPr id="6" name="Google Shape;1158;p27">
              <a:extLst>
                <a:ext uri="{FF2B5EF4-FFF2-40B4-BE49-F238E27FC236}">
                  <a16:creationId xmlns:a16="http://schemas.microsoft.com/office/drawing/2014/main" id="{2FE32BD3-6F3A-A261-9178-F5072A70C4F3}"/>
                </a:ext>
              </a:extLst>
            </p:cNvPr>
            <p:cNvGrpSpPr/>
            <p:nvPr/>
          </p:nvGrpSpPr>
          <p:grpSpPr>
            <a:xfrm>
              <a:off x="13531368" y="4948191"/>
              <a:ext cx="4001420" cy="1759216"/>
              <a:chOff x="6037537" y="1744352"/>
              <a:chExt cx="2324100" cy="604623"/>
            </a:xfrm>
            <a:solidFill>
              <a:schemeClr val="tx2">
                <a:lumMod val="90000"/>
              </a:schemeClr>
            </a:solidFill>
          </p:grpSpPr>
          <p:sp>
            <p:nvSpPr>
              <p:cNvPr id="7" name="Google Shape;1159;p27">
                <a:extLst>
                  <a:ext uri="{FF2B5EF4-FFF2-40B4-BE49-F238E27FC236}">
                    <a16:creationId xmlns:a16="http://schemas.microsoft.com/office/drawing/2014/main" id="{E5D8503B-A512-4992-F660-1A6435DF9558}"/>
                  </a:ext>
                </a:extLst>
              </p:cNvPr>
              <p:cNvSpPr/>
              <p:nvPr/>
            </p:nvSpPr>
            <p:spPr>
              <a:xfrm rot="10800000" flipH="1">
                <a:off x="6037537" y="1744352"/>
                <a:ext cx="2324100" cy="604623"/>
              </a:xfrm>
              <a:prstGeom prst="round1Rect">
                <a:avLst>
                  <a:gd name="adj" fmla="val 12668"/>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3400">
                  <a:solidFill>
                    <a:srgbClr val="FFFFFF"/>
                  </a:solidFill>
                  <a:latin typeface="Fira Sans Extra Condensed ExtraBold"/>
                  <a:ea typeface="Fira Sans Extra Condensed ExtraBold"/>
                  <a:cs typeface="Fira Sans Extra Condensed ExtraBold"/>
                  <a:sym typeface="Fira Sans Extra Condensed ExtraBold"/>
                </a:endParaRPr>
              </a:p>
            </p:txBody>
          </p:sp>
          <p:sp>
            <p:nvSpPr>
              <p:cNvPr id="10" name="Google Shape;1162;p27">
                <a:extLst>
                  <a:ext uri="{FF2B5EF4-FFF2-40B4-BE49-F238E27FC236}">
                    <a16:creationId xmlns:a16="http://schemas.microsoft.com/office/drawing/2014/main" id="{7306B205-70DF-CE1E-958A-11C82BFBCF91}"/>
                  </a:ext>
                </a:extLst>
              </p:cNvPr>
              <p:cNvSpPr txBox="1"/>
              <p:nvPr/>
            </p:nvSpPr>
            <p:spPr>
              <a:xfrm>
                <a:off x="6160975" y="1778375"/>
                <a:ext cx="2077200" cy="540000"/>
              </a:xfrm>
              <a:prstGeom prst="rect">
                <a:avLst/>
              </a:prstGeom>
              <a:grpFill/>
              <a:ln>
                <a:noFill/>
              </a:ln>
            </p:spPr>
            <p:txBody>
              <a:bodyPr spcFirstLastPara="1" wrap="square" lIns="91425" tIns="91425" rIns="91425" bIns="91425" anchor="ctr" anchorCtr="0">
                <a:noAutofit/>
              </a:bodyPr>
              <a:lstStyle/>
              <a:p>
                <a:pPr marL="285750" lvl="0" indent="-285750" rtl="0">
                  <a:spcBef>
                    <a:spcPts val="0"/>
                  </a:spcBef>
                  <a:spcAft>
                    <a:spcPts val="600"/>
                  </a:spcAft>
                  <a:buFont typeface="Wingdings" panose="05000000000000000000" pitchFamily="2" charset="2"/>
                  <a:buChar char="v"/>
                </a:pPr>
                <a:r>
                  <a:rPr lang="en" b="1" i="1" dirty="0">
                    <a:solidFill>
                      <a:schemeClr val="dk1"/>
                    </a:solidFill>
                    <a:latin typeface="DM Sans" pitchFamily="2" charset="0"/>
                    <a:ea typeface="Roboto"/>
                    <a:sym typeface="Roboto"/>
                  </a:rPr>
                  <a:t>Decent campaign impact </a:t>
                </a:r>
                <a:r>
                  <a:rPr lang="en" dirty="0">
                    <a:solidFill>
                      <a:schemeClr val="dk1"/>
                    </a:solidFill>
                    <a:latin typeface="DM Sans" pitchFamily="2" charset="0"/>
                    <a:ea typeface="Roboto"/>
                    <a:sym typeface="Roboto"/>
                  </a:rPr>
                  <a:t>- Though the control group shows good engagement, email campaigns improve it further</a:t>
                </a:r>
              </a:p>
              <a:p>
                <a:pPr marL="285750" indent="-285750">
                  <a:spcAft>
                    <a:spcPts val="600"/>
                  </a:spcAft>
                  <a:buFont typeface="Wingdings" panose="05000000000000000000" pitchFamily="2" charset="2"/>
                  <a:buChar char="v"/>
                </a:pPr>
                <a:r>
                  <a:rPr lang="en" b="1" i="1" dirty="0">
                    <a:solidFill>
                      <a:schemeClr val="dk1"/>
                    </a:solidFill>
                    <a:latin typeface="DM Sans" pitchFamily="2" charset="0"/>
                    <a:ea typeface="Roboto"/>
                    <a:sym typeface="Roboto"/>
                  </a:rPr>
                  <a:t>Men’s campaign works better </a:t>
                </a:r>
                <a:r>
                  <a:rPr lang="en" dirty="0">
                    <a:solidFill>
                      <a:schemeClr val="dk1"/>
                    </a:solidFill>
                    <a:latin typeface="DM Sans" pitchFamily="2" charset="0"/>
                    <a:ea typeface="Roboto"/>
                    <a:sym typeface="Roboto"/>
                  </a:rPr>
                  <a:t>- More engagement is seen from exposure to men’s campaign, with significantly higher dollar uplift</a:t>
                </a:r>
              </a:p>
              <a:p>
                <a:pPr marL="285750" lvl="0" indent="-285750" rtl="0">
                  <a:spcBef>
                    <a:spcPts val="0"/>
                  </a:spcBef>
                  <a:spcAft>
                    <a:spcPts val="600"/>
                  </a:spcAft>
                  <a:buFont typeface="Wingdings" panose="05000000000000000000" pitchFamily="2" charset="2"/>
                  <a:buChar char="Ø"/>
                </a:pPr>
                <a:r>
                  <a:rPr lang="en" b="1" dirty="0">
                    <a:solidFill>
                      <a:schemeClr val="bg2">
                        <a:lumMod val="75000"/>
                      </a:schemeClr>
                    </a:solidFill>
                    <a:latin typeface="DM Sans" pitchFamily="2" charset="0"/>
                    <a:ea typeface="Roboto"/>
                    <a:sym typeface="Roboto"/>
                  </a:rPr>
                  <a:t>Strategy</a:t>
                </a:r>
                <a:r>
                  <a:rPr lang="en" dirty="0">
                    <a:solidFill>
                      <a:schemeClr val="dk1"/>
                    </a:solidFill>
                    <a:latin typeface="DM Sans" pitchFamily="2" charset="0"/>
                    <a:ea typeface="Roboto"/>
                    <a:sym typeface="Roboto"/>
                  </a:rPr>
                  <a:t> </a:t>
                </a:r>
                <a:r>
                  <a:rPr lang="en" dirty="0">
                    <a:solidFill>
                      <a:schemeClr val="dk1"/>
                    </a:solidFill>
                    <a:latin typeface="DM Sans" pitchFamily="2" charset="0"/>
                    <a:ea typeface="Roboto"/>
                    <a:sym typeface="Wingdings" panose="05000000000000000000" pitchFamily="2" charset="2"/>
                  </a:rPr>
                  <a:t> </a:t>
                </a:r>
                <a:r>
                  <a:rPr lang="en" dirty="0">
                    <a:solidFill>
                      <a:schemeClr val="dk1"/>
                    </a:solidFill>
                    <a:latin typeface="DM Sans" pitchFamily="2" charset="0"/>
                    <a:ea typeface="Roboto"/>
                    <a:sym typeface="Roboto"/>
                  </a:rPr>
                  <a:t>Continue reaching out to existing targets and start reaching out to the 1,912 targets in the control group with higher efforts towards the  men’s campaign but remain a little conservative in the effort as the baseline is high</a:t>
                </a:r>
              </a:p>
            </p:txBody>
          </p:sp>
        </p:grpSp>
      </p:grpSp>
      <p:grpSp>
        <p:nvGrpSpPr>
          <p:cNvPr id="18" name="Group 17">
            <a:extLst>
              <a:ext uri="{FF2B5EF4-FFF2-40B4-BE49-F238E27FC236}">
                <a16:creationId xmlns:a16="http://schemas.microsoft.com/office/drawing/2014/main" id="{490CC85E-0831-4D94-A89F-9D1FA11D7208}"/>
              </a:ext>
            </a:extLst>
          </p:cNvPr>
          <p:cNvGrpSpPr/>
          <p:nvPr/>
        </p:nvGrpSpPr>
        <p:grpSpPr>
          <a:xfrm>
            <a:off x="10556732" y="5777347"/>
            <a:ext cx="5116577" cy="3439174"/>
            <a:chOff x="12416211" y="4948188"/>
            <a:chExt cx="5116577" cy="1759219"/>
          </a:xfrm>
        </p:grpSpPr>
        <p:sp>
          <p:nvSpPr>
            <p:cNvPr id="19" name="Google Shape;1130;p27">
              <a:extLst>
                <a:ext uri="{FF2B5EF4-FFF2-40B4-BE49-F238E27FC236}">
                  <a16:creationId xmlns:a16="http://schemas.microsoft.com/office/drawing/2014/main" id="{DCF275A4-4953-2244-5174-0F49A78A5200}"/>
                </a:ext>
              </a:extLst>
            </p:cNvPr>
            <p:cNvSpPr/>
            <p:nvPr/>
          </p:nvSpPr>
          <p:spPr>
            <a:xfrm rot="16200000" flipH="1">
              <a:off x="12073003" y="5291396"/>
              <a:ext cx="1759215" cy="1072800"/>
            </a:xfrm>
            <a:prstGeom prst="round2SameRect">
              <a:avLst>
                <a:gd name="adj1" fmla="val 6804"/>
                <a:gd name="adj2" fmla="val 0"/>
              </a:avLst>
            </a:prstGeom>
            <a:solidFill>
              <a:srgbClr val="F8E984"/>
            </a:solidFill>
            <a:ln>
              <a:noFill/>
            </a:ln>
          </p:spPr>
          <p:txBody>
            <a:bodyPr spcFirstLastPara="1" vert="vert"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3400">
                  <a:solidFill>
                    <a:srgbClr val="FFFFFF"/>
                  </a:solidFill>
                  <a:latin typeface="Fira Sans Extra Condensed ExtraBold"/>
                  <a:ea typeface="Fira Sans Extra Condensed ExtraBold"/>
                  <a:cs typeface="Fira Sans Extra Condensed ExtraBold"/>
                  <a:sym typeface="Fira Sans Extra Condensed ExtraBold"/>
                </a:rPr>
                <a:t>4</a:t>
              </a:r>
              <a:endParaRPr sz="3400">
                <a:solidFill>
                  <a:srgbClr val="FFFFFF"/>
                </a:solidFill>
                <a:latin typeface="Fira Sans Extra Condensed ExtraBold"/>
                <a:ea typeface="Fira Sans Extra Condensed ExtraBold"/>
                <a:cs typeface="Fira Sans Extra Condensed ExtraBold"/>
                <a:sym typeface="Fira Sans Extra Condensed ExtraBold"/>
              </a:endParaRPr>
            </a:p>
          </p:txBody>
        </p:sp>
        <p:grpSp>
          <p:nvGrpSpPr>
            <p:cNvPr id="20" name="Google Shape;1158;p27">
              <a:extLst>
                <a:ext uri="{FF2B5EF4-FFF2-40B4-BE49-F238E27FC236}">
                  <a16:creationId xmlns:a16="http://schemas.microsoft.com/office/drawing/2014/main" id="{BC20502B-9899-5589-5E4A-88A94D002C89}"/>
                </a:ext>
              </a:extLst>
            </p:cNvPr>
            <p:cNvGrpSpPr/>
            <p:nvPr/>
          </p:nvGrpSpPr>
          <p:grpSpPr>
            <a:xfrm>
              <a:off x="13531368" y="4948191"/>
              <a:ext cx="4001420" cy="1759216"/>
              <a:chOff x="6037537" y="1744352"/>
              <a:chExt cx="2324100" cy="604623"/>
            </a:xfrm>
            <a:solidFill>
              <a:schemeClr val="tx2">
                <a:lumMod val="90000"/>
              </a:schemeClr>
            </a:solidFill>
          </p:grpSpPr>
          <p:sp>
            <p:nvSpPr>
              <p:cNvPr id="21" name="Google Shape;1159;p27">
                <a:extLst>
                  <a:ext uri="{FF2B5EF4-FFF2-40B4-BE49-F238E27FC236}">
                    <a16:creationId xmlns:a16="http://schemas.microsoft.com/office/drawing/2014/main" id="{F54D506B-95EC-5F25-E950-DA4CF2868193}"/>
                  </a:ext>
                </a:extLst>
              </p:cNvPr>
              <p:cNvSpPr/>
              <p:nvPr/>
            </p:nvSpPr>
            <p:spPr>
              <a:xfrm rot="10800000" flipH="1">
                <a:off x="6037537" y="1744352"/>
                <a:ext cx="2324100" cy="604623"/>
              </a:xfrm>
              <a:prstGeom prst="round1Rect">
                <a:avLst>
                  <a:gd name="adj" fmla="val 12668"/>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3400">
                  <a:solidFill>
                    <a:srgbClr val="FFFFFF"/>
                  </a:solidFill>
                  <a:latin typeface="Fira Sans Extra Condensed ExtraBold"/>
                  <a:ea typeface="Fira Sans Extra Condensed ExtraBold"/>
                  <a:cs typeface="Fira Sans Extra Condensed ExtraBold"/>
                  <a:sym typeface="Fira Sans Extra Condensed ExtraBold"/>
                </a:endParaRPr>
              </a:p>
            </p:txBody>
          </p:sp>
          <p:sp>
            <p:nvSpPr>
              <p:cNvPr id="22" name="Google Shape;1162;p27">
                <a:extLst>
                  <a:ext uri="{FF2B5EF4-FFF2-40B4-BE49-F238E27FC236}">
                    <a16:creationId xmlns:a16="http://schemas.microsoft.com/office/drawing/2014/main" id="{0202B2A4-AB68-2B2C-B6C8-CF8B996C4309}"/>
                  </a:ext>
                </a:extLst>
              </p:cNvPr>
              <p:cNvSpPr txBox="1"/>
              <p:nvPr/>
            </p:nvSpPr>
            <p:spPr>
              <a:xfrm>
                <a:off x="6160975" y="1778375"/>
                <a:ext cx="2077200" cy="540000"/>
              </a:xfrm>
              <a:prstGeom prst="rect">
                <a:avLst/>
              </a:prstGeom>
              <a:grpFill/>
              <a:ln>
                <a:noFill/>
              </a:ln>
            </p:spPr>
            <p:txBody>
              <a:bodyPr spcFirstLastPara="1" wrap="square" lIns="91425" tIns="91425" rIns="91425" bIns="91425" anchor="ctr" anchorCtr="0">
                <a:noAutofit/>
              </a:bodyPr>
              <a:lstStyle/>
              <a:p>
                <a:pPr marL="285750" lvl="0" indent="-285750" rtl="0">
                  <a:spcBef>
                    <a:spcPts val="0"/>
                  </a:spcBef>
                  <a:spcAft>
                    <a:spcPts val="600"/>
                  </a:spcAft>
                  <a:buFont typeface="Wingdings" panose="05000000000000000000" pitchFamily="2" charset="2"/>
                  <a:buChar char="v"/>
                </a:pPr>
                <a:r>
                  <a:rPr lang="en" b="1" i="1" dirty="0">
                    <a:solidFill>
                      <a:schemeClr val="dk1"/>
                    </a:solidFill>
                    <a:latin typeface="DM Sans" pitchFamily="2" charset="0"/>
                    <a:ea typeface="Roboto"/>
                    <a:sym typeface="Roboto"/>
                  </a:rPr>
                  <a:t>Little campaign impact </a:t>
                </a:r>
                <a:r>
                  <a:rPr lang="en" dirty="0">
                    <a:solidFill>
                      <a:schemeClr val="dk1"/>
                    </a:solidFill>
                    <a:latin typeface="DM Sans" pitchFamily="2" charset="0"/>
                    <a:ea typeface="Roboto"/>
                    <a:sym typeface="Roboto"/>
                  </a:rPr>
                  <a:t>- Engagement is decent from the treatment group and relatively lower from control group</a:t>
                </a:r>
              </a:p>
              <a:p>
                <a:pPr marL="285750" lvl="0" indent="-285750" rtl="0">
                  <a:spcBef>
                    <a:spcPts val="0"/>
                  </a:spcBef>
                  <a:spcAft>
                    <a:spcPts val="600"/>
                  </a:spcAft>
                  <a:buFont typeface="Wingdings" panose="05000000000000000000" pitchFamily="2" charset="2"/>
                  <a:buChar char="v"/>
                </a:pPr>
                <a:r>
                  <a:rPr lang="en" b="1" i="1" dirty="0">
                    <a:solidFill>
                      <a:schemeClr val="dk1"/>
                    </a:solidFill>
                    <a:latin typeface="DM Sans" pitchFamily="2" charset="0"/>
                    <a:ea typeface="Roboto"/>
                    <a:sym typeface="Roboto"/>
                  </a:rPr>
                  <a:t>Campains impacts are similar </a:t>
                </a:r>
                <a:r>
                  <a:rPr lang="en" dirty="0">
                    <a:solidFill>
                      <a:schemeClr val="dk1"/>
                    </a:solidFill>
                    <a:latin typeface="DM Sans" pitchFamily="2" charset="0"/>
                    <a:ea typeface="Roboto"/>
                    <a:sym typeface="Roboto"/>
                  </a:rPr>
                  <a:t>- Customer engagement and dollar uplift are quite similar for the campaings</a:t>
                </a:r>
              </a:p>
              <a:p>
                <a:pPr marL="285750" lvl="0" indent="-285750" rtl="0">
                  <a:spcBef>
                    <a:spcPts val="0"/>
                  </a:spcBef>
                  <a:spcAft>
                    <a:spcPts val="600"/>
                  </a:spcAft>
                  <a:buFont typeface="Wingdings" panose="05000000000000000000" pitchFamily="2" charset="2"/>
                  <a:buChar char="Ø"/>
                </a:pPr>
                <a:r>
                  <a:rPr lang="en" b="1" dirty="0">
                    <a:solidFill>
                      <a:schemeClr val="bg2">
                        <a:lumMod val="75000"/>
                      </a:schemeClr>
                    </a:solidFill>
                    <a:latin typeface="DM Sans" pitchFamily="2" charset="0"/>
                    <a:ea typeface="Roboto"/>
                    <a:sym typeface="Roboto"/>
                  </a:rPr>
                  <a:t>Strategy</a:t>
                </a:r>
                <a:r>
                  <a:rPr lang="en" dirty="0">
                    <a:solidFill>
                      <a:schemeClr val="dk1"/>
                    </a:solidFill>
                    <a:latin typeface="DM Sans" pitchFamily="2" charset="0"/>
                    <a:ea typeface="Roboto"/>
                    <a:sym typeface="Roboto"/>
                  </a:rPr>
                  <a:t> </a:t>
                </a:r>
                <a:r>
                  <a:rPr lang="en" dirty="0">
                    <a:solidFill>
                      <a:schemeClr val="dk1"/>
                    </a:solidFill>
                    <a:latin typeface="DM Sans" pitchFamily="2" charset="0"/>
                    <a:ea typeface="Roboto"/>
                    <a:sym typeface="Wingdings" panose="05000000000000000000" pitchFamily="2" charset="2"/>
                  </a:rPr>
                  <a:t> </a:t>
                </a:r>
                <a:r>
                  <a:rPr lang="en" dirty="0">
                    <a:solidFill>
                      <a:schemeClr val="dk1"/>
                    </a:solidFill>
                    <a:latin typeface="DM Sans" pitchFamily="2" charset="0"/>
                    <a:ea typeface="Roboto"/>
                    <a:sym typeface="Roboto"/>
                  </a:rPr>
                  <a:t>A conservative targeting approach is encouraged across existing and additional targets</a:t>
                </a:r>
              </a:p>
            </p:txBody>
          </p:sp>
        </p:grpSp>
      </p:grpSp>
      <p:sp>
        <p:nvSpPr>
          <p:cNvPr id="11" name="Google Shape;293;p18">
            <a:extLst>
              <a:ext uri="{FF2B5EF4-FFF2-40B4-BE49-F238E27FC236}">
                <a16:creationId xmlns:a16="http://schemas.microsoft.com/office/drawing/2014/main" id="{3D7FD715-B505-DA49-B55E-529C03B40CA2}"/>
              </a:ext>
            </a:extLst>
          </p:cNvPr>
          <p:cNvSpPr txBox="1"/>
          <p:nvPr/>
        </p:nvSpPr>
        <p:spPr>
          <a:xfrm>
            <a:off x="10556731" y="749776"/>
            <a:ext cx="5116578" cy="924242"/>
          </a:xfrm>
          <a:prstGeom prst="roundRect">
            <a:avLst/>
          </a:prstGeom>
          <a:noFill/>
          <a:ln w="28575">
            <a:solidFill>
              <a:srgbClr val="E0B15E"/>
            </a:solidFill>
          </a:ln>
        </p:spPr>
        <p:txBody>
          <a:bodyPr spcFirstLastPara="1" wrap="square" lIns="50800" tIns="50800" rIns="50800" bIns="50800" anchor="ctr" anchorCtr="0">
            <a:noAutofit/>
          </a:bodyPr>
          <a:lstStyle/>
          <a:p>
            <a:pPr marL="0" marR="0" lvl="0" indent="0" algn="ctr" defTabSz="914400" rtl="0" eaLnBrk="1" fontAlgn="auto" latinLnBrk="0" hangingPunct="1">
              <a:lnSpc>
                <a:spcPct val="119995"/>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chemeClr val="tx1"/>
                </a:solidFill>
                <a:effectLst/>
                <a:uLnTx/>
                <a:uFillTx/>
                <a:latin typeface="DM Sans Medium" pitchFamily="2" charset="0"/>
                <a:ea typeface="Bodoni"/>
                <a:cs typeface="Bodoni"/>
                <a:sym typeface="Bodoni"/>
              </a:rPr>
              <a:t>PROCEED WITH CAUTION*…</a:t>
            </a:r>
            <a:endParaRPr kumimoji="0" lang="en-US" sz="1000" b="1" i="0" u="none" strike="noStrike" kern="0" cap="none" spc="0" normalizeH="0" baseline="0" noProof="0" dirty="0">
              <a:ln>
                <a:noFill/>
              </a:ln>
              <a:solidFill>
                <a:schemeClr val="tx1"/>
              </a:solidFill>
              <a:effectLst/>
              <a:uLnTx/>
              <a:uFillTx/>
              <a:latin typeface="DM Sans Medium" pitchFamily="2" charset="0"/>
              <a:sym typeface="Arial"/>
            </a:endParaRPr>
          </a:p>
        </p:txBody>
      </p:sp>
      <p:sp>
        <p:nvSpPr>
          <p:cNvPr id="14" name="TextBox 13">
            <a:extLst>
              <a:ext uri="{FF2B5EF4-FFF2-40B4-BE49-F238E27FC236}">
                <a16:creationId xmlns:a16="http://schemas.microsoft.com/office/drawing/2014/main" id="{5ACB2FE0-52A6-CB68-6D53-E48A4D6A9AF4}"/>
              </a:ext>
            </a:extLst>
          </p:cNvPr>
          <p:cNvSpPr txBox="1"/>
          <p:nvPr/>
        </p:nvSpPr>
        <p:spPr>
          <a:xfrm>
            <a:off x="12991417" y="1415106"/>
            <a:ext cx="2210483" cy="276999"/>
          </a:xfrm>
          <a:prstGeom prst="rect">
            <a:avLst/>
          </a:prstGeom>
          <a:noFill/>
        </p:spPr>
        <p:txBody>
          <a:bodyPr wrap="square" rtlCol="0" anchor="ctr">
            <a:spAutoFit/>
          </a:bodyPr>
          <a:lstStyle/>
          <a:p>
            <a:pPr algn="r"/>
            <a:r>
              <a:rPr lang="en-US" sz="1200" b="1" dirty="0">
                <a:latin typeface="DM Sans" pitchFamily="2" charset="0"/>
              </a:rPr>
              <a:t>*Read ‘KNOWLEDGE’</a:t>
            </a:r>
          </a:p>
        </p:txBody>
      </p:sp>
    </p:spTree>
    <p:extLst>
      <p:ext uri="{BB962C8B-B14F-4D97-AF65-F5344CB8AC3E}">
        <p14:creationId xmlns:p14="http://schemas.microsoft.com/office/powerpoint/2010/main" val="2795587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Shape 290"/>
        <p:cNvGrpSpPr/>
        <p:nvPr/>
      </p:nvGrpSpPr>
      <p:grpSpPr>
        <a:xfrm>
          <a:off x="0" y="0"/>
          <a:ext cx="0" cy="0"/>
          <a:chOff x="0" y="0"/>
          <a:chExt cx="0" cy="0"/>
        </a:xfrm>
      </p:grpSpPr>
      <p:grpSp>
        <p:nvGrpSpPr>
          <p:cNvPr id="3" name="Google Shape;466;p23">
            <a:extLst>
              <a:ext uri="{FF2B5EF4-FFF2-40B4-BE49-F238E27FC236}">
                <a16:creationId xmlns:a16="http://schemas.microsoft.com/office/drawing/2014/main" id="{AC23E05E-F8CC-1C2A-A44B-1E671676E308}"/>
              </a:ext>
            </a:extLst>
          </p:cNvPr>
          <p:cNvGrpSpPr/>
          <p:nvPr/>
        </p:nvGrpSpPr>
        <p:grpSpPr>
          <a:xfrm>
            <a:off x="15201900" y="-108496"/>
            <a:ext cx="3086100" cy="10395496"/>
            <a:chOff x="0" y="-28575"/>
            <a:chExt cx="812800" cy="2737908"/>
          </a:xfrm>
          <a:solidFill>
            <a:srgbClr val="E0B15E"/>
          </a:solidFill>
        </p:grpSpPr>
        <p:sp>
          <p:nvSpPr>
            <p:cNvPr id="8" name="Google Shape;467;p23">
              <a:extLst>
                <a:ext uri="{FF2B5EF4-FFF2-40B4-BE49-F238E27FC236}">
                  <a16:creationId xmlns:a16="http://schemas.microsoft.com/office/drawing/2014/main" id="{1F1E149C-7AAC-C8C4-2BD1-690070FF25B3}"/>
                </a:ext>
              </a:extLst>
            </p:cNvPr>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468;p23">
              <a:extLst>
                <a:ext uri="{FF2B5EF4-FFF2-40B4-BE49-F238E27FC236}">
                  <a16:creationId xmlns:a16="http://schemas.microsoft.com/office/drawing/2014/main" id="{1FD270E2-2E7F-1256-CD2A-EC9840E126FF}"/>
                </a:ext>
              </a:extLst>
            </p:cNvPr>
            <p:cNvSpPr txBox="1"/>
            <p:nvPr/>
          </p:nvSpPr>
          <p:spPr>
            <a:xfrm>
              <a:off x="0" y="-28575"/>
              <a:ext cx="812800" cy="2737908"/>
            </a:xfrm>
            <a:prstGeom prst="rect">
              <a:avLst/>
            </a:prstGeom>
            <a:grp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graphicFrame>
        <p:nvGraphicFramePr>
          <p:cNvPr id="5" name="Table 4">
            <a:extLst>
              <a:ext uri="{FF2B5EF4-FFF2-40B4-BE49-F238E27FC236}">
                <a16:creationId xmlns:a16="http://schemas.microsoft.com/office/drawing/2014/main" id="{4DCB5F2B-216D-59AF-85F8-CDC600165D19}"/>
              </a:ext>
            </a:extLst>
          </p:cNvPr>
          <p:cNvGraphicFramePr>
            <a:graphicFrameLocks noGrp="1"/>
          </p:cNvGraphicFramePr>
          <p:nvPr>
            <p:extLst>
              <p:ext uri="{D42A27DB-BD31-4B8C-83A1-F6EECF244321}">
                <p14:modId xmlns:p14="http://schemas.microsoft.com/office/powerpoint/2010/main" val="2851192783"/>
              </p:ext>
            </p:extLst>
          </p:nvPr>
        </p:nvGraphicFramePr>
        <p:xfrm>
          <a:off x="507163" y="2187770"/>
          <a:ext cx="9648000" cy="7028746"/>
        </p:xfrm>
        <a:graphic>
          <a:graphicData uri="http://schemas.openxmlformats.org/drawingml/2006/table">
            <a:tbl>
              <a:tblPr/>
              <a:tblGrid>
                <a:gridCol w="1224000">
                  <a:extLst>
                    <a:ext uri="{9D8B030D-6E8A-4147-A177-3AD203B41FA5}">
                      <a16:colId xmlns:a16="http://schemas.microsoft.com/office/drawing/2014/main" val="77723659"/>
                    </a:ext>
                  </a:extLst>
                </a:gridCol>
                <a:gridCol w="1404000">
                  <a:extLst>
                    <a:ext uri="{9D8B030D-6E8A-4147-A177-3AD203B41FA5}">
                      <a16:colId xmlns:a16="http://schemas.microsoft.com/office/drawing/2014/main" val="2485233195"/>
                    </a:ext>
                  </a:extLst>
                </a:gridCol>
                <a:gridCol w="1404000">
                  <a:extLst>
                    <a:ext uri="{9D8B030D-6E8A-4147-A177-3AD203B41FA5}">
                      <a16:colId xmlns:a16="http://schemas.microsoft.com/office/drawing/2014/main" val="2616699020"/>
                    </a:ext>
                  </a:extLst>
                </a:gridCol>
                <a:gridCol w="1404000">
                  <a:extLst>
                    <a:ext uri="{9D8B030D-6E8A-4147-A177-3AD203B41FA5}">
                      <a16:colId xmlns:a16="http://schemas.microsoft.com/office/drawing/2014/main" val="3226871783"/>
                    </a:ext>
                  </a:extLst>
                </a:gridCol>
                <a:gridCol w="1404000">
                  <a:extLst>
                    <a:ext uri="{9D8B030D-6E8A-4147-A177-3AD203B41FA5}">
                      <a16:colId xmlns:a16="http://schemas.microsoft.com/office/drawing/2014/main" val="540935623"/>
                    </a:ext>
                  </a:extLst>
                </a:gridCol>
                <a:gridCol w="1404000">
                  <a:extLst>
                    <a:ext uri="{9D8B030D-6E8A-4147-A177-3AD203B41FA5}">
                      <a16:colId xmlns:a16="http://schemas.microsoft.com/office/drawing/2014/main" val="372885380"/>
                    </a:ext>
                  </a:extLst>
                </a:gridCol>
                <a:gridCol w="1404000">
                  <a:extLst>
                    <a:ext uri="{9D8B030D-6E8A-4147-A177-3AD203B41FA5}">
                      <a16:colId xmlns:a16="http://schemas.microsoft.com/office/drawing/2014/main" val="3196996657"/>
                    </a:ext>
                  </a:extLst>
                </a:gridCol>
              </a:tblGrid>
              <a:tr h="729234">
                <a:tc rowSpan="2">
                  <a:txBody>
                    <a:bodyPr/>
                    <a:lstStyle/>
                    <a:p>
                      <a:pPr algn="ctr" fontAlgn="ctr"/>
                      <a:r>
                        <a:rPr lang="en-US" sz="1600" b="1" i="0" u="none" strike="noStrike" dirty="0">
                          <a:solidFill>
                            <a:srgbClr val="000000"/>
                          </a:solidFill>
                          <a:effectLst/>
                          <a:latin typeface="DB Sans"/>
                        </a:rPr>
                        <a:t>Segment</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B15E"/>
                    </a:solidFill>
                  </a:tcPr>
                </a:tc>
                <a:tc gridSpan="3">
                  <a:txBody>
                    <a:bodyPr/>
                    <a:lstStyle/>
                    <a:p>
                      <a:pPr algn="ctr" fontAlgn="ctr"/>
                      <a:r>
                        <a:rPr lang="en-US" sz="1600" b="1" i="0" u="none" strike="noStrike" dirty="0">
                          <a:solidFill>
                            <a:schemeClr val="tx1"/>
                          </a:solidFill>
                          <a:effectLst/>
                          <a:latin typeface="DB Sans"/>
                        </a:rPr>
                        <a:t>Ad Campaign Exposure </a:t>
                      </a:r>
                    </a:p>
                    <a:p>
                      <a:pPr algn="ctr" fontAlgn="ctr"/>
                      <a:r>
                        <a:rPr lang="en-US" sz="1600" b="1" i="0" u="none" strike="noStrike" dirty="0">
                          <a:solidFill>
                            <a:schemeClr val="tx1"/>
                          </a:solidFill>
                          <a:effectLst/>
                          <a:latin typeface="DB Sans"/>
                        </a:rPr>
                        <a:t>( % Visited | # Total Customers</a:t>
                      </a:r>
                      <a:r>
                        <a:rPr lang="en-US" sz="1600" b="1" i="0" u="none" strike="noStrike" baseline="0" dirty="0">
                          <a:solidFill>
                            <a:schemeClr val="tx1"/>
                          </a:solidFill>
                          <a:effectLst/>
                          <a:latin typeface="DB Sans"/>
                        </a:rPr>
                        <a:t> )</a:t>
                      </a:r>
                      <a:endParaRPr lang="en-US" sz="1600" b="1" i="0" u="none" strike="noStrike" dirty="0">
                        <a:solidFill>
                          <a:schemeClr val="tx1"/>
                        </a:solidFill>
                        <a:effectLst/>
                        <a:latin typeface="DB Sans"/>
                      </a:endParaRP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B15E"/>
                    </a:solidFill>
                  </a:tcPr>
                </a:tc>
                <a:tc hMerge="1">
                  <a:txBody>
                    <a:bodyPr/>
                    <a:lstStyle/>
                    <a:p>
                      <a:endParaRPr lang="en-US"/>
                    </a:p>
                  </a:txBody>
                  <a:tcPr/>
                </a:tc>
                <a:tc hMerge="1">
                  <a:txBody>
                    <a:bodyPr/>
                    <a:lstStyle/>
                    <a:p>
                      <a:endParaRPr lang="en-US"/>
                    </a:p>
                  </a:txBody>
                  <a:tcPr/>
                </a:tc>
                <a:tc gridSpan="3">
                  <a:txBody>
                    <a:bodyPr/>
                    <a:lstStyle/>
                    <a:p>
                      <a:pPr algn="ctr" fontAlgn="ctr"/>
                      <a:r>
                        <a:rPr lang="en-US" sz="1600" b="1" i="0" u="none" strike="noStrike" dirty="0">
                          <a:solidFill>
                            <a:schemeClr val="bg1"/>
                          </a:solidFill>
                          <a:effectLst/>
                          <a:latin typeface="DB Sans"/>
                        </a:rPr>
                        <a:t>Revenue</a:t>
                      </a:r>
                      <a:r>
                        <a:rPr lang="en-US" sz="1600" b="1" i="0" u="none" strike="noStrike" baseline="0" dirty="0">
                          <a:solidFill>
                            <a:schemeClr val="bg1"/>
                          </a:solidFill>
                          <a:effectLst/>
                          <a:latin typeface="DB Sans"/>
                        </a:rPr>
                        <a:t> Uplift per Customer</a:t>
                      </a:r>
                      <a:endParaRPr lang="en-US" sz="1600" b="1" i="0" u="none" strike="noStrike" dirty="0">
                        <a:solidFill>
                          <a:schemeClr val="bg1"/>
                        </a:solidFill>
                        <a:effectLst/>
                        <a:latin typeface="DB Sans"/>
                      </a:endParaRP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53333807"/>
                  </a:ext>
                </a:extLst>
              </a:tr>
              <a:tr h="729234">
                <a:tc vMerge="1">
                  <a:txBody>
                    <a:bodyPr/>
                    <a:lstStyle/>
                    <a:p>
                      <a:endParaRPr lang="en-US"/>
                    </a:p>
                  </a:txBody>
                  <a:tcPr/>
                </a:tc>
                <a:tc>
                  <a:txBody>
                    <a:bodyPr/>
                    <a:lstStyle/>
                    <a:p>
                      <a:pPr algn="ctr" fontAlgn="ctr"/>
                      <a:r>
                        <a:rPr lang="en-US" sz="1600" b="1" i="0" u="none" strike="noStrike" dirty="0">
                          <a:solidFill>
                            <a:srgbClr val="000000"/>
                          </a:solidFill>
                          <a:effectLst/>
                          <a:latin typeface="DB Sans"/>
                        </a:rPr>
                        <a:t>Men's Campaign</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DAAD"/>
                    </a:solidFill>
                  </a:tcPr>
                </a:tc>
                <a:tc>
                  <a:txBody>
                    <a:bodyPr/>
                    <a:lstStyle/>
                    <a:p>
                      <a:pPr algn="ctr" fontAlgn="ctr"/>
                      <a:r>
                        <a:rPr lang="en-US" sz="1600" b="1" i="0" u="none" strike="noStrike">
                          <a:solidFill>
                            <a:srgbClr val="000000"/>
                          </a:solidFill>
                          <a:effectLst/>
                          <a:latin typeface="DB Sans"/>
                        </a:rPr>
                        <a:t>Women's Campaign</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DAAD"/>
                    </a:solidFill>
                  </a:tcPr>
                </a:tc>
                <a:tc>
                  <a:txBody>
                    <a:bodyPr/>
                    <a:lstStyle/>
                    <a:p>
                      <a:pPr algn="ctr" fontAlgn="ctr"/>
                      <a:r>
                        <a:rPr lang="en-US" sz="1600" b="1" i="0" u="none" strike="noStrike">
                          <a:solidFill>
                            <a:srgbClr val="000000"/>
                          </a:solidFill>
                          <a:effectLst/>
                          <a:latin typeface="DB Sans"/>
                        </a:rPr>
                        <a:t>None</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DAAD"/>
                    </a:solidFill>
                  </a:tcPr>
                </a:tc>
                <a:tc>
                  <a:txBody>
                    <a:bodyPr/>
                    <a:lstStyle/>
                    <a:p>
                      <a:pPr algn="ctr" fontAlgn="ctr"/>
                      <a:r>
                        <a:rPr lang="en-US" sz="1600" b="1" i="0" u="none" strike="noStrike">
                          <a:solidFill>
                            <a:srgbClr val="000000"/>
                          </a:solidFill>
                          <a:effectLst/>
                          <a:latin typeface="DB Sans"/>
                        </a:rPr>
                        <a:t>Men's Campaign</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US" sz="1600" b="1" i="0" u="none" strike="noStrike">
                          <a:solidFill>
                            <a:srgbClr val="000000"/>
                          </a:solidFill>
                          <a:effectLst/>
                          <a:latin typeface="DB Sans"/>
                        </a:rPr>
                        <a:t>Women's Campaign</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US" sz="1600" b="1" i="0" u="none" strike="noStrike">
                          <a:solidFill>
                            <a:srgbClr val="000000"/>
                          </a:solidFill>
                          <a:effectLst/>
                          <a:latin typeface="DB Sans"/>
                        </a:rPr>
                        <a:t>Delta</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703181589"/>
                  </a:ext>
                </a:extLst>
              </a:tr>
              <a:tr h="795754">
                <a:tc>
                  <a:txBody>
                    <a:bodyPr/>
                    <a:lstStyle/>
                    <a:p>
                      <a:pPr algn="ctr" fontAlgn="ctr"/>
                      <a:r>
                        <a:rPr lang="en-US" sz="1600" b="0" i="0" u="none" strike="noStrike">
                          <a:solidFill>
                            <a:srgbClr val="000000"/>
                          </a:solidFill>
                          <a:effectLst/>
                          <a:latin typeface="DB Sans"/>
                        </a:rPr>
                        <a:t>1</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89% | 449</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A9D08E"/>
                    </a:solidFill>
                  </a:tcPr>
                </a:tc>
                <a:tc>
                  <a:txBody>
                    <a:bodyPr/>
                    <a:lstStyle/>
                    <a:p>
                      <a:pPr algn="ctr" fontAlgn="ctr"/>
                      <a:r>
                        <a:rPr lang="en-US" sz="1600" b="0" i="0" u="none" strike="noStrike">
                          <a:solidFill>
                            <a:srgbClr val="000000"/>
                          </a:solidFill>
                          <a:effectLst/>
                          <a:latin typeface="DB Sans"/>
                        </a:rPr>
                        <a:t>88% | 337</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A9D08E"/>
                    </a:solidFill>
                  </a:tcPr>
                </a:tc>
                <a:tc>
                  <a:txBody>
                    <a:bodyPr/>
                    <a:lstStyle/>
                    <a:p>
                      <a:pPr algn="ctr" fontAlgn="ctr"/>
                      <a:r>
                        <a:rPr lang="en-US" sz="1600" b="0" i="0" u="none" strike="noStrike">
                          <a:solidFill>
                            <a:srgbClr val="000000"/>
                          </a:solidFill>
                          <a:effectLst/>
                          <a:latin typeface="DB Sans"/>
                        </a:rPr>
                        <a:t>6% | 595</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696B"/>
                    </a:solidFill>
                  </a:tcPr>
                </a:tc>
                <a:tc>
                  <a:txBody>
                    <a:bodyPr/>
                    <a:lstStyle/>
                    <a:p>
                      <a:pPr algn="ctr" fontAlgn="ctr"/>
                      <a:r>
                        <a:rPr lang="en-US" sz="1600" b="0" i="0" u="none" strike="noStrike">
                          <a:solidFill>
                            <a:srgbClr val="000000"/>
                          </a:solidFill>
                          <a:effectLst/>
                          <a:latin typeface="DB Sans"/>
                        </a:rPr>
                        <a:t>$20.62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$20.51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$0.11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2226182799"/>
                  </a:ext>
                </a:extLst>
              </a:tr>
              <a:tr h="795754">
                <a:tc>
                  <a:txBody>
                    <a:bodyPr/>
                    <a:lstStyle/>
                    <a:p>
                      <a:pPr algn="ctr" fontAlgn="ctr"/>
                      <a:r>
                        <a:rPr lang="en-US" sz="1600" b="0" i="0" u="none" strike="noStrike">
                          <a:solidFill>
                            <a:srgbClr val="000000"/>
                          </a:solidFill>
                          <a:effectLst/>
                          <a:latin typeface="DB Sans"/>
                        </a:rPr>
                        <a:t>2</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31% | 1964</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DFE283"/>
                    </a:solidFill>
                  </a:tcPr>
                </a:tc>
                <a:tc>
                  <a:txBody>
                    <a:bodyPr/>
                    <a:lstStyle/>
                    <a:p>
                      <a:pPr algn="ctr" fontAlgn="ctr"/>
                      <a:r>
                        <a:rPr lang="en-US" sz="1600" b="0" i="0" u="none" strike="noStrike">
                          <a:solidFill>
                            <a:srgbClr val="000000"/>
                          </a:solidFill>
                          <a:effectLst/>
                          <a:latin typeface="DB Sans"/>
                        </a:rPr>
                        <a:t>23% | 1851</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EBE683"/>
                    </a:solidFill>
                  </a:tcPr>
                </a:tc>
                <a:tc>
                  <a:txBody>
                    <a:bodyPr/>
                    <a:lstStyle/>
                    <a:p>
                      <a:pPr algn="ctr" fontAlgn="ctr"/>
                      <a:r>
                        <a:rPr lang="en-US" sz="1600" b="0" i="0" u="none" strike="noStrike">
                          <a:solidFill>
                            <a:srgbClr val="000000"/>
                          </a:solidFill>
                          <a:effectLst/>
                          <a:latin typeface="DB Sans"/>
                        </a:rPr>
                        <a:t>7% | 3089</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696B"/>
                    </a:solidFill>
                  </a:tcPr>
                </a:tc>
                <a:tc>
                  <a:txBody>
                    <a:bodyPr/>
                    <a:lstStyle/>
                    <a:p>
                      <a:pPr algn="ctr" fontAlgn="ctr"/>
                      <a:r>
                        <a:rPr lang="en-US" sz="1600" b="0" i="0" u="none" strike="noStrike">
                          <a:solidFill>
                            <a:srgbClr val="000000"/>
                          </a:solidFill>
                          <a:effectLst/>
                          <a:latin typeface="DB Sans"/>
                        </a:rPr>
                        <a:t>$5.97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$3.89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$2.08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2357481842"/>
                  </a:ext>
                </a:extLst>
              </a:tr>
              <a:tr h="795754">
                <a:tc>
                  <a:txBody>
                    <a:bodyPr/>
                    <a:lstStyle/>
                    <a:p>
                      <a:pPr algn="ctr" fontAlgn="ctr"/>
                      <a:r>
                        <a:rPr lang="en-US" sz="1600" b="0" i="0" u="none" strike="noStrike">
                          <a:solidFill>
                            <a:srgbClr val="000000"/>
                          </a:solidFill>
                          <a:effectLst/>
                          <a:latin typeface="DB Sans"/>
                        </a:rPr>
                        <a:t>3</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29% |1913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DBE182"/>
                    </a:solidFill>
                  </a:tcPr>
                </a:tc>
                <a:tc>
                  <a:txBody>
                    <a:bodyPr/>
                    <a:lstStyle/>
                    <a:p>
                      <a:pPr algn="ctr" fontAlgn="ctr"/>
                      <a:r>
                        <a:rPr lang="en-US" sz="1600" b="0" i="0" u="none" strike="noStrike">
                          <a:solidFill>
                            <a:srgbClr val="000000"/>
                          </a:solidFill>
                          <a:effectLst/>
                          <a:latin typeface="DB Sans"/>
                        </a:rPr>
                        <a:t>24% | 1900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EDE683"/>
                    </a:solidFill>
                  </a:tcPr>
                </a:tc>
                <a:tc>
                  <a:txBody>
                    <a:bodyPr/>
                    <a:lstStyle/>
                    <a:p>
                      <a:pPr algn="ctr" fontAlgn="ctr"/>
                      <a:r>
                        <a:rPr lang="en-US" sz="1600" b="0" i="0" u="none" strike="noStrike">
                          <a:solidFill>
                            <a:srgbClr val="000000"/>
                          </a:solidFill>
                          <a:effectLst/>
                          <a:latin typeface="DB Sans"/>
                        </a:rPr>
                        <a:t>18% | 1912</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E984"/>
                    </a:solidFill>
                  </a:tcPr>
                </a:tc>
                <a:tc>
                  <a:txBody>
                    <a:bodyPr/>
                    <a:lstStyle/>
                    <a:p>
                      <a:pPr algn="ctr" fontAlgn="ctr"/>
                      <a:r>
                        <a:rPr lang="en-US" sz="1600" b="0" i="0" u="none" strike="noStrike">
                          <a:solidFill>
                            <a:srgbClr val="000000"/>
                          </a:solidFill>
                          <a:effectLst/>
                          <a:latin typeface="DB Sans"/>
                        </a:rPr>
                        <a:t>$2.91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$1.53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$1.38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704251435"/>
                  </a:ext>
                </a:extLst>
              </a:tr>
              <a:tr h="795754">
                <a:tc>
                  <a:txBody>
                    <a:bodyPr/>
                    <a:lstStyle/>
                    <a:p>
                      <a:pPr algn="ctr" fontAlgn="ctr"/>
                      <a:r>
                        <a:rPr lang="en-US" sz="1600" b="0" i="0" u="none" strike="noStrike">
                          <a:solidFill>
                            <a:srgbClr val="000000"/>
                          </a:solidFill>
                          <a:effectLst/>
                          <a:latin typeface="DB Sans"/>
                        </a:rPr>
                        <a:t>4</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17% | 5204</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E984"/>
                    </a:solidFill>
                  </a:tcPr>
                </a:tc>
                <a:tc>
                  <a:txBody>
                    <a:bodyPr/>
                    <a:lstStyle/>
                    <a:p>
                      <a:pPr algn="ctr" fontAlgn="ctr"/>
                      <a:r>
                        <a:rPr lang="en-US" sz="1600" b="0" i="0" u="none" strike="noStrike">
                          <a:solidFill>
                            <a:srgbClr val="000000"/>
                          </a:solidFill>
                          <a:effectLst/>
                          <a:latin typeface="DB Sans"/>
                        </a:rPr>
                        <a:t>17% | 5316</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E984"/>
                    </a:solidFill>
                  </a:tcPr>
                </a:tc>
                <a:tc>
                  <a:txBody>
                    <a:bodyPr/>
                    <a:lstStyle/>
                    <a:p>
                      <a:pPr algn="ctr" fontAlgn="ctr"/>
                      <a:r>
                        <a:rPr lang="en-US" sz="1600" b="0" i="0" u="none" strike="noStrike">
                          <a:solidFill>
                            <a:srgbClr val="000000"/>
                          </a:solidFill>
                          <a:effectLst/>
                          <a:latin typeface="DB Sans"/>
                        </a:rPr>
                        <a:t>11% | 5191</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CC17C"/>
                    </a:solidFill>
                  </a:tcPr>
                </a:tc>
                <a:tc>
                  <a:txBody>
                    <a:bodyPr/>
                    <a:lstStyle/>
                    <a:p>
                      <a:pPr algn="ctr" fontAlgn="ctr"/>
                      <a:r>
                        <a:rPr lang="en-US" sz="1600" b="0" i="0" u="none" strike="noStrike">
                          <a:solidFill>
                            <a:srgbClr val="000000"/>
                          </a:solidFill>
                          <a:effectLst/>
                          <a:latin typeface="DB Sans"/>
                        </a:rPr>
                        <a:t>$1.51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$1.44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$0.07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3273826580"/>
                  </a:ext>
                </a:extLst>
              </a:tr>
              <a:tr h="795754">
                <a:tc>
                  <a:txBody>
                    <a:bodyPr/>
                    <a:lstStyle/>
                    <a:p>
                      <a:pPr algn="ctr" fontAlgn="ctr"/>
                      <a:r>
                        <a:rPr lang="en-US" sz="2000" b="1" i="1" u="none" strike="noStrike">
                          <a:solidFill>
                            <a:srgbClr val="000000"/>
                          </a:solidFill>
                          <a:effectLst/>
                          <a:latin typeface="DB Sans"/>
                        </a:rPr>
                        <a:t>5</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2000" b="1" i="1" u="none" strike="noStrike">
                          <a:solidFill>
                            <a:srgbClr val="000000"/>
                          </a:solidFill>
                          <a:effectLst/>
                          <a:latin typeface="DB Sans"/>
                        </a:rPr>
                        <a:t>13% | 4197</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DD780"/>
                    </a:solidFill>
                  </a:tcPr>
                </a:tc>
                <a:tc>
                  <a:txBody>
                    <a:bodyPr/>
                    <a:lstStyle/>
                    <a:p>
                      <a:pPr algn="ctr" fontAlgn="ctr"/>
                      <a:r>
                        <a:rPr lang="en-US" sz="2000" b="1" i="1" u="none" strike="noStrike">
                          <a:solidFill>
                            <a:srgbClr val="000000"/>
                          </a:solidFill>
                          <a:effectLst/>
                          <a:latin typeface="DB Sans"/>
                        </a:rPr>
                        <a:t>14% | 4163</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FEB84"/>
                    </a:solidFill>
                  </a:tcPr>
                </a:tc>
                <a:tc>
                  <a:txBody>
                    <a:bodyPr/>
                    <a:lstStyle/>
                    <a:p>
                      <a:pPr algn="ctr" fontAlgn="ctr"/>
                      <a:r>
                        <a:rPr lang="en-US" sz="2000" b="1" i="1" u="none" strike="noStrike">
                          <a:solidFill>
                            <a:srgbClr val="000000"/>
                          </a:solidFill>
                          <a:effectLst/>
                          <a:latin typeface="DB Sans"/>
                        </a:rPr>
                        <a:t>7% | 4070</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7A6E"/>
                    </a:solidFill>
                  </a:tcPr>
                </a:tc>
                <a:tc>
                  <a:txBody>
                    <a:bodyPr/>
                    <a:lstStyle/>
                    <a:p>
                      <a:pPr algn="ctr" fontAlgn="ctr"/>
                      <a:r>
                        <a:rPr lang="en-US" sz="2000" b="1" i="1" u="none" strike="noStrike">
                          <a:solidFill>
                            <a:srgbClr val="000000"/>
                          </a:solidFill>
                          <a:effectLst/>
                          <a:latin typeface="DB Sans"/>
                        </a:rPr>
                        <a:t>$1.33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2000" b="1" i="1" u="none" strike="noStrike">
                          <a:solidFill>
                            <a:srgbClr val="000000"/>
                          </a:solidFill>
                          <a:effectLst/>
                          <a:latin typeface="DB Sans"/>
                        </a:rPr>
                        <a:t>$1.62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2000" b="1" i="1" u="none" strike="noStrike">
                          <a:solidFill>
                            <a:srgbClr val="FF0000"/>
                          </a:solidFill>
                          <a:effectLst/>
                          <a:latin typeface="DB Sans"/>
                        </a:rPr>
                        <a:t>($0.29)</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3082065293"/>
                  </a:ext>
                </a:extLst>
              </a:tr>
              <a:tr h="795754">
                <a:tc>
                  <a:txBody>
                    <a:bodyPr/>
                    <a:lstStyle/>
                    <a:p>
                      <a:pPr algn="ctr" fontAlgn="ctr"/>
                      <a:r>
                        <a:rPr lang="en-US" sz="2000" b="1" i="1" u="none" strike="noStrike">
                          <a:solidFill>
                            <a:srgbClr val="000000"/>
                          </a:solidFill>
                          <a:effectLst/>
                          <a:latin typeface="DB Sans"/>
                        </a:rPr>
                        <a:t>6</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2000" b="1" i="1" u="none" strike="noStrike">
                          <a:solidFill>
                            <a:srgbClr val="000000"/>
                          </a:solidFill>
                          <a:effectLst/>
                          <a:latin typeface="DB Sans"/>
                        </a:rPr>
                        <a:t>12% | 4136</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DCD7E"/>
                    </a:solidFill>
                  </a:tcPr>
                </a:tc>
                <a:tc>
                  <a:txBody>
                    <a:bodyPr/>
                    <a:lstStyle/>
                    <a:p>
                      <a:pPr algn="ctr" fontAlgn="ctr"/>
                      <a:r>
                        <a:rPr lang="en-US" sz="2000" b="1" i="1" u="none" strike="noStrike">
                          <a:solidFill>
                            <a:srgbClr val="000000"/>
                          </a:solidFill>
                          <a:effectLst/>
                          <a:latin typeface="DB Sans"/>
                        </a:rPr>
                        <a:t>8% | 4214</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98370"/>
                    </a:solidFill>
                  </a:tcPr>
                </a:tc>
                <a:tc>
                  <a:txBody>
                    <a:bodyPr/>
                    <a:lstStyle/>
                    <a:p>
                      <a:pPr algn="ctr" fontAlgn="ctr"/>
                      <a:r>
                        <a:rPr lang="en-US" sz="2000" b="1" i="1" u="none" strike="noStrike">
                          <a:solidFill>
                            <a:srgbClr val="000000"/>
                          </a:solidFill>
                          <a:effectLst/>
                          <a:latin typeface="DB Sans"/>
                        </a:rPr>
                        <a:t>9% | 3922</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A9373"/>
                    </a:solidFill>
                  </a:tcPr>
                </a:tc>
                <a:tc>
                  <a:txBody>
                    <a:bodyPr/>
                    <a:lstStyle/>
                    <a:p>
                      <a:pPr algn="ctr" fontAlgn="b"/>
                      <a:r>
                        <a:rPr lang="en-US" sz="2000" b="1" i="1" u="none" strike="noStrike">
                          <a:solidFill>
                            <a:srgbClr val="000000"/>
                          </a:solidFill>
                          <a:effectLst/>
                          <a:latin typeface="DB Sans"/>
                        </a:rPr>
                        <a:t>$0.84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b"/>
                      <a:r>
                        <a:rPr lang="en-US" sz="2000" b="1" i="1" u="none" strike="noStrike">
                          <a:solidFill>
                            <a:srgbClr val="FF0000"/>
                          </a:solidFill>
                          <a:effectLst/>
                          <a:latin typeface="DB Sans"/>
                        </a:rPr>
                        <a:t>($0.23)</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b"/>
                      <a:r>
                        <a:rPr lang="en-US" sz="2000" b="1" i="1" u="none" strike="noStrike">
                          <a:solidFill>
                            <a:srgbClr val="000000"/>
                          </a:solidFill>
                          <a:effectLst/>
                          <a:latin typeface="DB Sans"/>
                        </a:rPr>
                        <a:t>$1.07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2885056094"/>
                  </a:ext>
                </a:extLst>
              </a:tr>
              <a:tr h="795754">
                <a:tc>
                  <a:txBody>
                    <a:bodyPr/>
                    <a:lstStyle/>
                    <a:p>
                      <a:pPr algn="ctr" fontAlgn="ctr"/>
                      <a:r>
                        <a:rPr lang="en-US" sz="1600" b="0" i="0" u="none" strike="noStrike">
                          <a:solidFill>
                            <a:srgbClr val="000000"/>
                          </a:solidFill>
                          <a:effectLst/>
                          <a:latin typeface="DB Sans"/>
                        </a:rPr>
                        <a:t>7</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DB Sans"/>
                        </a:rPr>
                        <a:t>11% | 3444</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CB87A"/>
                    </a:solidFill>
                  </a:tcPr>
                </a:tc>
                <a:tc>
                  <a:txBody>
                    <a:bodyPr/>
                    <a:lstStyle/>
                    <a:p>
                      <a:pPr algn="ctr" fontAlgn="ctr"/>
                      <a:r>
                        <a:rPr lang="en-US" sz="1600" b="0" i="0" u="none" strike="noStrike">
                          <a:solidFill>
                            <a:srgbClr val="000000"/>
                          </a:solidFill>
                          <a:effectLst/>
                          <a:latin typeface="DB Sans"/>
                        </a:rPr>
                        <a:t>7% | 3606</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86E6C"/>
                    </a:solidFill>
                  </a:tcPr>
                </a:tc>
                <a:tc>
                  <a:txBody>
                    <a:bodyPr/>
                    <a:lstStyle/>
                    <a:p>
                      <a:pPr algn="ctr" fontAlgn="ctr"/>
                      <a:r>
                        <a:rPr lang="en-US" sz="1600" b="0" i="0" u="none" strike="noStrike">
                          <a:solidFill>
                            <a:srgbClr val="000000"/>
                          </a:solidFill>
                          <a:effectLst/>
                          <a:latin typeface="DB Sans"/>
                        </a:rPr>
                        <a:t>17% | 2527</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AEA84"/>
                    </a:solidFill>
                  </a:tcPr>
                </a:tc>
                <a:tc>
                  <a:txBody>
                    <a:bodyPr/>
                    <a:lstStyle/>
                    <a:p>
                      <a:pPr algn="ctr" fontAlgn="ctr"/>
                      <a:r>
                        <a:rPr lang="en-US" sz="1600" b="0" i="0" u="none" strike="noStrike">
                          <a:solidFill>
                            <a:srgbClr val="FF0000"/>
                          </a:solidFill>
                          <a:effectLst/>
                          <a:latin typeface="DB Sans"/>
                        </a:rPr>
                        <a:t>($1.44)</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FF0000"/>
                          </a:solidFill>
                          <a:effectLst/>
                          <a:latin typeface="DB Sans"/>
                        </a:rPr>
                        <a:t>($2.49)</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DB Sans"/>
                        </a:rPr>
                        <a:t>$1.05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2603697"/>
                  </a:ext>
                </a:extLst>
              </a:tr>
            </a:tbl>
          </a:graphicData>
        </a:graphic>
      </p:graphicFrame>
      <p:sp>
        <p:nvSpPr>
          <p:cNvPr id="2" name="Google Shape;293;p18">
            <a:extLst>
              <a:ext uri="{FF2B5EF4-FFF2-40B4-BE49-F238E27FC236}">
                <a16:creationId xmlns:a16="http://schemas.microsoft.com/office/drawing/2014/main" id="{97C9A1D5-765E-3081-361E-A45323CA0E13}"/>
              </a:ext>
            </a:extLst>
          </p:cNvPr>
          <p:cNvSpPr txBox="1"/>
          <p:nvPr/>
        </p:nvSpPr>
        <p:spPr>
          <a:xfrm>
            <a:off x="507163" y="749776"/>
            <a:ext cx="8742294" cy="924242"/>
          </a:xfrm>
          <a:prstGeom prst="rect">
            <a:avLst/>
          </a:prstGeom>
          <a:solidFill>
            <a:srgbClr val="E0B15E"/>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19995"/>
              </a:lnSpc>
              <a:spcBef>
                <a:spcPts val="0"/>
              </a:spcBef>
              <a:spcAft>
                <a:spcPts val="0"/>
              </a:spcAft>
              <a:buClr>
                <a:srgbClr val="000000"/>
              </a:buClr>
              <a:buSzTx/>
              <a:buFont typeface="Arial"/>
              <a:buNone/>
              <a:tabLst/>
              <a:defRPr/>
            </a:pPr>
            <a:r>
              <a:rPr kumimoji="0" lang="en-US" sz="4400" b="0" i="0" u="none" strike="noStrike" kern="0" cap="none" spc="0" normalizeH="0" baseline="0" noProof="0" dirty="0">
                <a:ln>
                  <a:noFill/>
                </a:ln>
                <a:solidFill>
                  <a:srgbClr val="FFFFFF"/>
                </a:solidFill>
                <a:effectLst/>
                <a:uLnTx/>
                <a:uFillTx/>
                <a:latin typeface="DM Sans Medium" pitchFamily="2" charset="0"/>
                <a:ea typeface="Bodoni"/>
                <a:cs typeface="Bodoni"/>
                <a:sym typeface="Bodoni"/>
              </a:rPr>
              <a:t>CLUSTERING USING K-MEANS</a:t>
            </a:r>
            <a:endParaRPr kumimoji="0" lang="en-US" sz="1100" b="0" i="0" u="none" strike="noStrike" kern="0" cap="none" spc="0" normalizeH="0" baseline="0" noProof="0">
              <a:ln>
                <a:noFill/>
              </a:ln>
              <a:solidFill>
                <a:srgbClr val="000000"/>
              </a:solidFill>
              <a:effectLst/>
              <a:uLnTx/>
              <a:uFillTx/>
              <a:latin typeface="DM Sans Medium" pitchFamily="2" charset="0"/>
              <a:sym typeface="Arial"/>
            </a:endParaRPr>
          </a:p>
        </p:txBody>
      </p:sp>
      <p:grpSp>
        <p:nvGrpSpPr>
          <p:cNvPr id="12" name="Group 11">
            <a:extLst>
              <a:ext uri="{FF2B5EF4-FFF2-40B4-BE49-F238E27FC236}">
                <a16:creationId xmlns:a16="http://schemas.microsoft.com/office/drawing/2014/main" id="{C88CE212-8E78-A438-F078-2256B3FB230B}"/>
              </a:ext>
            </a:extLst>
          </p:cNvPr>
          <p:cNvGrpSpPr/>
          <p:nvPr/>
        </p:nvGrpSpPr>
        <p:grpSpPr>
          <a:xfrm>
            <a:off x="10562916" y="2187769"/>
            <a:ext cx="5116577" cy="3890637"/>
            <a:chOff x="12416211" y="4948188"/>
            <a:chExt cx="5116577" cy="1759219"/>
          </a:xfrm>
        </p:grpSpPr>
        <p:sp>
          <p:nvSpPr>
            <p:cNvPr id="4" name="Google Shape;1130;p27">
              <a:extLst>
                <a:ext uri="{FF2B5EF4-FFF2-40B4-BE49-F238E27FC236}">
                  <a16:creationId xmlns:a16="http://schemas.microsoft.com/office/drawing/2014/main" id="{A7387CD0-89F2-1006-FB79-6ADC66706AE6}"/>
                </a:ext>
              </a:extLst>
            </p:cNvPr>
            <p:cNvSpPr/>
            <p:nvPr/>
          </p:nvSpPr>
          <p:spPr>
            <a:xfrm rot="16200000" flipH="1">
              <a:off x="12073003" y="5291396"/>
              <a:ext cx="1759215" cy="1072800"/>
            </a:xfrm>
            <a:prstGeom prst="round2SameRect">
              <a:avLst>
                <a:gd name="adj1" fmla="val 6804"/>
                <a:gd name="adj2" fmla="val 0"/>
              </a:avLst>
            </a:prstGeom>
            <a:solidFill>
              <a:srgbClr val="FDD780"/>
            </a:solidFill>
            <a:ln>
              <a:noFill/>
            </a:ln>
          </p:spPr>
          <p:txBody>
            <a:bodyPr spcFirstLastPara="1" vert="vert"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3400">
                  <a:solidFill>
                    <a:srgbClr val="FFFFFF"/>
                  </a:solidFill>
                  <a:latin typeface="Fira Sans Extra Condensed ExtraBold"/>
                  <a:ea typeface="Fira Sans Extra Condensed ExtraBold"/>
                  <a:cs typeface="Fira Sans Extra Condensed ExtraBold"/>
                  <a:sym typeface="Fira Sans Extra Condensed ExtraBold"/>
                </a:rPr>
                <a:t>5</a:t>
              </a:r>
              <a:endParaRPr sz="3400">
                <a:solidFill>
                  <a:srgbClr val="FFFFFF"/>
                </a:solidFill>
                <a:latin typeface="Fira Sans Extra Condensed ExtraBold"/>
                <a:ea typeface="Fira Sans Extra Condensed ExtraBold"/>
                <a:cs typeface="Fira Sans Extra Condensed ExtraBold"/>
                <a:sym typeface="Fira Sans Extra Condensed ExtraBold"/>
              </a:endParaRPr>
            </a:p>
          </p:txBody>
        </p:sp>
        <p:grpSp>
          <p:nvGrpSpPr>
            <p:cNvPr id="6" name="Google Shape;1158;p27">
              <a:extLst>
                <a:ext uri="{FF2B5EF4-FFF2-40B4-BE49-F238E27FC236}">
                  <a16:creationId xmlns:a16="http://schemas.microsoft.com/office/drawing/2014/main" id="{2FE32BD3-6F3A-A261-9178-F5072A70C4F3}"/>
                </a:ext>
              </a:extLst>
            </p:cNvPr>
            <p:cNvGrpSpPr/>
            <p:nvPr/>
          </p:nvGrpSpPr>
          <p:grpSpPr>
            <a:xfrm>
              <a:off x="13531368" y="4948191"/>
              <a:ext cx="4001420" cy="1759216"/>
              <a:chOff x="6037537" y="1744352"/>
              <a:chExt cx="2324100" cy="604623"/>
            </a:xfrm>
            <a:solidFill>
              <a:schemeClr val="tx2">
                <a:lumMod val="90000"/>
              </a:schemeClr>
            </a:solidFill>
          </p:grpSpPr>
          <p:sp>
            <p:nvSpPr>
              <p:cNvPr id="7" name="Google Shape;1159;p27">
                <a:extLst>
                  <a:ext uri="{FF2B5EF4-FFF2-40B4-BE49-F238E27FC236}">
                    <a16:creationId xmlns:a16="http://schemas.microsoft.com/office/drawing/2014/main" id="{E5D8503B-A512-4992-F660-1A6435DF9558}"/>
                  </a:ext>
                </a:extLst>
              </p:cNvPr>
              <p:cNvSpPr/>
              <p:nvPr/>
            </p:nvSpPr>
            <p:spPr>
              <a:xfrm rot="10800000" flipH="1">
                <a:off x="6037537" y="1744352"/>
                <a:ext cx="2324100" cy="604623"/>
              </a:xfrm>
              <a:prstGeom prst="round1Rect">
                <a:avLst>
                  <a:gd name="adj" fmla="val 12668"/>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3400">
                  <a:solidFill>
                    <a:srgbClr val="FFFFFF"/>
                  </a:solidFill>
                  <a:latin typeface="Fira Sans Extra Condensed ExtraBold"/>
                  <a:ea typeface="Fira Sans Extra Condensed ExtraBold"/>
                  <a:cs typeface="Fira Sans Extra Condensed ExtraBold"/>
                  <a:sym typeface="Fira Sans Extra Condensed ExtraBold"/>
                </a:endParaRPr>
              </a:p>
            </p:txBody>
          </p:sp>
          <p:sp>
            <p:nvSpPr>
              <p:cNvPr id="10" name="Google Shape;1162;p27">
                <a:extLst>
                  <a:ext uri="{FF2B5EF4-FFF2-40B4-BE49-F238E27FC236}">
                    <a16:creationId xmlns:a16="http://schemas.microsoft.com/office/drawing/2014/main" id="{7306B205-70DF-CE1E-958A-11C82BFBCF91}"/>
                  </a:ext>
                </a:extLst>
              </p:cNvPr>
              <p:cNvSpPr txBox="1"/>
              <p:nvPr/>
            </p:nvSpPr>
            <p:spPr>
              <a:xfrm>
                <a:off x="6160975" y="1778375"/>
                <a:ext cx="2077200" cy="540000"/>
              </a:xfrm>
              <a:prstGeom prst="rect">
                <a:avLst/>
              </a:prstGeom>
              <a:grpFill/>
              <a:ln>
                <a:noFill/>
              </a:ln>
            </p:spPr>
            <p:txBody>
              <a:bodyPr spcFirstLastPara="1" wrap="square" lIns="91425" tIns="91425" rIns="91425" bIns="91425" anchor="ctr" anchorCtr="0">
                <a:noAutofit/>
              </a:bodyPr>
              <a:lstStyle/>
              <a:p>
                <a:pPr marL="285750" lvl="0" indent="-285750" rtl="0">
                  <a:spcBef>
                    <a:spcPts val="0"/>
                  </a:spcBef>
                  <a:spcAft>
                    <a:spcPts val="600"/>
                  </a:spcAft>
                  <a:buFont typeface="Wingdings" panose="05000000000000000000" pitchFamily="2" charset="2"/>
                  <a:buChar char="v"/>
                </a:pPr>
                <a:r>
                  <a:rPr lang="en" b="1" i="1" dirty="0">
                    <a:solidFill>
                      <a:schemeClr val="dk1"/>
                    </a:solidFill>
                    <a:latin typeface="DM Sans" pitchFamily="2" charset="0"/>
                    <a:ea typeface="Roboto"/>
                    <a:sym typeface="Roboto"/>
                  </a:rPr>
                  <a:t>Little campaign impact </a:t>
                </a:r>
                <a:r>
                  <a:rPr lang="en" dirty="0">
                    <a:solidFill>
                      <a:schemeClr val="dk1"/>
                    </a:solidFill>
                    <a:latin typeface="DM Sans" pitchFamily="2" charset="0"/>
                    <a:ea typeface="Roboto"/>
                    <a:sym typeface="Roboto"/>
                  </a:rPr>
                  <a:t>- Engagement is decent from the treatment group and relatively lower from the control group</a:t>
                </a:r>
              </a:p>
              <a:p>
                <a:pPr marL="285750" indent="-285750">
                  <a:spcAft>
                    <a:spcPts val="600"/>
                  </a:spcAft>
                  <a:buFont typeface="Wingdings" panose="05000000000000000000" pitchFamily="2" charset="2"/>
                  <a:buChar char="v"/>
                </a:pPr>
                <a:r>
                  <a:rPr lang="en" b="1" i="1" dirty="0">
                    <a:solidFill>
                      <a:schemeClr val="dk1"/>
                    </a:solidFill>
                    <a:latin typeface="DM Sans" pitchFamily="2" charset="0"/>
                    <a:ea typeface="Roboto"/>
                    <a:sym typeface="Roboto"/>
                  </a:rPr>
                  <a:t>Women’s campaign is marginally better </a:t>
                </a:r>
                <a:r>
                  <a:rPr lang="en" dirty="0">
                    <a:solidFill>
                      <a:schemeClr val="dk1"/>
                    </a:solidFill>
                    <a:latin typeface="DM Sans" pitchFamily="2" charset="0"/>
                    <a:ea typeface="Roboto"/>
                    <a:sym typeface="Roboto"/>
                  </a:rPr>
                  <a:t>- Slightly more engagement coming from exposure to women’s campaign with higher dollar uplift</a:t>
                </a:r>
              </a:p>
              <a:p>
                <a:pPr marL="285750" lvl="0" indent="-285750" rtl="0">
                  <a:spcBef>
                    <a:spcPts val="0"/>
                  </a:spcBef>
                  <a:spcAft>
                    <a:spcPts val="600"/>
                  </a:spcAft>
                  <a:buFont typeface="Wingdings" panose="05000000000000000000" pitchFamily="2" charset="2"/>
                  <a:buChar char="Ø"/>
                </a:pPr>
                <a:r>
                  <a:rPr lang="en" b="1" dirty="0">
                    <a:solidFill>
                      <a:schemeClr val="bg2">
                        <a:lumMod val="75000"/>
                      </a:schemeClr>
                    </a:solidFill>
                    <a:latin typeface="DM Sans" pitchFamily="2" charset="0"/>
                    <a:ea typeface="Roboto"/>
                    <a:sym typeface="Roboto"/>
                  </a:rPr>
                  <a:t>Strategy</a:t>
                </a:r>
                <a:r>
                  <a:rPr lang="en" dirty="0">
                    <a:solidFill>
                      <a:schemeClr val="dk1"/>
                    </a:solidFill>
                    <a:latin typeface="DM Sans" pitchFamily="2" charset="0"/>
                    <a:ea typeface="Roboto"/>
                    <a:sym typeface="Roboto"/>
                  </a:rPr>
                  <a:t> </a:t>
                </a:r>
                <a:r>
                  <a:rPr lang="en" dirty="0">
                    <a:solidFill>
                      <a:schemeClr val="dk1"/>
                    </a:solidFill>
                    <a:latin typeface="DM Sans" pitchFamily="2" charset="0"/>
                    <a:ea typeface="Roboto"/>
                    <a:sym typeface="Wingdings" panose="05000000000000000000" pitchFamily="2" charset="2"/>
                  </a:rPr>
                  <a:t> While a conservative approach is encouraged across existing a</a:t>
                </a:r>
                <a:r>
                  <a:rPr lang="en-IN" dirty="0" err="1">
                    <a:solidFill>
                      <a:schemeClr val="dk1"/>
                    </a:solidFill>
                    <a:latin typeface="DM Sans" pitchFamily="2" charset="0"/>
                    <a:ea typeface="Roboto"/>
                    <a:sym typeface="Wingdings" panose="05000000000000000000" pitchFamily="2" charset="2"/>
                  </a:rPr>
                  <a:t>nd</a:t>
                </a:r>
                <a:r>
                  <a:rPr lang="en" dirty="0">
                    <a:solidFill>
                      <a:schemeClr val="dk1"/>
                    </a:solidFill>
                    <a:latin typeface="DM Sans" pitchFamily="2" charset="0"/>
                    <a:ea typeface="Roboto"/>
                    <a:sym typeface="Wingdings" panose="05000000000000000000" pitchFamily="2" charset="2"/>
                  </a:rPr>
                  <a:t> new customers, focusing a little more on women’s campaign is suggested as this is the only segment that prefers the women’s focused campaign</a:t>
                </a:r>
                <a:endParaRPr lang="en" dirty="0">
                  <a:solidFill>
                    <a:schemeClr val="dk1"/>
                  </a:solidFill>
                  <a:latin typeface="DM Sans" pitchFamily="2" charset="0"/>
                  <a:ea typeface="Roboto"/>
                  <a:sym typeface="Roboto"/>
                </a:endParaRPr>
              </a:p>
            </p:txBody>
          </p:sp>
        </p:grpSp>
      </p:grpSp>
      <p:grpSp>
        <p:nvGrpSpPr>
          <p:cNvPr id="18" name="Group 17">
            <a:extLst>
              <a:ext uri="{FF2B5EF4-FFF2-40B4-BE49-F238E27FC236}">
                <a16:creationId xmlns:a16="http://schemas.microsoft.com/office/drawing/2014/main" id="{490CC85E-0831-4D94-A89F-9D1FA11D7208}"/>
              </a:ext>
            </a:extLst>
          </p:cNvPr>
          <p:cNvGrpSpPr/>
          <p:nvPr/>
        </p:nvGrpSpPr>
        <p:grpSpPr>
          <a:xfrm>
            <a:off x="10556732" y="6356685"/>
            <a:ext cx="5116577" cy="2859830"/>
            <a:chOff x="12416211" y="4948185"/>
            <a:chExt cx="5116577" cy="1759218"/>
          </a:xfrm>
        </p:grpSpPr>
        <p:sp>
          <p:nvSpPr>
            <p:cNvPr id="19" name="Google Shape;1130;p27">
              <a:extLst>
                <a:ext uri="{FF2B5EF4-FFF2-40B4-BE49-F238E27FC236}">
                  <a16:creationId xmlns:a16="http://schemas.microsoft.com/office/drawing/2014/main" id="{DCF275A4-4953-2244-5174-0F49A78A5200}"/>
                </a:ext>
              </a:extLst>
            </p:cNvPr>
            <p:cNvSpPr/>
            <p:nvPr/>
          </p:nvSpPr>
          <p:spPr>
            <a:xfrm rot="16200000" flipH="1">
              <a:off x="12073003" y="5291396"/>
              <a:ext cx="1759215" cy="1072800"/>
            </a:xfrm>
            <a:prstGeom prst="round2SameRect">
              <a:avLst>
                <a:gd name="adj1" fmla="val 6804"/>
                <a:gd name="adj2" fmla="val 0"/>
              </a:avLst>
            </a:prstGeom>
            <a:solidFill>
              <a:srgbClr val="FDCD7E"/>
            </a:solidFill>
            <a:ln>
              <a:noFill/>
            </a:ln>
          </p:spPr>
          <p:txBody>
            <a:bodyPr spcFirstLastPara="1" vert="vert"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3400">
                  <a:solidFill>
                    <a:srgbClr val="FFFFFF"/>
                  </a:solidFill>
                  <a:latin typeface="Fira Sans Extra Condensed ExtraBold"/>
                  <a:ea typeface="Fira Sans Extra Condensed ExtraBold"/>
                  <a:cs typeface="Fira Sans Extra Condensed ExtraBold"/>
                  <a:sym typeface="Fira Sans Extra Condensed ExtraBold"/>
                </a:rPr>
                <a:t>6</a:t>
              </a:r>
              <a:endParaRPr sz="3400">
                <a:solidFill>
                  <a:srgbClr val="FFFFFF"/>
                </a:solidFill>
                <a:latin typeface="Fira Sans Extra Condensed ExtraBold"/>
                <a:ea typeface="Fira Sans Extra Condensed ExtraBold"/>
                <a:cs typeface="Fira Sans Extra Condensed ExtraBold"/>
                <a:sym typeface="Fira Sans Extra Condensed ExtraBold"/>
              </a:endParaRPr>
            </a:p>
          </p:txBody>
        </p:sp>
        <p:grpSp>
          <p:nvGrpSpPr>
            <p:cNvPr id="20" name="Google Shape;1158;p27">
              <a:extLst>
                <a:ext uri="{FF2B5EF4-FFF2-40B4-BE49-F238E27FC236}">
                  <a16:creationId xmlns:a16="http://schemas.microsoft.com/office/drawing/2014/main" id="{BC20502B-9899-5589-5E4A-88A94D002C89}"/>
                </a:ext>
              </a:extLst>
            </p:cNvPr>
            <p:cNvGrpSpPr/>
            <p:nvPr/>
          </p:nvGrpSpPr>
          <p:grpSpPr>
            <a:xfrm>
              <a:off x="13531368" y="4948185"/>
              <a:ext cx="4001420" cy="1759218"/>
              <a:chOff x="6037537" y="1744351"/>
              <a:chExt cx="2324100" cy="604624"/>
            </a:xfrm>
            <a:solidFill>
              <a:schemeClr val="tx2">
                <a:lumMod val="90000"/>
              </a:schemeClr>
            </a:solidFill>
          </p:grpSpPr>
          <p:sp>
            <p:nvSpPr>
              <p:cNvPr id="21" name="Google Shape;1159;p27">
                <a:extLst>
                  <a:ext uri="{FF2B5EF4-FFF2-40B4-BE49-F238E27FC236}">
                    <a16:creationId xmlns:a16="http://schemas.microsoft.com/office/drawing/2014/main" id="{F54D506B-95EC-5F25-E950-DA4CF2868193}"/>
                  </a:ext>
                </a:extLst>
              </p:cNvPr>
              <p:cNvSpPr/>
              <p:nvPr/>
            </p:nvSpPr>
            <p:spPr>
              <a:xfrm rot="10800000" flipH="1">
                <a:off x="6037537" y="1744351"/>
                <a:ext cx="2324100" cy="604624"/>
              </a:xfrm>
              <a:prstGeom prst="round1Rect">
                <a:avLst>
                  <a:gd name="adj" fmla="val 12668"/>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3400">
                  <a:solidFill>
                    <a:srgbClr val="FFFFFF"/>
                  </a:solidFill>
                  <a:latin typeface="Fira Sans Extra Condensed ExtraBold"/>
                  <a:ea typeface="Fira Sans Extra Condensed ExtraBold"/>
                  <a:cs typeface="Fira Sans Extra Condensed ExtraBold"/>
                  <a:sym typeface="Fira Sans Extra Condensed ExtraBold"/>
                </a:endParaRPr>
              </a:p>
            </p:txBody>
          </p:sp>
          <p:sp>
            <p:nvSpPr>
              <p:cNvPr id="22" name="Google Shape;1162;p27">
                <a:extLst>
                  <a:ext uri="{FF2B5EF4-FFF2-40B4-BE49-F238E27FC236}">
                    <a16:creationId xmlns:a16="http://schemas.microsoft.com/office/drawing/2014/main" id="{0202B2A4-AB68-2B2C-B6C8-CF8B996C4309}"/>
                  </a:ext>
                </a:extLst>
              </p:cNvPr>
              <p:cNvSpPr txBox="1"/>
              <p:nvPr/>
            </p:nvSpPr>
            <p:spPr>
              <a:xfrm>
                <a:off x="6160975" y="1778375"/>
                <a:ext cx="2077200" cy="540000"/>
              </a:xfrm>
              <a:prstGeom prst="rect">
                <a:avLst/>
              </a:prstGeom>
              <a:grpFill/>
              <a:ln>
                <a:noFill/>
              </a:ln>
            </p:spPr>
            <p:txBody>
              <a:bodyPr spcFirstLastPara="1" wrap="square" lIns="91425" tIns="91425" rIns="91425" bIns="91425" anchor="ctr" anchorCtr="0">
                <a:noAutofit/>
              </a:bodyPr>
              <a:lstStyle/>
              <a:p>
                <a:pPr marL="285750" lvl="0" indent="-285750" rtl="0">
                  <a:spcBef>
                    <a:spcPts val="0"/>
                  </a:spcBef>
                  <a:spcAft>
                    <a:spcPts val="600"/>
                  </a:spcAft>
                  <a:buFont typeface="Wingdings" panose="05000000000000000000" pitchFamily="2" charset="2"/>
                  <a:buChar char="v"/>
                </a:pPr>
                <a:r>
                  <a:rPr lang="en" b="1" i="1" dirty="0">
                    <a:solidFill>
                      <a:schemeClr val="dk1"/>
                    </a:solidFill>
                    <a:latin typeface="DM Sans" pitchFamily="2" charset="0"/>
                    <a:ea typeface="Roboto"/>
                    <a:sym typeface="Roboto"/>
                  </a:rPr>
                  <a:t>Marginal campaign impact </a:t>
                </a:r>
                <a:r>
                  <a:rPr lang="en" dirty="0">
                    <a:solidFill>
                      <a:schemeClr val="dk1"/>
                    </a:solidFill>
                    <a:latin typeface="DM Sans" pitchFamily="2" charset="0"/>
                    <a:ea typeface="Roboto"/>
                    <a:sym typeface="Roboto"/>
                  </a:rPr>
                  <a:t>- Men’s campaign shows some gains compared to the baseline but women’s campaign is a failure</a:t>
                </a:r>
              </a:p>
              <a:p>
                <a:pPr marL="285750" lvl="0" indent="-285750" rtl="0">
                  <a:spcBef>
                    <a:spcPts val="0"/>
                  </a:spcBef>
                  <a:spcAft>
                    <a:spcPts val="600"/>
                  </a:spcAft>
                  <a:buFont typeface="Wingdings" panose="05000000000000000000" pitchFamily="2" charset="2"/>
                  <a:buChar char="Ø"/>
                </a:pPr>
                <a:r>
                  <a:rPr lang="en" b="1" dirty="0">
                    <a:solidFill>
                      <a:schemeClr val="bg2">
                        <a:lumMod val="75000"/>
                      </a:schemeClr>
                    </a:solidFill>
                    <a:latin typeface="DM Sans" pitchFamily="2" charset="0"/>
                    <a:ea typeface="Roboto"/>
                    <a:sym typeface="Roboto"/>
                  </a:rPr>
                  <a:t>Strategy</a:t>
                </a:r>
                <a:r>
                  <a:rPr lang="en" dirty="0">
                    <a:solidFill>
                      <a:schemeClr val="dk1"/>
                    </a:solidFill>
                    <a:latin typeface="DM Sans" pitchFamily="2" charset="0"/>
                    <a:ea typeface="Roboto"/>
                    <a:sym typeface="Roboto"/>
                  </a:rPr>
                  <a:t> </a:t>
                </a:r>
                <a:r>
                  <a:rPr lang="en" dirty="0">
                    <a:solidFill>
                      <a:schemeClr val="dk1"/>
                    </a:solidFill>
                    <a:latin typeface="DM Sans" pitchFamily="2" charset="0"/>
                    <a:ea typeface="Roboto"/>
                    <a:sym typeface="Wingdings" panose="05000000000000000000" pitchFamily="2" charset="2"/>
                  </a:rPr>
                  <a:t> Be very conservative and drop the women’s campaign targets and don’t invest any effort in the control group. Consider investing very little in men’s campaigns to gauge if it continues making some impact</a:t>
                </a:r>
                <a:endParaRPr lang="en" dirty="0">
                  <a:solidFill>
                    <a:schemeClr val="dk1"/>
                  </a:solidFill>
                  <a:latin typeface="DM Sans" pitchFamily="2" charset="0"/>
                  <a:ea typeface="Roboto"/>
                  <a:sym typeface="Roboto"/>
                </a:endParaRPr>
              </a:p>
            </p:txBody>
          </p:sp>
        </p:grpSp>
      </p:grpSp>
      <p:sp>
        <p:nvSpPr>
          <p:cNvPr id="11" name="Google Shape;293;p18">
            <a:extLst>
              <a:ext uri="{FF2B5EF4-FFF2-40B4-BE49-F238E27FC236}">
                <a16:creationId xmlns:a16="http://schemas.microsoft.com/office/drawing/2014/main" id="{D6E07B74-91C7-9C77-4E29-3F7FFA6EC40A}"/>
              </a:ext>
            </a:extLst>
          </p:cNvPr>
          <p:cNvSpPr txBox="1"/>
          <p:nvPr/>
        </p:nvSpPr>
        <p:spPr>
          <a:xfrm>
            <a:off x="10556731" y="749776"/>
            <a:ext cx="5116578" cy="924242"/>
          </a:xfrm>
          <a:prstGeom prst="roundRect">
            <a:avLst/>
          </a:prstGeom>
          <a:noFill/>
          <a:ln w="28575">
            <a:solidFill>
              <a:srgbClr val="E0B15E"/>
            </a:solidFill>
          </a:ln>
        </p:spPr>
        <p:txBody>
          <a:bodyPr spcFirstLastPara="1" wrap="square" lIns="50800" tIns="50800" rIns="50800" bIns="50800" anchor="ctr" anchorCtr="0">
            <a:noAutofit/>
          </a:bodyPr>
          <a:lstStyle/>
          <a:p>
            <a:pPr marL="0" marR="0" lvl="0" indent="0" algn="ctr" defTabSz="914400" rtl="0" eaLnBrk="1" fontAlgn="auto" latinLnBrk="0" hangingPunct="1">
              <a:lnSpc>
                <a:spcPct val="119995"/>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chemeClr val="tx1"/>
                </a:solidFill>
                <a:effectLst/>
                <a:uLnTx/>
                <a:uFillTx/>
                <a:latin typeface="DM Sans Medium" pitchFamily="2" charset="0"/>
                <a:ea typeface="Bodoni"/>
                <a:cs typeface="Bodoni"/>
                <a:sym typeface="Bodoni"/>
              </a:rPr>
              <a:t>PROCEED WITH (MORE) CAUTION*…</a:t>
            </a:r>
            <a:endParaRPr kumimoji="0" lang="en-US" sz="1000" b="1" i="0" u="none" strike="noStrike" kern="0" cap="none" spc="0" normalizeH="0" baseline="0" noProof="0" dirty="0">
              <a:ln>
                <a:noFill/>
              </a:ln>
              <a:solidFill>
                <a:schemeClr val="tx1"/>
              </a:solidFill>
              <a:effectLst/>
              <a:uLnTx/>
              <a:uFillTx/>
              <a:latin typeface="DM Sans Medium" pitchFamily="2" charset="0"/>
              <a:sym typeface="Arial"/>
            </a:endParaRPr>
          </a:p>
        </p:txBody>
      </p:sp>
      <p:sp>
        <p:nvSpPr>
          <p:cNvPr id="13" name="TextBox 12">
            <a:extLst>
              <a:ext uri="{FF2B5EF4-FFF2-40B4-BE49-F238E27FC236}">
                <a16:creationId xmlns:a16="http://schemas.microsoft.com/office/drawing/2014/main" id="{A7500BBA-F3F8-6BDA-EC04-37B40246A9EE}"/>
              </a:ext>
            </a:extLst>
          </p:cNvPr>
          <p:cNvSpPr txBox="1"/>
          <p:nvPr/>
        </p:nvSpPr>
        <p:spPr>
          <a:xfrm>
            <a:off x="12991417" y="1415106"/>
            <a:ext cx="2210483" cy="276999"/>
          </a:xfrm>
          <a:prstGeom prst="rect">
            <a:avLst/>
          </a:prstGeom>
          <a:noFill/>
        </p:spPr>
        <p:txBody>
          <a:bodyPr wrap="square" rtlCol="0" anchor="ctr">
            <a:spAutoFit/>
          </a:bodyPr>
          <a:lstStyle/>
          <a:p>
            <a:pPr algn="r"/>
            <a:r>
              <a:rPr lang="en-US" sz="1200" b="1" dirty="0">
                <a:latin typeface="DM Sans" pitchFamily="2" charset="0"/>
              </a:rPr>
              <a:t>*Read ‘KNOWLEDGE’</a:t>
            </a:r>
          </a:p>
        </p:txBody>
      </p:sp>
    </p:spTree>
    <p:extLst>
      <p:ext uri="{BB962C8B-B14F-4D97-AF65-F5344CB8AC3E}">
        <p14:creationId xmlns:p14="http://schemas.microsoft.com/office/powerpoint/2010/main" val="596425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Shape 290"/>
        <p:cNvGrpSpPr/>
        <p:nvPr/>
      </p:nvGrpSpPr>
      <p:grpSpPr>
        <a:xfrm>
          <a:off x="0" y="0"/>
          <a:ext cx="0" cy="0"/>
          <a:chOff x="0" y="0"/>
          <a:chExt cx="0" cy="0"/>
        </a:xfrm>
      </p:grpSpPr>
      <p:grpSp>
        <p:nvGrpSpPr>
          <p:cNvPr id="3" name="Google Shape;466;p23">
            <a:extLst>
              <a:ext uri="{FF2B5EF4-FFF2-40B4-BE49-F238E27FC236}">
                <a16:creationId xmlns:a16="http://schemas.microsoft.com/office/drawing/2014/main" id="{3E955024-845A-4ED5-E2EE-E480F380BF0C}"/>
              </a:ext>
            </a:extLst>
          </p:cNvPr>
          <p:cNvGrpSpPr/>
          <p:nvPr/>
        </p:nvGrpSpPr>
        <p:grpSpPr>
          <a:xfrm>
            <a:off x="15201900" y="-108496"/>
            <a:ext cx="3086100" cy="10395496"/>
            <a:chOff x="0" y="-28575"/>
            <a:chExt cx="812800" cy="2737908"/>
          </a:xfrm>
          <a:solidFill>
            <a:srgbClr val="E0B15E"/>
          </a:solidFill>
        </p:grpSpPr>
        <p:sp>
          <p:nvSpPr>
            <p:cNvPr id="8" name="Google Shape;467;p23">
              <a:extLst>
                <a:ext uri="{FF2B5EF4-FFF2-40B4-BE49-F238E27FC236}">
                  <a16:creationId xmlns:a16="http://schemas.microsoft.com/office/drawing/2014/main" id="{B89730B7-6F1A-B249-306F-91F041B48FCB}"/>
                </a:ext>
              </a:extLst>
            </p:cNvPr>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468;p23">
              <a:extLst>
                <a:ext uri="{FF2B5EF4-FFF2-40B4-BE49-F238E27FC236}">
                  <a16:creationId xmlns:a16="http://schemas.microsoft.com/office/drawing/2014/main" id="{D385B83A-D935-A853-4A9D-C2A3B730FD6A}"/>
                </a:ext>
              </a:extLst>
            </p:cNvPr>
            <p:cNvSpPr txBox="1"/>
            <p:nvPr/>
          </p:nvSpPr>
          <p:spPr>
            <a:xfrm>
              <a:off x="0" y="-28575"/>
              <a:ext cx="812800" cy="2737908"/>
            </a:xfrm>
            <a:prstGeom prst="rect">
              <a:avLst/>
            </a:prstGeom>
            <a:grp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graphicFrame>
        <p:nvGraphicFramePr>
          <p:cNvPr id="5" name="Table 4">
            <a:extLst>
              <a:ext uri="{FF2B5EF4-FFF2-40B4-BE49-F238E27FC236}">
                <a16:creationId xmlns:a16="http://schemas.microsoft.com/office/drawing/2014/main" id="{4DCB5F2B-216D-59AF-85F8-CDC600165D19}"/>
              </a:ext>
            </a:extLst>
          </p:cNvPr>
          <p:cNvGraphicFramePr>
            <a:graphicFrameLocks noGrp="1"/>
          </p:cNvGraphicFramePr>
          <p:nvPr>
            <p:extLst>
              <p:ext uri="{D42A27DB-BD31-4B8C-83A1-F6EECF244321}">
                <p14:modId xmlns:p14="http://schemas.microsoft.com/office/powerpoint/2010/main" val="2598784577"/>
              </p:ext>
            </p:extLst>
          </p:nvPr>
        </p:nvGraphicFramePr>
        <p:xfrm>
          <a:off x="507163" y="2187770"/>
          <a:ext cx="9648000" cy="7028746"/>
        </p:xfrm>
        <a:graphic>
          <a:graphicData uri="http://schemas.openxmlformats.org/drawingml/2006/table">
            <a:tbl>
              <a:tblPr/>
              <a:tblGrid>
                <a:gridCol w="1224000">
                  <a:extLst>
                    <a:ext uri="{9D8B030D-6E8A-4147-A177-3AD203B41FA5}">
                      <a16:colId xmlns:a16="http://schemas.microsoft.com/office/drawing/2014/main" val="77723659"/>
                    </a:ext>
                  </a:extLst>
                </a:gridCol>
                <a:gridCol w="1404000">
                  <a:extLst>
                    <a:ext uri="{9D8B030D-6E8A-4147-A177-3AD203B41FA5}">
                      <a16:colId xmlns:a16="http://schemas.microsoft.com/office/drawing/2014/main" val="2485233195"/>
                    </a:ext>
                  </a:extLst>
                </a:gridCol>
                <a:gridCol w="1404000">
                  <a:extLst>
                    <a:ext uri="{9D8B030D-6E8A-4147-A177-3AD203B41FA5}">
                      <a16:colId xmlns:a16="http://schemas.microsoft.com/office/drawing/2014/main" val="2616699020"/>
                    </a:ext>
                  </a:extLst>
                </a:gridCol>
                <a:gridCol w="1404000">
                  <a:extLst>
                    <a:ext uri="{9D8B030D-6E8A-4147-A177-3AD203B41FA5}">
                      <a16:colId xmlns:a16="http://schemas.microsoft.com/office/drawing/2014/main" val="3226871783"/>
                    </a:ext>
                  </a:extLst>
                </a:gridCol>
                <a:gridCol w="1404000">
                  <a:extLst>
                    <a:ext uri="{9D8B030D-6E8A-4147-A177-3AD203B41FA5}">
                      <a16:colId xmlns:a16="http://schemas.microsoft.com/office/drawing/2014/main" val="540935623"/>
                    </a:ext>
                  </a:extLst>
                </a:gridCol>
                <a:gridCol w="1404000">
                  <a:extLst>
                    <a:ext uri="{9D8B030D-6E8A-4147-A177-3AD203B41FA5}">
                      <a16:colId xmlns:a16="http://schemas.microsoft.com/office/drawing/2014/main" val="372885380"/>
                    </a:ext>
                  </a:extLst>
                </a:gridCol>
                <a:gridCol w="1404000">
                  <a:extLst>
                    <a:ext uri="{9D8B030D-6E8A-4147-A177-3AD203B41FA5}">
                      <a16:colId xmlns:a16="http://schemas.microsoft.com/office/drawing/2014/main" val="3196996657"/>
                    </a:ext>
                  </a:extLst>
                </a:gridCol>
              </a:tblGrid>
              <a:tr h="729234">
                <a:tc rowSpan="2">
                  <a:txBody>
                    <a:bodyPr/>
                    <a:lstStyle/>
                    <a:p>
                      <a:pPr algn="ctr" fontAlgn="ctr"/>
                      <a:r>
                        <a:rPr lang="en-US" sz="1600" b="1" i="0" u="none" strike="noStrike" dirty="0">
                          <a:solidFill>
                            <a:srgbClr val="000000"/>
                          </a:solidFill>
                          <a:effectLst/>
                          <a:latin typeface="DB Sans"/>
                        </a:rPr>
                        <a:t>Segment</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B15E"/>
                    </a:solidFill>
                  </a:tcPr>
                </a:tc>
                <a:tc gridSpan="3">
                  <a:txBody>
                    <a:bodyPr/>
                    <a:lstStyle/>
                    <a:p>
                      <a:pPr algn="ctr" fontAlgn="ctr"/>
                      <a:r>
                        <a:rPr lang="en-US" sz="1600" b="1" i="0" u="none" strike="noStrike" dirty="0">
                          <a:solidFill>
                            <a:schemeClr val="tx1"/>
                          </a:solidFill>
                          <a:effectLst/>
                          <a:latin typeface="DB Sans"/>
                        </a:rPr>
                        <a:t>Ad Campaign Exposure </a:t>
                      </a:r>
                    </a:p>
                    <a:p>
                      <a:pPr algn="ctr" fontAlgn="ctr"/>
                      <a:r>
                        <a:rPr lang="en-US" sz="1600" b="1" i="0" u="none" strike="noStrike" dirty="0">
                          <a:solidFill>
                            <a:schemeClr val="tx1"/>
                          </a:solidFill>
                          <a:effectLst/>
                          <a:latin typeface="DB Sans"/>
                        </a:rPr>
                        <a:t>( % Visited | # Total Customers</a:t>
                      </a:r>
                      <a:r>
                        <a:rPr lang="en-US" sz="1600" b="1" i="0" u="none" strike="noStrike" baseline="0" dirty="0">
                          <a:solidFill>
                            <a:schemeClr val="tx1"/>
                          </a:solidFill>
                          <a:effectLst/>
                          <a:latin typeface="DB Sans"/>
                        </a:rPr>
                        <a:t> )</a:t>
                      </a:r>
                      <a:endParaRPr lang="en-US" sz="1600" b="1" i="0" u="none" strike="noStrike" dirty="0">
                        <a:solidFill>
                          <a:schemeClr val="tx1"/>
                        </a:solidFill>
                        <a:effectLst/>
                        <a:latin typeface="DB Sans"/>
                      </a:endParaRP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B15E"/>
                    </a:solidFill>
                  </a:tcPr>
                </a:tc>
                <a:tc hMerge="1">
                  <a:txBody>
                    <a:bodyPr/>
                    <a:lstStyle/>
                    <a:p>
                      <a:endParaRPr lang="en-US"/>
                    </a:p>
                  </a:txBody>
                  <a:tcPr/>
                </a:tc>
                <a:tc hMerge="1">
                  <a:txBody>
                    <a:bodyPr/>
                    <a:lstStyle/>
                    <a:p>
                      <a:endParaRPr lang="en-US"/>
                    </a:p>
                  </a:txBody>
                  <a:tcPr/>
                </a:tc>
                <a:tc gridSpan="3">
                  <a:txBody>
                    <a:bodyPr/>
                    <a:lstStyle/>
                    <a:p>
                      <a:pPr algn="ctr" fontAlgn="ctr"/>
                      <a:r>
                        <a:rPr lang="en-US" sz="1600" b="1" i="0" u="none" strike="noStrike" dirty="0">
                          <a:solidFill>
                            <a:schemeClr val="bg1"/>
                          </a:solidFill>
                          <a:effectLst/>
                          <a:latin typeface="DB Sans"/>
                        </a:rPr>
                        <a:t>Revenue</a:t>
                      </a:r>
                      <a:r>
                        <a:rPr lang="en-US" sz="1600" b="1" i="0" u="none" strike="noStrike" baseline="0" dirty="0">
                          <a:solidFill>
                            <a:schemeClr val="bg1"/>
                          </a:solidFill>
                          <a:effectLst/>
                          <a:latin typeface="DB Sans"/>
                        </a:rPr>
                        <a:t> Uplift per Customer</a:t>
                      </a:r>
                      <a:endParaRPr lang="en-US" sz="1600" b="1" i="0" u="none" strike="noStrike" dirty="0">
                        <a:solidFill>
                          <a:schemeClr val="bg1"/>
                        </a:solidFill>
                        <a:effectLst/>
                        <a:latin typeface="DB Sans"/>
                      </a:endParaRP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53333807"/>
                  </a:ext>
                </a:extLst>
              </a:tr>
              <a:tr h="729234">
                <a:tc vMerge="1">
                  <a:txBody>
                    <a:bodyPr/>
                    <a:lstStyle/>
                    <a:p>
                      <a:endParaRPr lang="en-US"/>
                    </a:p>
                  </a:txBody>
                  <a:tcPr/>
                </a:tc>
                <a:tc>
                  <a:txBody>
                    <a:bodyPr/>
                    <a:lstStyle/>
                    <a:p>
                      <a:pPr algn="ctr" fontAlgn="ctr"/>
                      <a:r>
                        <a:rPr lang="en-US" sz="1600" b="1" i="0" u="none" strike="noStrike" dirty="0">
                          <a:solidFill>
                            <a:srgbClr val="000000"/>
                          </a:solidFill>
                          <a:effectLst/>
                          <a:latin typeface="DB Sans"/>
                        </a:rPr>
                        <a:t>Men's Campaign</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DAAD"/>
                    </a:solidFill>
                  </a:tcPr>
                </a:tc>
                <a:tc>
                  <a:txBody>
                    <a:bodyPr/>
                    <a:lstStyle/>
                    <a:p>
                      <a:pPr algn="ctr" fontAlgn="ctr"/>
                      <a:r>
                        <a:rPr lang="en-US" sz="1600" b="1" i="0" u="none" strike="noStrike">
                          <a:solidFill>
                            <a:srgbClr val="000000"/>
                          </a:solidFill>
                          <a:effectLst/>
                          <a:latin typeface="DB Sans"/>
                        </a:rPr>
                        <a:t>Women's Campaign</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DAAD"/>
                    </a:solidFill>
                  </a:tcPr>
                </a:tc>
                <a:tc>
                  <a:txBody>
                    <a:bodyPr/>
                    <a:lstStyle/>
                    <a:p>
                      <a:pPr algn="ctr" fontAlgn="ctr"/>
                      <a:r>
                        <a:rPr lang="en-US" sz="1600" b="1" i="0" u="none" strike="noStrike">
                          <a:solidFill>
                            <a:srgbClr val="000000"/>
                          </a:solidFill>
                          <a:effectLst/>
                          <a:latin typeface="DB Sans"/>
                        </a:rPr>
                        <a:t>None</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DAAD"/>
                    </a:solidFill>
                  </a:tcPr>
                </a:tc>
                <a:tc>
                  <a:txBody>
                    <a:bodyPr/>
                    <a:lstStyle/>
                    <a:p>
                      <a:pPr algn="ctr" fontAlgn="ctr"/>
                      <a:r>
                        <a:rPr lang="en-US" sz="1600" b="1" i="0" u="none" strike="noStrike">
                          <a:solidFill>
                            <a:srgbClr val="000000"/>
                          </a:solidFill>
                          <a:effectLst/>
                          <a:latin typeface="DB Sans"/>
                        </a:rPr>
                        <a:t>Men's Campaign</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US" sz="1600" b="1" i="0" u="none" strike="noStrike">
                          <a:solidFill>
                            <a:srgbClr val="000000"/>
                          </a:solidFill>
                          <a:effectLst/>
                          <a:latin typeface="DB Sans"/>
                        </a:rPr>
                        <a:t>Women's Campaign</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US" sz="1600" b="1" i="0" u="none" strike="noStrike">
                          <a:solidFill>
                            <a:srgbClr val="000000"/>
                          </a:solidFill>
                          <a:effectLst/>
                          <a:latin typeface="DB Sans"/>
                        </a:rPr>
                        <a:t>Delta</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703181589"/>
                  </a:ext>
                </a:extLst>
              </a:tr>
              <a:tr h="795754">
                <a:tc>
                  <a:txBody>
                    <a:bodyPr/>
                    <a:lstStyle/>
                    <a:p>
                      <a:pPr algn="ctr" fontAlgn="ctr"/>
                      <a:r>
                        <a:rPr lang="en-US" sz="1600" b="0" i="0" u="none" strike="noStrike">
                          <a:solidFill>
                            <a:srgbClr val="000000"/>
                          </a:solidFill>
                          <a:effectLst/>
                          <a:latin typeface="DB Sans"/>
                        </a:rPr>
                        <a:t>1</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89% | 449</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A9D08E"/>
                    </a:solidFill>
                  </a:tcPr>
                </a:tc>
                <a:tc>
                  <a:txBody>
                    <a:bodyPr/>
                    <a:lstStyle/>
                    <a:p>
                      <a:pPr algn="ctr" fontAlgn="ctr"/>
                      <a:r>
                        <a:rPr lang="en-US" sz="1600" b="0" i="0" u="none" strike="noStrike">
                          <a:solidFill>
                            <a:srgbClr val="000000"/>
                          </a:solidFill>
                          <a:effectLst/>
                          <a:latin typeface="DB Sans"/>
                        </a:rPr>
                        <a:t>88% | 337</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A9D08E"/>
                    </a:solidFill>
                  </a:tcPr>
                </a:tc>
                <a:tc>
                  <a:txBody>
                    <a:bodyPr/>
                    <a:lstStyle/>
                    <a:p>
                      <a:pPr algn="ctr" fontAlgn="ctr"/>
                      <a:r>
                        <a:rPr lang="en-US" sz="1600" b="0" i="0" u="none" strike="noStrike">
                          <a:solidFill>
                            <a:srgbClr val="000000"/>
                          </a:solidFill>
                          <a:effectLst/>
                          <a:latin typeface="DB Sans"/>
                        </a:rPr>
                        <a:t>6% | 595</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696B"/>
                    </a:solidFill>
                  </a:tcPr>
                </a:tc>
                <a:tc>
                  <a:txBody>
                    <a:bodyPr/>
                    <a:lstStyle/>
                    <a:p>
                      <a:pPr algn="ctr" fontAlgn="ctr"/>
                      <a:r>
                        <a:rPr lang="en-US" sz="1600" b="0" i="0" u="none" strike="noStrike">
                          <a:solidFill>
                            <a:srgbClr val="000000"/>
                          </a:solidFill>
                          <a:effectLst/>
                          <a:latin typeface="DB Sans"/>
                        </a:rPr>
                        <a:t>$20.62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$20.51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$0.11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2226182799"/>
                  </a:ext>
                </a:extLst>
              </a:tr>
              <a:tr h="795754">
                <a:tc>
                  <a:txBody>
                    <a:bodyPr/>
                    <a:lstStyle/>
                    <a:p>
                      <a:pPr algn="ctr" fontAlgn="ctr"/>
                      <a:r>
                        <a:rPr lang="en-US" sz="1600" b="0" i="0" u="none" strike="noStrike">
                          <a:solidFill>
                            <a:srgbClr val="000000"/>
                          </a:solidFill>
                          <a:effectLst/>
                          <a:latin typeface="DB Sans"/>
                        </a:rPr>
                        <a:t>2</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31% | 1964</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DFE283"/>
                    </a:solidFill>
                  </a:tcPr>
                </a:tc>
                <a:tc>
                  <a:txBody>
                    <a:bodyPr/>
                    <a:lstStyle/>
                    <a:p>
                      <a:pPr algn="ctr" fontAlgn="ctr"/>
                      <a:r>
                        <a:rPr lang="en-US" sz="1600" b="0" i="0" u="none" strike="noStrike">
                          <a:solidFill>
                            <a:srgbClr val="000000"/>
                          </a:solidFill>
                          <a:effectLst/>
                          <a:latin typeface="DB Sans"/>
                        </a:rPr>
                        <a:t>23% | 1851</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EBE683"/>
                    </a:solidFill>
                  </a:tcPr>
                </a:tc>
                <a:tc>
                  <a:txBody>
                    <a:bodyPr/>
                    <a:lstStyle/>
                    <a:p>
                      <a:pPr algn="ctr" fontAlgn="ctr"/>
                      <a:r>
                        <a:rPr lang="en-US" sz="1600" b="0" i="0" u="none" strike="noStrike">
                          <a:solidFill>
                            <a:srgbClr val="000000"/>
                          </a:solidFill>
                          <a:effectLst/>
                          <a:latin typeface="DB Sans"/>
                        </a:rPr>
                        <a:t>7% | 3089</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696B"/>
                    </a:solidFill>
                  </a:tcPr>
                </a:tc>
                <a:tc>
                  <a:txBody>
                    <a:bodyPr/>
                    <a:lstStyle/>
                    <a:p>
                      <a:pPr algn="ctr" fontAlgn="ctr"/>
                      <a:r>
                        <a:rPr lang="en-US" sz="1600" b="0" i="0" u="none" strike="noStrike">
                          <a:solidFill>
                            <a:srgbClr val="000000"/>
                          </a:solidFill>
                          <a:effectLst/>
                          <a:latin typeface="DB Sans"/>
                        </a:rPr>
                        <a:t>$5.97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$3.89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$2.08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2357481842"/>
                  </a:ext>
                </a:extLst>
              </a:tr>
              <a:tr h="795754">
                <a:tc>
                  <a:txBody>
                    <a:bodyPr/>
                    <a:lstStyle/>
                    <a:p>
                      <a:pPr algn="ctr" fontAlgn="ctr"/>
                      <a:r>
                        <a:rPr lang="en-US" sz="1600" b="0" i="0" u="none" strike="noStrike">
                          <a:solidFill>
                            <a:srgbClr val="000000"/>
                          </a:solidFill>
                          <a:effectLst/>
                          <a:latin typeface="DB Sans"/>
                        </a:rPr>
                        <a:t>3</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29% |1913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DBE182"/>
                    </a:solidFill>
                  </a:tcPr>
                </a:tc>
                <a:tc>
                  <a:txBody>
                    <a:bodyPr/>
                    <a:lstStyle/>
                    <a:p>
                      <a:pPr algn="ctr" fontAlgn="ctr"/>
                      <a:r>
                        <a:rPr lang="en-US" sz="1600" b="0" i="0" u="none" strike="noStrike">
                          <a:solidFill>
                            <a:srgbClr val="000000"/>
                          </a:solidFill>
                          <a:effectLst/>
                          <a:latin typeface="DB Sans"/>
                        </a:rPr>
                        <a:t>24% | 1900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EDE683"/>
                    </a:solidFill>
                  </a:tcPr>
                </a:tc>
                <a:tc>
                  <a:txBody>
                    <a:bodyPr/>
                    <a:lstStyle/>
                    <a:p>
                      <a:pPr algn="ctr" fontAlgn="ctr"/>
                      <a:r>
                        <a:rPr lang="en-US" sz="1600" b="0" i="0" u="none" strike="noStrike">
                          <a:solidFill>
                            <a:srgbClr val="000000"/>
                          </a:solidFill>
                          <a:effectLst/>
                          <a:latin typeface="DB Sans"/>
                        </a:rPr>
                        <a:t>18% | 1912</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E984"/>
                    </a:solidFill>
                  </a:tcPr>
                </a:tc>
                <a:tc>
                  <a:txBody>
                    <a:bodyPr/>
                    <a:lstStyle/>
                    <a:p>
                      <a:pPr algn="ctr" fontAlgn="ctr"/>
                      <a:r>
                        <a:rPr lang="en-US" sz="1600" b="0" i="0" u="none" strike="noStrike">
                          <a:solidFill>
                            <a:srgbClr val="000000"/>
                          </a:solidFill>
                          <a:effectLst/>
                          <a:latin typeface="DB Sans"/>
                        </a:rPr>
                        <a:t>$2.91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$1.53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$1.38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704251435"/>
                  </a:ext>
                </a:extLst>
              </a:tr>
              <a:tr h="795754">
                <a:tc>
                  <a:txBody>
                    <a:bodyPr/>
                    <a:lstStyle/>
                    <a:p>
                      <a:pPr algn="ctr" fontAlgn="ctr"/>
                      <a:r>
                        <a:rPr lang="en-US" sz="1600" b="0" i="0" u="none" strike="noStrike">
                          <a:solidFill>
                            <a:srgbClr val="000000"/>
                          </a:solidFill>
                          <a:effectLst/>
                          <a:latin typeface="DB Sans"/>
                        </a:rPr>
                        <a:t>4</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17% | 5204</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E984"/>
                    </a:solidFill>
                  </a:tcPr>
                </a:tc>
                <a:tc>
                  <a:txBody>
                    <a:bodyPr/>
                    <a:lstStyle/>
                    <a:p>
                      <a:pPr algn="ctr" fontAlgn="ctr"/>
                      <a:r>
                        <a:rPr lang="en-US" sz="1600" b="0" i="0" u="none" strike="noStrike">
                          <a:solidFill>
                            <a:srgbClr val="000000"/>
                          </a:solidFill>
                          <a:effectLst/>
                          <a:latin typeface="DB Sans"/>
                        </a:rPr>
                        <a:t>17% | 5316</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E984"/>
                    </a:solidFill>
                  </a:tcPr>
                </a:tc>
                <a:tc>
                  <a:txBody>
                    <a:bodyPr/>
                    <a:lstStyle/>
                    <a:p>
                      <a:pPr algn="ctr" fontAlgn="ctr"/>
                      <a:r>
                        <a:rPr lang="en-US" sz="1600" b="0" i="0" u="none" strike="noStrike">
                          <a:solidFill>
                            <a:srgbClr val="000000"/>
                          </a:solidFill>
                          <a:effectLst/>
                          <a:latin typeface="DB Sans"/>
                        </a:rPr>
                        <a:t>11% | 5191</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CC17C"/>
                    </a:solidFill>
                  </a:tcPr>
                </a:tc>
                <a:tc>
                  <a:txBody>
                    <a:bodyPr/>
                    <a:lstStyle/>
                    <a:p>
                      <a:pPr algn="ctr" fontAlgn="ctr"/>
                      <a:r>
                        <a:rPr lang="en-US" sz="1600" b="0" i="0" u="none" strike="noStrike">
                          <a:solidFill>
                            <a:srgbClr val="000000"/>
                          </a:solidFill>
                          <a:effectLst/>
                          <a:latin typeface="DB Sans"/>
                        </a:rPr>
                        <a:t>$1.51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$1.44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$0.07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3273826580"/>
                  </a:ext>
                </a:extLst>
              </a:tr>
              <a:tr h="795754">
                <a:tc>
                  <a:txBody>
                    <a:bodyPr/>
                    <a:lstStyle/>
                    <a:p>
                      <a:pPr algn="ctr" fontAlgn="ctr"/>
                      <a:r>
                        <a:rPr lang="en-US" sz="1600" b="0" i="0" u="none" strike="noStrike">
                          <a:solidFill>
                            <a:srgbClr val="000000"/>
                          </a:solidFill>
                          <a:effectLst/>
                          <a:latin typeface="DB Sans"/>
                        </a:rPr>
                        <a:t>5</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13% | 4197</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DD780"/>
                    </a:solidFill>
                  </a:tcPr>
                </a:tc>
                <a:tc>
                  <a:txBody>
                    <a:bodyPr/>
                    <a:lstStyle/>
                    <a:p>
                      <a:pPr algn="ctr" fontAlgn="ctr"/>
                      <a:r>
                        <a:rPr lang="en-US" sz="1600" b="0" i="0" u="none" strike="noStrike">
                          <a:solidFill>
                            <a:srgbClr val="000000"/>
                          </a:solidFill>
                          <a:effectLst/>
                          <a:latin typeface="DB Sans"/>
                        </a:rPr>
                        <a:t>14% | 4163</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FEB84"/>
                    </a:solidFill>
                  </a:tcPr>
                </a:tc>
                <a:tc>
                  <a:txBody>
                    <a:bodyPr/>
                    <a:lstStyle/>
                    <a:p>
                      <a:pPr algn="ctr" fontAlgn="ctr"/>
                      <a:r>
                        <a:rPr lang="en-US" sz="1600" b="0" i="0" u="none" strike="noStrike">
                          <a:solidFill>
                            <a:srgbClr val="000000"/>
                          </a:solidFill>
                          <a:effectLst/>
                          <a:latin typeface="DB Sans"/>
                        </a:rPr>
                        <a:t>7% | 4070</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7A6E"/>
                    </a:solidFill>
                  </a:tcPr>
                </a:tc>
                <a:tc>
                  <a:txBody>
                    <a:bodyPr/>
                    <a:lstStyle/>
                    <a:p>
                      <a:pPr algn="ctr" fontAlgn="ctr"/>
                      <a:r>
                        <a:rPr lang="en-US" sz="1600" b="0" i="0" u="none" strike="noStrike">
                          <a:solidFill>
                            <a:srgbClr val="000000"/>
                          </a:solidFill>
                          <a:effectLst/>
                          <a:latin typeface="DB Sans"/>
                        </a:rPr>
                        <a:t>$1.33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$1.62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FF0000"/>
                          </a:solidFill>
                          <a:effectLst/>
                          <a:latin typeface="DB Sans"/>
                        </a:rPr>
                        <a:t>($0.29)</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3082065293"/>
                  </a:ext>
                </a:extLst>
              </a:tr>
              <a:tr h="795754">
                <a:tc>
                  <a:txBody>
                    <a:bodyPr/>
                    <a:lstStyle/>
                    <a:p>
                      <a:pPr algn="ctr" fontAlgn="ctr"/>
                      <a:r>
                        <a:rPr lang="en-US" sz="1600" b="0" i="0" u="none" strike="noStrike">
                          <a:solidFill>
                            <a:srgbClr val="000000"/>
                          </a:solidFill>
                          <a:effectLst/>
                          <a:latin typeface="DB Sans"/>
                        </a:rPr>
                        <a:t>6</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12% | 4136</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DCD7E"/>
                    </a:solidFill>
                  </a:tcPr>
                </a:tc>
                <a:tc>
                  <a:txBody>
                    <a:bodyPr/>
                    <a:lstStyle/>
                    <a:p>
                      <a:pPr algn="ctr" fontAlgn="ctr"/>
                      <a:r>
                        <a:rPr lang="en-US" sz="1600" b="0" i="0" u="none" strike="noStrike">
                          <a:solidFill>
                            <a:srgbClr val="000000"/>
                          </a:solidFill>
                          <a:effectLst/>
                          <a:latin typeface="DB Sans"/>
                        </a:rPr>
                        <a:t>8% | 4214</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98370"/>
                    </a:solidFill>
                  </a:tcPr>
                </a:tc>
                <a:tc>
                  <a:txBody>
                    <a:bodyPr/>
                    <a:lstStyle/>
                    <a:p>
                      <a:pPr algn="ctr" fontAlgn="ctr"/>
                      <a:r>
                        <a:rPr lang="en-US" sz="1600" b="0" i="0" u="none" strike="noStrike">
                          <a:solidFill>
                            <a:srgbClr val="000000"/>
                          </a:solidFill>
                          <a:effectLst/>
                          <a:latin typeface="DB Sans"/>
                        </a:rPr>
                        <a:t>9% | 3922</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A9373"/>
                    </a:solidFill>
                  </a:tcPr>
                </a:tc>
                <a:tc>
                  <a:txBody>
                    <a:bodyPr/>
                    <a:lstStyle/>
                    <a:p>
                      <a:pPr algn="ctr" fontAlgn="b"/>
                      <a:r>
                        <a:rPr lang="en-US" sz="1600" b="0" i="0" u="none" strike="noStrike">
                          <a:solidFill>
                            <a:srgbClr val="000000"/>
                          </a:solidFill>
                          <a:effectLst/>
                          <a:latin typeface="DB Sans"/>
                        </a:rPr>
                        <a:t>$0.84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b"/>
                      <a:r>
                        <a:rPr lang="en-US" sz="1600" b="0" i="0" u="none" strike="noStrike">
                          <a:solidFill>
                            <a:srgbClr val="FF0000"/>
                          </a:solidFill>
                          <a:effectLst/>
                          <a:latin typeface="DB Sans"/>
                        </a:rPr>
                        <a:t>($0.23)</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b"/>
                      <a:r>
                        <a:rPr lang="en-US" sz="1600" b="0" i="0" u="none" strike="noStrike">
                          <a:solidFill>
                            <a:srgbClr val="000000"/>
                          </a:solidFill>
                          <a:effectLst/>
                          <a:latin typeface="DB Sans"/>
                        </a:rPr>
                        <a:t>$1.07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2885056094"/>
                  </a:ext>
                </a:extLst>
              </a:tr>
              <a:tr h="795754">
                <a:tc>
                  <a:txBody>
                    <a:bodyPr/>
                    <a:lstStyle/>
                    <a:p>
                      <a:pPr algn="ctr" fontAlgn="ctr"/>
                      <a:r>
                        <a:rPr lang="en-US" sz="2000" b="1" i="1" u="none" strike="noStrike">
                          <a:solidFill>
                            <a:srgbClr val="000000"/>
                          </a:solidFill>
                          <a:effectLst/>
                          <a:latin typeface="DB Sans"/>
                        </a:rPr>
                        <a:t>7</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1" i="1" u="none" strike="noStrike">
                          <a:solidFill>
                            <a:srgbClr val="000000"/>
                          </a:solidFill>
                          <a:effectLst/>
                          <a:latin typeface="DB Sans"/>
                        </a:rPr>
                        <a:t>11% | 3444</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CB87A"/>
                    </a:solidFill>
                  </a:tcPr>
                </a:tc>
                <a:tc>
                  <a:txBody>
                    <a:bodyPr/>
                    <a:lstStyle/>
                    <a:p>
                      <a:pPr algn="ctr" fontAlgn="ctr"/>
                      <a:r>
                        <a:rPr lang="en-US" sz="2000" b="1" i="1" u="none" strike="noStrike">
                          <a:solidFill>
                            <a:srgbClr val="000000"/>
                          </a:solidFill>
                          <a:effectLst/>
                          <a:latin typeface="DB Sans"/>
                        </a:rPr>
                        <a:t>7% | 3606</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86E6C"/>
                    </a:solidFill>
                  </a:tcPr>
                </a:tc>
                <a:tc>
                  <a:txBody>
                    <a:bodyPr/>
                    <a:lstStyle/>
                    <a:p>
                      <a:pPr algn="ctr" fontAlgn="ctr"/>
                      <a:r>
                        <a:rPr lang="en-US" sz="2000" b="1" i="1" u="none" strike="noStrike">
                          <a:solidFill>
                            <a:srgbClr val="000000"/>
                          </a:solidFill>
                          <a:effectLst/>
                          <a:latin typeface="DB Sans"/>
                        </a:rPr>
                        <a:t>17% | 2527</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AEA84"/>
                    </a:solidFill>
                  </a:tcPr>
                </a:tc>
                <a:tc>
                  <a:txBody>
                    <a:bodyPr/>
                    <a:lstStyle/>
                    <a:p>
                      <a:pPr algn="ctr" fontAlgn="ctr"/>
                      <a:r>
                        <a:rPr lang="en-US" sz="2000" b="1" i="1" u="none" strike="noStrike">
                          <a:solidFill>
                            <a:srgbClr val="FF0000"/>
                          </a:solidFill>
                          <a:effectLst/>
                          <a:latin typeface="DB Sans"/>
                        </a:rPr>
                        <a:t>($1.44)</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1" i="1" u="none" strike="noStrike">
                          <a:solidFill>
                            <a:srgbClr val="FF0000"/>
                          </a:solidFill>
                          <a:effectLst/>
                          <a:latin typeface="DB Sans"/>
                        </a:rPr>
                        <a:t>($2.49)</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1" i="1" u="none" strike="noStrike" dirty="0">
                          <a:solidFill>
                            <a:srgbClr val="000000"/>
                          </a:solidFill>
                          <a:effectLst/>
                          <a:latin typeface="DB Sans"/>
                        </a:rPr>
                        <a:t>$1.05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2603697"/>
                  </a:ext>
                </a:extLst>
              </a:tr>
            </a:tbl>
          </a:graphicData>
        </a:graphic>
      </p:graphicFrame>
      <p:sp>
        <p:nvSpPr>
          <p:cNvPr id="2" name="Google Shape;293;p18">
            <a:extLst>
              <a:ext uri="{FF2B5EF4-FFF2-40B4-BE49-F238E27FC236}">
                <a16:creationId xmlns:a16="http://schemas.microsoft.com/office/drawing/2014/main" id="{97C9A1D5-765E-3081-361E-A45323CA0E13}"/>
              </a:ext>
            </a:extLst>
          </p:cNvPr>
          <p:cNvSpPr txBox="1"/>
          <p:nvPr/>
        </p:nvSpPr>
        <p:spPr>
          <a:xfrm>
            <a:off x="507163" y="749776"/>
            <a:ext cx="8742294" cy="924242"/>
          </a:xfrm>
          <a:prstGeom prst="rect">
            <a:avLst/>
          </a:prstGeom>
          <a:solidFill>
            <a:srgbClr val="E0B15E"/>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19995"/>
              </a:lnSpc>
              <a:spcBef>
                <a:spcPts val="0"/>
              </a:spcBef>
              <a:spcAft>
                <a:spcPts val="0"/>
              </a:spcAft>
              <a:buClr>
                <a:srgbClr val="000000"/>
              </a:buClr>
              <a:buSzTx/>
              <a:buFont typeface="Arial"/>
              <a:buNone/>
              <a:tabLst/>
              <a:defRPr/>
            </a:pPr>
            <a:r>
              <a:rPr kumimoji="0" lang="en-US" sz="4400" b="0" i="0" u="none" strike="noStrike" kern="0" cap="none" spc="0" normalizeH="0" baseline="0" noProof="0" dirty="0">
                <a:ln>
                  <a:noFill/>
                </a:ln>
                <a:solidFill>
                  <a:srgbClr val="FFFFFF"/>
                </a:solidFill>
                <a:effectLst/>
                <a:uLnTx/>
                <a:uFillTx/>
                <a:latin typeface="DM Sans Medium" pitchFamily="2" charset="0"/>
                <a:ea typeface="Bodoni"/>
                <a:cs typeface="Bodoni"/>
                <a:sym typeface="Bodoni"/>
              </a:rPr>
              <a:t>CLUSTERING USING K-MEANS</a:t>
            </a:r>
            <a:endParaRPr kumimoji="0" lang="en-US" sz="1100" b="0" i="0" u="none" strike="noStrike" kern="0" cap="none" spc="0" normalizeH="0" baseline="0" noProof="0">
              <a:ln>
                <a:noFill/>
              </a:ln>
              <a:solidFill>
                <a:srgbClr val="000000"/>
              </a:solidFill>
              <a:effectLst/>
              <a:uLnTx/>
              <a:uFillTx/>
              <a:latin typeface="DM Sans Medium" pitchFamily="2" charset="0"/>
              <a:sym typeface="Arial"/>
            </a:endParaRPr>
          </a:p>
        </p:txBody>
      </p:sp>
      <p:grpSp>
        <p:nvGrpSpPr>
          <p:cNvPr id="12" name="Group 11">
            <a:extLst>
              <a:ext uri="{FF2B5EF4-FFF2-40B4-BE49-F238E27FC236}">
                <a16:creationId xmlns:a16="http://schemas.microsoft.com/office/drawing/2014/main" id="{C88CE212-8E78-A438-F078-2256B3FB230B}"/>
              </a:ext>
            </a:extLst>
          </p:cNvPr>
          <p:cNvGrpSpPr/>
          <p:nvPr/>
        </p:nvGrpSpPr>
        <p:grpSpPr>
          <a:xfrm>
            <a:off x="10556733" y="5624958"/>
            <a:ext cx="5116577" cy="3458758"/>
            <a:chOff x="12416211" y="4948188"/>
            <a:chExt cx="5116577" cy="1759219"/>
          </a:xfrm>
        </p:grpSpPr>
        <p:sp>
          <p:nvSpPr>
            <p:cNvPr id="4" name="Google Shape;1130;p27">
              <a:extLst>
                <a:ext uri="{FF2B5EF4-FFF2-40B4-BE49-F238E27FC236}">
                  <a16:creationId xmlns:a16="http://schemas.microsoft.com/office/drawing/2014/main" id="{A7387CD0-89F2-1006-FB79-6ADC66706AE6}"/>
                </a:ext>
              </a:extLst>
            </p:cNvPr>
            <p:cNvSpPr/>
            <p:nvPr/>
          </p:nvSpPr>
          <p:spPr>
            <a:xfrm rot="16200000" flipH="1">
              <a:off x="12073003" y="5291396"/>
              <a:ext cx="1759215" cy="1072800"/>
            </a:xfrm>
            <a:prstGeom prst="round2SameRect">
              <a:avLst>
                <a:gd name="adj1" fmla="val 6804"/>
                <a:gd name="adj2" fmla="val 0"/>
              </a:avLst>
            </a:prstGeom>
            <a:solidFill>
              <a:srgbClr val="FCB87A"/>
            </a:solidFill>
            <a:ln>
              <a:noFill/>
            </a:ln>
          </p:spPr>
          <p:txBody>
            <a:bodyPr spcFirstLastPara="1" vert="vert"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3400">
                  <a:solidFill>
                    <a:srgbClr val="FFFFFF"/>
                  </a:solidFill>
                  <a:latin typeface="Fira Sans Extra Condensed ExtraBold"/>
                  <a:ea typeface="Fira Sans Extra Condensed ExtraBold"/>
                  <a:cs typeface="Fira Sans Extra Condensed ExtraBold"/>
                  <a:sym typeface="Fira Sans Extra Condensed ExtraBold"/>
                </a:rPr>
                <a:t>7</a:t>
              </a:r>
              <a:endParaRPr sz="3400">
                <a:solidFill>
                  <a:srgbClr val="FFFFFF"/>
                </a:solidFill>
                <a:latin typeface="Fira Sans Extra Condensed ExtraBold"/>
                <a:ea typeface="Fira Sans Extra Condensed ExtraBold"/>
                <a:cs typeface="Fira Sans Extra Condensed ExtraBold"/>
                <a:sym typeface="Fira Sans Extra Condensed ExtraBold"/>
              </a:endParaRPr>
            </a:p>
          </p:txBody>
        </p:sp>
        <p:grpSp>
          <p:nvGrpSpPr>
            <p:cNvPr id="6" name="Google Shape;1158;p27">
              <a:extLst>
                <a:ext uri="{FF2B5EF4-FFF2-40B4-BE49-F238E27FC236}">
                  <a16:creationId xmlns:a16="http://schemas.microsoft.com/office/drawing/2014/main" id="{2FE32BD3-6F3A-A261-9178-F5072A70C4F3}"/>
                </a:ext>
              </a:extLst>
            </p:cNvPr>
            <p:cNvGrpSpPr/>
            <p:nvPr/>
          </p:nvGrpSpPr>
          <p:grpSpPr>
            <a:xfrm>
              <a:off x="13531368" y="4948191"/>
              <a:ext cx="4001420" cy="1759216"/>
              <a:chOff x="6037537" y="1744352"/>
              <a:chExt cx="2324100" cy="604623"/>
            </a:xfrm>
            <a:solidFill>
              <a:schemeClr val="tx2">
                <a:lumMod val="90000"/>
              </a:schemeClr>
            </a:solidFill>
          </p:grpSpPr>
          <p:sp>
            <p:nvSpPr>
              <p:cNvPr id="7" name="Google Shape;1159;p27">
                <a:extLst>
                  <a:ext uri="{FF2B5EF4-FFF2-40B4-BE49-F238E27FC236}">
                    <a16:creationId xmlns:a16="http://schemas.microsoft.com/office/drawing/2014/main" id="{E5D8503B-A512-4992-F660-1A6435DF9558}"/>
                  </a:ext>
                </a:extLst>
              </p:cNvPr>
              <p:cNvSpPr/>
              <p:nvPr/>
            </p:nvSpPr>
            <p:spPr>
              <a:xfrm rot="10800000" flipH="1">
                <a:off x="6037537" y="1744352"/>
                <a:ext cx="2324100" cy="604623"/>
              </a:xfrm>
              <a:prstGeom prst="round1Rect">
                <a:avLst>
                  <a:gd name="adj" fmla="val 12668"/>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3400">
                  <a:solidFill>
                    <a:srgbClr val="FFFFFF"/>
                  </a:solidFill>
                  <a:latin typeface="Fira Sans Extra Condensed ExtraBold"/>
                  <a:ea typeface="Fira Sans Extra Condensed ExtraBold"/>
                  <a:cs typeface="Fira Sans Extra Condensed ExtraBold"/>
                  <a:sym typeface="Fira Sans Extra Condensed ExtraBold"/>
                </a:endParaRPr>
              </a:p>
            </p:txBody>
          </p:sp>
          <p:sp>
            <p:nvSpPr>
              <p:cNvPr id="10" name="Google Shape;1162;p27">
                <a:extLst>
                  <a:ext uri="{FF2B5EF4-FFF2-40B4-BE49-F238E27FC236}">
                    <a16:creationId xmlns:a16="http://schemas.microsoft.com/office/drawing/2014/main" id="{7306B205-70DF-CE1E-958A-11C82BFBCF91}"/>
                  </a:ext>
                </a:extLst>
              </p:cNvPr>
              <p:cNvSpPr txBox="1"/>
              <p:nvPr/>
            </p:nvSpPr>
            <p:spPr>
              <a:xfrm>
                <a:off x="6160975" y="1778375"/>
                <a:ext cx="2077200" cy="540000"/>
              </a:xfrm>
              <a:prstGeom prst="rect">
                <a:avLst/>
              </a:prstGeom>
              <a:grpFill/>
              <a:ln>
                <a:noFill/>
              </a:ln>
            </p:spPr>
            <p:txBody>
              <a:bodyPr spcFirstLastPara="1" wrap="square" lIns="91425" tIns="91425" rIns="91425" bIns="91425" anchor="ctr" anchorCtr="0">
                <a:noAutofit/>
              </a:bodyPr>
              <a:lstStyle/>
              <a:p>
                <a:pPr marL="285750" lvl="0" indent="-285750" rtl="0">
                  <a:spcBef>
                    <a:spcPts val="0"/>
                  </a:spcBef>
                  <a:spcAft>
                    <a:spcPts val="600"/>
                  </a:spcAft>
                  <a:buFont typeface="Wingdings" panose="05000000000000000000" pitchFamily="2" charset="2"/>
                  <a:buChar char="v"/>
                </a:pPr>
                <a:r>
                  <a:rPr lang="en" b="1" i="1" dirty="0">
                    <a:solidFill>
                      <a:schemeClr val="dk1"/>
                    </a:solidFill>
                    <a:latin typeface="DM Sans" pitchFamily="2" charset="0"/>
                    <a:ea typeface="Roboto"/>
                    <a:sym typeface="Roboto"/>
                  </a:rPr>
                  <a:t>Failed campaigns </a:t>
                </a:r>
                <a:r>
                  <a:rPr lang="en" dirty="0">
                    <a:solidFill>
                      <a:schemeClr val="dk1"/>
                    </a:solidFill>
                    <a:latin typeface="DM Sans" pitchFamily="2" charset="0"/>
                    <a:ea typeface="Roboto"/>
                    <a:sym typeface="Roboto"/>
                  </a:rPr>
                  <a:t>- Engagement is lower from treatment groups compared to the control group</a:t>
                </a:r>
              </a:p>
              <a:p>
                <a:pPr marL="285750" lvl="0" indent="-285750" rtl="0">
                  <a:spcBef>
                    <a:spcPts val="0"/>
                  </a:spcBef>
                  <a:spcAft>
                    <a:spcPts val="600"/>
                  </a:spcAft>
                  <a:buFont typeface="Wingdings" panose="05000000000000000000" pitchFamily="2" charset="2"/>
                  <a:buChar char="v"/>
                </a:pPr>
                <a:r>
                  <a:rPr lang="en" b="1" i="1" dirty="0">
                    <a:solidFill>
                      <a:schemeClr val="dk1"/>
                    </a:solidFill>
                    <a:latin typeface="DM Sans" pitchFamily="2" charset="0"/>
                    <a:ea typeface="Roboto"/>
                    <a:sym typeface="Roboto"/>
                  </a:rPr>
                  <a:t>Bigger loss from women’s campaign </a:t>
                </a:r>
                <a:r>
                  <a:rPr lang="en" dirty="0">
                    <a:solidFill>
                      <a:schemeClr val="dk1"/>
                    </a:solidFill>
                    <a:latin typeface="DM Sans" pitchFamily="2" charset="0"/>
                    <a:ea typeface="Roboto"/>
                    <a:sym typeface="Roboto"/>
                  </a:rPr>
                  <a:t>- Significantly higher dollar loss per customer for the women’s campaign</a:t>
                </a:r>
              </a:p>
              <a:p>
                <a:pPr marL="285750" lvl="0" indent="-285750" rtl="0">
                  <a:spcBef>
                    <a:spcPts val="0"/>
                  </a:spcBef>
                  <a:spcAft>
                    <a:spcPts val="600"/>
                  </a:spcAft>
                  <a:buFont typeface="Wingdings" panose="05000000000000000000" pitchFamily="2" charset="2"/>
                  <a:buChar char="Ø"/>
                </a:pPr>
                <a:r>
                  <a:rPr lang="en" b="1" dirty="0">
                    <a:solidFill>
                      <a:schemeClr val="bg2">
                        <a:lumMod val="75000"/>
                      </a:schemeClr>
                    </a:solidFill>
                    <a:latin typeface="DM Sans" pitchFamily="2" charset="0"/>
                    <a:ea typeface="Roboto"/>
                    <a:sym typeface="Roboto"/>
                  </a:rPr>
                  <a:t>Strategy</a:t>
                </a:r>
                <a:r>
                  <a:rPr lang="en" dirty="0">
                    <a:solidFill>
                      <a:schemeClr val="dk1"/>
                    </a:solidFill>
                    <a:latin typeface="DM Sans" pitchFamily="2" charset="0"/>
                    <a:ea typeface="Roboto"/>
                    <a:sym typeface="Roboto"/>
                  </a:rPr>
                  <a:t> </a:t>
                </a:r>
                <a:r>
                  <a:rPr lang="en" dirty="0">
                    <a:solidFill>
                      <a:schemeClr val="dk1"/>
                    </a:solidFill>
                    <a:latin typeface="DM Sans" pitchFamily="2" charset="0"/>
                    <a:ea typeface="Roboto"/>
                    <a:sym typeface="Wingdings" panose="05000000000000000000" pitchFamily="2" charset="2"/>
                  </a:rPr>
                  <a:t> Drop any targeting effort and consider reallocating efforts towards more profitable segments</a:t>
                </a:r>
                <a:endParaRPr lang="en" dirty="0">
                  <a:solidFill>
                    <a:schemeClr val="dk1"/>
                  </a:solidFill>
                  <a:latin typeface="DM Sans" pitchFamily="2" charset="0"/>
                  <a:ea typeface="Roboto"/>
                  <a:sym typeface="Roboto"/>
                </a:endParaRPr>
              </a:p>
            </p:txBody>
          </p:sp>
        </p:grpSp>
      </p:grpSp>
      <p:sp>
        <p:nvSpPr>
          <p:cNvPr id="11" name="Google Shape;293;p18">
            <a:extLst>
              <a:ext uri="{FF2B5EF4-FFF2-40B4-BE49-F238E27FC236}">
                <a16:creationId xmlns:a16="http://schemas.microsoft.com/office/drawing/2014/main" id="{74DE2462-376E-B0D9-7EC4-BB781543F99D}"/>
              </a:ext>
            </a:extLst>
          </p:cNvPr>
          <p:cNvSpPr txBox="1"/>
          <p:nvPr/>
        </p:nvSpPr>
        <p:spPr>
          <a:xfrm>
            <a:off x="10556731" y="749776"/>
            <a:ext cx="5116578" cy="924242"/>
          </a:xfrm>
          <a:prstGeom prst="roundRect">
            <a:avLst/>
          </a:prstGeom>
          <a:noFill/>
          <a:ln w="28575">
            <a:solidFill>
              <a:srgbClr val="E0B15E"/>
            </a:solidFill>
          </a:ln>
        </p:spPr>
        <p:txBody>
          <a:bodyPr spcFirstLastPara="1" wrap="square" lIns="50800" tIns="50800" rIns="50800" bIns="50800" anchor="ctr" anchorCtr="0">
            <a:noAutofit/>
          </a:bodyPr>
          <a:lstStyle/>
          <a:p>
            <a:pPr marL="0" marR="0" lvl="0" indent="0" algn="ctr" defTabSz="914400" rtl="0" eaLnBrk="1" fontAlgn="auto" latinLnBrk="0" hangingPunct="1">
              <a:lnSpc>
                <a:spcPct val="119995"/>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chemeClr val="tx1"/>
                </a:solidFill>
                <a:effectLst/>
                <a:uLnTx/>
                <a:uFillTx/>
                <a:latin typeface="DM Sans Medium" pitchFamily="2" charset="0"/>
                <a:ea typeface="Bodoni"/>
                <a:cs typeface="Bodoni"/>
                <a:sym typeface="Bodoni"/>
              </a:rPr>
              <a:t>ABANDON SHIP…!</a:t>
            </a:r>
            <a:endParaRPr kumimoji="0" lang="en-US" sz="1000" b="1" i="0" u="none" strike="noStrike" kern="0" cap="none" spc="0" normalizeH="0" baseline="0" noProof="0" dirty="0">
              <a:ln>
                <a:noFill/>
              </a:ln>
              <a:solidFill>
                <a:schemeClr val="tx1"/>
              </a:solidFill>
              <a:effectLst/>
              <a:uLnTx/>
              <a:uFillTx/>
              <a:latin typeface="DM Sans Medium" pitchFamily="2" charset="0"/>
              <a:sym typeface="Arial"/>
            </a:endParaRPr>
          </a:p>
        </p:txBody>
      </p:sp>
    </p:spTree>
    <p:extLst>
      <p:ext uri="{BB962C8B-B14F-4D97-AF65-F5344CB8AC3E}">
        <p14:creationId xmlns:p14="http://schemas.microsoft.com/office/powerpoint/2010/main" val="2971255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Shape 290"/>
        <p:cNvGrpSpPr/>
        <p:nvPr/>
      </p:nvGrpSpPr>
      <p:grpSpPr>
        <a:xfrm>
          <a:off x="0" y="0"/>
          <a:ext cx="0" cy="0"/>
          <a:chOff x="0" y="0"/>
          <a:chExt cx="0" cy="0"/>
        </a:xfrm>
      </p:grpSpPr>
      <p:grpSp>
        <p:nvGrpSpPr>
          <p:cNvPr id="4" name="Google Shape;466;p23">
            <a:extLst>
              <a:ext uri="{FF2B5EF4-FFF2-40B4-BE49-F238E27FC236}">
                <a16:creationId xmlns:a16="http://schemas.microsoft.com/office/drawing/2014/main" id="{F39EB0E2-6DC8-F352-4D1F-9CD1D7969748}"/>
              </a:ext>
            </a:extLst>
          </p:cNvPr>
          <p:cNvGrpSpPr/>
          <p:nvPr/>
        </p:nvGrpSpPr>
        <p:grpSpPr>
          <a:xfrm>
            <a:off x="15201900" y="-108496"/>
            <a:ext cx="3086100" cy="10395496"/>
            <a:chOff x="0" y="-28575"/>
            <a:chExt cx="812800" cy="2737908"/>
          </a:xfrm>
          <a:solidFill>
            <a:srgbClr val="E0B15E"/>
          </a:solidFill>
        </p:grpSpPr>
        <p:sp>
          <p:nvSpPr>
            <p:cNvPr id="6" name="Google Shape;467;p23">
              <a:extLst>
                <a:ext uri="{FF2B5EF4-FFF2-40B4-BE49-F238E27FC236}">
                  <a16:creationId xmlns:a16="http://schemas.microsoft.com/office/drawing/2014/main" id="{4225884B-9C5F-9C34-E598-74325422EBB6}"/>
                </a:ext>
              </a:extLst>
            </p:cNvPr>
            <p:cNvSpPr/>
            <p:nvPr/>
          </p:nvSpPr>
          <p:spPr>
            <a:xfrm>
              <a:off x="0" y="0"/>
              <a:ext cx="812800" cy="2709333"/>
            </a:xfrm>
            <a:custGeom>
              <a:avLst/>
              <a:gdLst/>
              <a:ahLst/>
              <a:cxnLst/>
              <a:rect l="l" t="t" r="r" b="b"/>
              <a:pathLst>
                <a:path w="812800" h="2709333" extrusionOk="0">
                  <a:moveTo>
                    <a:pt x="0" y="0"/>
                  </a:moveTo>
                  <a:lnTo>
                    <a:pt x="812800" y="0"/>
                  </a:lnTo>
                  <a:lnTo>
                    <a:pt x="812800" y="2709333"/>
                  </a:lnTo>
                  <a:lnTo>
                    <a:pt x="0" y="2709333"/>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468;p23">
              <a:extLst>
                <a:ext uri="{FF2B5EF4-FFF2-40B4-BE49-F238E27FC236}">
                  <a16:creationId xmlns:a16="http://schemas.microsoft.com/office/drawing/2014/main" id="{F1869E4D-8D94-9D8E-18CF-75ECB320813F}"/>
                </a:ext>
              </a:extLst>
            </p:cNvPr>
            <p:cNvSpPr txBox="1"/>
            <p:nvPr/>
          </p:nvSpPr>
          <p:spPr>
            <a:xfrm>
              <a:off x="0" y="-28575"/>
              <a:ext cx="812800" cy="2737908"/>
            </a:xfrm>
            <a:prstGeom prst="rect">
              <a:avLst/>
            </a:prstGeom>
            <a:grp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graphicFrame>
        <p:nvGraphicFramePr>
          <p:cNvPr id="5" name="Table 4">
            <a:extLst>
              <a:ext uri="{FF2B5EF4-FFF2-40B4-BE49-F238E27FC236}">
                <a16:creationId xmlns:a16="http://schemas.microsoft.com/office/drawing/2014/main" id="{4DCB5F2B-216D-59AF-85F8-CDC600165D19}"/>
              </a:ext>
            </a:extLst>
          </p:cNvPr>
          <p:cNvGraphicFramePr>
            <a:graphicFrameLocks noGrp="1"/>
          </p:cNvGraphicFramePr>
          <p:nvPr>
            <p:extLst>
              <p:ext uri="{D42A27DB-BD31-4B8C-83A1-F6EECF244321}">
                <p14:modId xmlns:p14="http://schemas.microsoft.com/office/powerpoint/2010/main" val="1625024738"/>
              </p:ext>
            </p:extLst>
          </p:nvPr>
        </p:nvGraphicFramePr>
        <p:xfrm>
          <a:off x="507162" y="2187770"/>
          <a:ext cx="12499624" cy="7028746"/>
        </p:xfrm>
        <a:graphic>
          <a:graphicData uri="http://schemas.openxmlformats.org/drawingml/2006/table">
            <a:tbl>
              <a:tblPr/>
              <a:tblGrid>
                <a:gridCol w="1215832">
                  <a:extLst>
                    <a:ext uri="{9D8B030D-6E8A-4147-A177-3AD203B41FA5}">
                      <a16:colId xmlns:a16="http://schemas.microsoft.com/office/drawing/2014/main" val="77723659"/>
                    </a:ext>
                  </a:extLst>
                </a:gridCol>
                <a:gridCol w="1394632">
                  <a:extLst>
                    <a:ext uri="{9D8B030D-6E8A-4147-A177-3AD203B41FA5}">
                      <a16:colId xmlns:a16="http://schemas.microsoft.com/office/drawing/2014/main" val="2485233195"/>
                    </a:ext>
                  </a:extLst>
                </a:gridCol>
                <a:gridCol w="1394632">
                  <a:extLst>
                    <a:ext uri="{9D8B030D-6E8A-4147-A177-3AD203B41FA5}">
                      <a16:colId xmlns:a16="http://schemas.microsoft.com/office/drawing/2014/main" val="2616699020"/>
                    </a:ext>
                  </a:extLst>
                </a:gridCol>
                <a:gridCol w="1394632">
                  <a:extLst>
                    <a:ext uri="{9D8B030D-6E8A-4147-A177-3AD203B41FA5}">
                      <a16:colId xmlns:a16="http://schemas.microsoft.com/office/drawing/2014/main" val="3226871783"/>
                    </a:ext>
                  </a:extLst>
                </a:gridCol>
                <a:gridCol w="2916000">
                  <a:extLst>
                    <a:ext uri="{9D8B030D-6E8A-4147-A177-3AD203B41FA5}">
                      <a16:colId xmlns:a16="http://schemas.microsoft.com/office/drawing/2014/main" val="540935623"/>
                    </a:ext>
                  </a:extLst>
                </a:gridCol>
                <a:gridCol w="1394632">
                  <a:extLst>
                    <a:ext uri="{9D8B030D-6E8A-4147-A177-3AD203B41FA5}">
                      <a16:colId xmlns:a16="http://schemas.microsoft.com/office/drawing/2014/main" val="372885380"/>
                    </a:ext>
                  </a:extLst>
                </a:gridCol>
                <a:gridCol w="1394632">
                  <a:extLst>
                    <a:ext uri="{9D8B030D-6E8A-4147-A177-3AD203B41FA5}">
                      <a16:colId xmlns:a16="http://schemas.microsoft.com/office/drawing/2014/main" val="1605122583"/>
                    </a:ext>
                  </a:extLst>
                </a:gridCol>
                <a:gridCol w="1394632">
                  <a:extLst>
                    <a:ext uri="{9D8B030D-6E8A-4147-A177-3AD203B41FA5}">
                      <a16:colId xmlns:a16="http://schemas.microsoft.com/office/drawing/2014/main" val="3196996657"/>
                    </a:ext>
                  </a:extLst>
                </a:gridCol>
              </a:tblGrid>
              <a:tr h="729234">
                <a:tc rowSpan="2">
                  <a:txBody>
                    <a:bodyPr/>
                    <a:lstStyle/>
                    <a:p>
                      <a:pPr algn="ctr" fontAlgn="ctr"/>
                      <a:r>
                        <a:rPr lang="en-US" sz="1600" b="1" i="0" u="none" strike="noStrike" dirty="0">
                          <a:solidFill>
                            <a:srgbClr val="000000"/>
                          </a:solidFill>
                          <a:effectLst/>
                          <a:latin typeface="DB Sans"/>
                        </a:rPr>
                        <a:t>Segment</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B15E"/>
                    </a:solidFill>
                  </a:tcPr>
                </a:tc>
                <a:tc gridSpan="3">
                  <a:txBody>
                    <a:bodyPr/>
                    <a:lstStyle/>
                    <a:p>
                      <a:pPr algn="ctr" fontAlgn="ctr"/>
                      <a:r>
                        <a:rPr lang="en-US" sz="1600" b="1" i="0" u="none" strike="noStrike" dirty="0">
                          <a:solidFill>
                            <a:schemeClr val="tx1"/>
                          </a:solidFill>
                          <a:effectLst/>
                          <a:latin typeface="DB Sans"/>
                        </a:rPr>
                        <a:t>Ad Campaign Exposure </a:t>
                      </a:r>
                    </a:p>
                    <a:p>
                      <a:pPr algn="ctr" fontAlgn="ctr"/>
                      <a:r>
                        <a:rPr lang="en-US" sz="1600" b="1" i="0" u="none" strike="noStrike" dirty="0">
                          <a:solidFill>
                            <a:schemeClr val="tx1"/>
                          </a:solidFill>
                          <a:effectLst/>
                          <a:latin typeface="DB Sans"/>
                        </a:rPr>
                        <a:t>( % Visited | # Total Customers</a:t>
                      </a:r>
                      <a:r>
                        <a:rPr lang="en-US" sz="1600" b="1" i="0" u="none" strike="noStrike" baseline="0" dirty="0">
                          <a:solidFill>
                            <a:schemeClr val="tx1"/>
                          </a:solidFill>
                          <a:effectLst/>
                          <a:latin typeface="DB Sans"/>
                        </a:rPr>
                        <a:t> )</a:t>
                      </a:r>
                      <a:endParaRPr lang="en-US" sz="1600" b="1" i="0" u="none" strike="noStrike" dirty="0">
                        <a:solidFill>
                          <a:schemeClr val="tx1"/>
                        </a:solidFill>
                        <a:effectLst/>
                        <a:latin typeface="DB Sans"/>
                      </a:endParaRP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B15E"/>
                    </a:solidFill>
                  </a:tcPr>
                </a:tc>
                <a:tc hMerge="1">
                  <a:txBody>
                    <a:bodyPr/>
                    <a:lstStyle/>
                    <a:p>
                      <a:endParaRPr lang="en-US"/>
                    </a:p>
                  </a:txBody>
                  <a:tcPr/>
                </a:tc>
                <a:tc hMerge="1">
                  <a:txBody>
                    <a:bodyPr/>
                    <a:lstStyle/>
                    <a:p>
                      <a:endParaRPr lang="en-US"/>
                    </a:p>
                  </a:txBody>
                  <a:tcPr/>
                </a:tc>
                <a:tc gridSpan="4">
                  <a:txBody>
                    <a:bodyPr/>
                    <a:lstStyle/>
                    <a:p>
                      <a:pPr algn="ctr" fontAlgn="ctr"/>
                      <a:r>
                        <a:rPr lang="en-US" sz="1600" b="1" i="0" u="none" strike="noStrike" dirty="0">
                          <a:solidFill>
                            <a:schemeClr val="bg1"/>
                          </a:solidFill>
                          <a:effectLst/>
                          <a:latin typeface="DB Sans"/>
                        </a:rPr>
                        <a:t>Targeting Update</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hMerge="1">
                  <a:txBody>
                    <a:bodyPr/>
                    <a:lstStyle/>
                    <a:p>
                      <a:endParaRPr lang="en-US"/>
                    </a:p>
                  </a:txBody>
                  <a:tcPr/>
                </a:tc>
                <a:tc hMerge="1">
                  <a:txBody>
                    <a:bodyPr/>
                    <a:lstStyle/>
                    <a:p>
                      <a:endParaRPr lang="en-IN"/>
                    </a:p>
                  </a:txBody>
                  <a:tcPr/>
                </a:tc>
                <a:tc hMerge="1">
                  <a:txBody>
                    <a:bodyPr/>
                    <a:lstStyle/>
                    <a:p>
                      <a:endParaRPr lang="en-US"/>
                    </a:p>
                  </a:txBody>
                  <a:tcPr/>
                </a:tc>
                <a:extLst>
                  <a:ext uri="{0D108BD9-81ED-4DB2-BD59-A6C34878D82A}">
                    <a16:rowId xmlns:a16="http://schemas.microsoft.com/office/drawing/2014/main" val="1253333807"/>
                  </a:ext>
                </a:extLst>
              </a:tr>
              <a:tr h="729234">
                <a:tc vMerge="1">
                  <a:txBody>
                    <a:bodyPr/>
                    <a:lstStyle/>
                    <a:p>
                      <a:endParaRPr lang="en-US"/>
                    </a:p>
                  </a:txBody>
                  <a:tcPr/>
                </a:tc>
                <a:tc>
                  <a:txBody>
                    <a:bodyPr/>
                    <a:lstStyle/>
                    <a:p>
                      <a:pPr algn="ctr" fontAlgn="ctr"/>
                      <a:r>
                        <a:rPr lang="en-US" sz="1600" b="1" i="0" u="none" strike="noStrike">
                          <a:solidFill>
                            <a:srgbClr val="000000"/>
                          </a:solidFill>
                          <a:effectLst/>
                          <a:latin typeface="DB Sans"/>
                        </a:rPr>
                        <a:t>Men's Campaign</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DAAD"/>
                    </a:solidFill>
                  </a:tcPr>
                </a:tc>
                <a:tc>
                  <a:txBody>
                    <a:bodyPr/>
                    <a:lstStyle/>
                    <a:p>
                      <a:pPr algn="ctr" fontAlgn="ctr"/>
                      <a:r>
                        <a:rPr lang="en-US" sz="1600" b="1" i="0" u="none" strike="noStrike">
                          <a:solidFill>
                            <a:srgbClr val="000000"/>
                          </a:solidFill>
                          <a:effectLst/>
                          <a:latin typeface="DB Sans"/>
                        </a:rPr>
                        <a:t>Women's Campaign</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DAAD"/>
                    </a:solidFill>
                  </a:tcPr>
                </a:tc>
                <a:tc>
                  <a:txBody>
                    <a:bodyPr/>
                    <a:lstStyle/>
                    <a:p>
                      <a:pPr algn="ctr" fontAlgn="ctr"/>
                      <a:r>
                        <a:rPr lang="en-US" sz="1600" b="1" i="0" u="none" strike="noStrike">
                          <a:solidFill>
                            <a:srgbClr val="000000"/>
                          </a:solidFill>
                          <a:effectLst/>
                          <a:latin typeface="DB Sans"/>
                        </a:rPr>
                        <a:t>None</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DAAD"/>
                    </a:solidFill>
                  </a:tcPr>
                </a:tc>
                <a:tc>
                  <a:txBody>
                    <a:bodyPr/>
                    <a:lstStyle/>
                    <a:p>
                      <a:pPr algn="ctr" fontAlgn="ctr"/>
                      <a:r>
                        <a:rPr lang="en-US" sz="1600" b="1" i="0" u="none" strike="noStrike">
                          <a:solidFill>
                            <a:srgbClr val="000000"/>
                          </a:solidFill>
                          <a:effectLst/>
                          <a:latin typeface="DB Sans"/>
                        </a:rPr>
                        <a:t>Strategy</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US" sz="1600" b="1" i="0" u="none" strike="noStrike">
                          <a:solidFill>
                            <a:srgbClr val="000000"/>
                          </a:solidFill>
                          <a:effectLst/>
                          <a:latin typeface="DB Sans"/>
                        </a:rPr>
                        <a:t># Added</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US" sz="1600" b="1" i="0" u="none" strike="noStrike">
                          <a:solidFill>
                            <a:srgbClr val="000000"/>
                          </a:solidFill>
                          <a:effectLst/>
                          <a:latin typeface="DB Sans"/>
                        </a:rPr>
                        <a:t># Dropped</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US" sz="1600" b="1" i="0" u="none" strike="noStrike" dirty="0">
                          <a:solidFill>
                            <a:srgbClr val="000000"/>
                          </a:solidFill>
                          <a:effectLst/>
                          <a:latin typeface="DB Sans"/>
                        </a:rPr>
                        <a:t>Net Change</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703181589"/>
                  </a:ext>
                </a:extLst>
              </a:tr>
              <a:tr h="795754">
                <a:tc>
                  <a:txBody>
                    <a:bodyPr/>
                    <a:lstStyle/>
                    <a:p>
                      <a:pPr algn="ctr" fontAlgn="ctr"/>
                      <a:r>
                        <a:rPr lang="en-US" sz="1600" b="0" i="0" u="none" strike="noStrike" dirty="0">
                          <a:solidFill>
                            <a:srgbClr val="000000"/>
                          </a:solidFill>
                          <a:effectLst/>
                          <a:latin typeface="DB Sans"/>
                        </a:rPr>
                        <a:t>1</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89% | 449</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A9D08E"/>
                    </a:solidFill>
                  </a:tcPr>
                </a:tc>
                <a:tc>
                  <a:txBody>
                    <a:bodyPr/>
                    <a:lstStyle/>
                    <a:p>
                      <a:pPr algn="ctr" fontAlgn="ctr"/>
                      <a:r>
                        <a:rPr lang="en-US" sz="1600" b="0" i="0" u="none" strike="noStrike">
                          <a:solidFill>
                            <a:srgbClr val="000000"/>
                          </a:solidFill>
                          <a:effectLst/>
                          <a:latin typeface="DB Sans"/>
                        </a:rPr>
                        <a:t>88% | 337</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A9D08E"/>
                    </a:solidFill>
                  </a:tcPr>
                </a:tc>
                <a:tc>
                  <a:txBody>
                    <a:bodyPr/>
                    <a:lstStyle/>
                    <a:p>
                      <a:pPr algn="ctr" fontAlgn="ctr"/>
                      <a:r>
                        <a:rPr lang="en-US" sz="1600" b="0" i="0" u="none" strike="noStrike">
                          <a:solidFill>
                            <a:srgbClr val="000000"/>
                          </a:solidFill>
                          <a:effectLst/>
                          <a:latin typeface="DB Sans"/>
                        </a:rPr>
                        <a:t>6% | 595</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696B"/>
                    </a:solidFill>
                  </a:tcPr>
                </a:tc>
                <a:tc>
                  <a:txBody>
                    <a:bodyPr/>
                    <a:lstStyle/>
                    <a:p>
                      <a:pPr marL="504000" indent="-285750" algn="l" fontAlgn="ctr">
                        <a:buFont typeface="Wingdings" panose="05000000000000000000" pitchFamily="2" charset="2"/>
                        <a:buChar char="Ø"/>
                      </a:pPr>
                      <a:r>
                        <a:rPr lang="en-US" sz="1600" b="0" i="0" u="none" strike="noStrike" dirty="0">
                          <a:solidFill>
                            <a:srgbClr val="000000"/>
                          </a:solidFill>
                          <a:effectLst/>
                          <a:latin typeface="DB Sans"/>
                        </a:rPr>
                        <a:t>Target segment completely</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595</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0</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800" b="1" i="0" u="none" strike="noStrike" dirty="0">
                          <a:solidFill>
                            <a:srgbClr val="00B050"/>
                          </a:solidFill>
                          <a:effectLst/>
                          <a:latin typeface="DB Sans"/>
                        </a:rPr>
                        <a:t>+595</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2226182799"/>
                  </a:ext>
                </a:extLst>
              </a:tr>
              <a:tr h="795754">
                <a:tc>
                  <a:txBody>
                    <a:bodyPr/>
                    <a:lstStyle/>
                    <a:p>
                      <a:pPr algn="ctr" fontAlgn="ctr"/>
                      <a:r>
                        <a:rPr lang="en-US" sz="1600" b="0" i="0" u="none" strike="noStrike" dirty="0">
                          <a:solidFill>
                            <a:srgbClr val="000000"/>
                          </a:solidFill>
                          <a:effectLst/>
                          <a:latin typeface="DB Sans"/>
                        </a:rPr>
                        <a:t>2</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31% | 1964</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DFE283"/>
                    </a:solidFill>
                  </a:tcPr>
                </a:tc>
                <a:tc>
                  <a:txBody>
                    <a:bodyPr/>
                    <a:lstStyle/>
                    <a:p>
                      <a:pPr algn="ctr" fontAlgn="ctr"/>
                      <a:r>
                        <a:rPr lang="en-US" sz="1600" b="0" i="0" u="none" strike="noStrike">
                          <a:solidFill>
                            <a:srgbClr val="000000"/>
                          </a:solidFill>
                          <a:effectLst/>
                          <a:latin typeface="DB Sans"/>
                        </a:rPr>
                        <a:t>23% | 1851</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EBE683"/>
                    </a:solidFill>
                  </a:tcPr>
                </a:tc>
                <a:tc>
                  <a:txBody>
                    <a:bodyPr/>
                    <a:lstStyle/>
                    <a:p>
                      <a:pPr algn="ctr" fontAlgn="ctr"/>
                      <a:r>
                        <a:rPr lang="en-US" sz="1600" b="0" i="0" u="none" strike="noStrike" dirty="0">
                          <a:solidFill>
                            <a:srgbClr val="000000"/>
                          </a:solidFill>
                          <a:effectLst/>
                          <a:latin typeface="DB Sans"/>
                        </a:rPr>
                        <a:t>7% | 3089</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696B"/>
                    </a:solidFill>
                  </a:tcPr>
                </a:tc>
                <a:tc>
                  <a:txBody>
                    <a:bodyPr/>
                    <a:lstStyle/>
                    <a:p>
                      <a:pPr marL="504000" marR="0" lvl="0" indent="-285750" algn="l" defTabSz="914400" rtl="0" eaLnBrk="1" fontAlgn="ctr"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600" b="0" i="0" u="none" strike="noStrike" dirty="0">
                          <a:solidFill>
                            <a:srgbClr val="000000"/>
                          </a:solidFill>
                          <a:effectLst/>
                          <a:latin typeface="DB Sans"/>
                        </a:rPr>
                        <a:t>Target segment completely</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dirty="0">
                          <a:solidFill>
                            <a:srgbClr val="000000"/>
                          </a:solidFill>
                          <a:effectLst/>
                          <a:latin typeface="DB Sans"/>
                        </a:rPr>
                        <a:t>3,089</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dirty="0">
                          <a:solidFill>
                            <a:srgbClr val="000000"/>
                          </a:solidFill>
                          <a:effectLst/>
                          <a:latin typeface="DB Sans"/>
                        </a:rPr>
                        <a:t>0</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800" b="1" i="0" u="none" strike="noStrike" dirty="0">
                          <a:solidFill>
                            <a:srgbClr val="00B050"/>
                          </a:solidFill>
                          <a:effectLst/>
                          <a:latin typeface="DB Sans"/>
                        </a:rPr>
                        <a:t>+3,089</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2357481842"/>
                  </a:ext>
                </a:extLst>
              </a:tr>
              <a:tr h="795754">
                <a:tc>
                  <a:txBody>
                    <a:bodyPr/>
                    <a:lstStyle/>
                    <a:p>
                      <a:pPr algn="ctr" fontAlgn="ctr"/>
                      <a:r>
                        <a:rPr lang="en-US" sz="1600" b="0" i="0" u="none" strike="noStrike">
                          <a:solidFill>
                            <a:srgbClr val="000000"/>
                          </a:solidFill>
                          <a:effectLst/>
                          <a:latin typeface="DB Sans"/>
                        </a:rPr>
                        <a:t>3</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29% |1913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DBE182"/>
                    </a:solidFill>
                  </a:tcPr>
                </a:tc>
                <a:tc>
                  <a:txBody>
                    <a:bodyPr/>
                    <a:lstStyle/>
                    <a:p>
                      <a:pPr algn="ctr" fontAlgn="ctr"/>
                      <a:r>
                        <a:rPr lang="en-US" sz="1600" b="0" i="0" u="none" strike="noStrike">
                          <a:solidFill>
                            <a:srgbClr val="000000"/>
                          </a:solidFill>
                          <a:effectLst/>
                          <a:latin typeface="DB Sans"/>
                        </a:rPr>
                        <a:t>24% | 1900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EDE683"/>
                    </a:solidFill>
                  </a:tcPr>
                </a:tc>
                <a:tc>
                  <a:txBody>
                    <a:bodyPr/>
                    <a:lstStyle/>
                    <a:p>
                      <a:pPr algn="ctr" fontAlgn="ctr"/>
                      <a:r>
                        <a:rPr lang="en-US" sz="1600" b="0" i="0" u="none" strike="noStrike">
                          <a:solidFill>
                            <a:srgbClr val="000000"/>
                          </a:solidFill>
                          <a:effectLst/>
                          <a:latin typeface="DB Sans"/>
                        </a:rPr>
                        <a:t>18% | 1912</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E984"/>
                    </a:solidFill>
                  </a:tcPr>
                </a:tc>
                <a:tc>
                  <a:txBody>
                    <a:bodyPr/>
                    <a:lstStyle/>
                    <a:p>
                      <a:pPr marL="504000" marR="0" lvl="0" indent="-285750" algn="l" defTabSz="914400" rtl="0" eaLnBrk="1" fontAlgn="ctr"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600" b="0" i="0" u="none" strike="noStrike" dirty="0">
                          <a:solidFill>
                            <a:srgbClr val="000000"/>
                          </a:solidFill>
                          <a:effectLst/>
                          <a:latin typeface="DB Sans"/>
                        </a:rPr>
                        <a:t>Target segment completely</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1,912</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dirty="0">
                          <a:solidFill>
                            <a:srgbClr val="000000"/>
                          </a:solidFill>
                          <a:effectLst/>
                          <a:latin typeface="DB Sans"/>
                        </a:rPr>
                        <a:t>0</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800" b="1" i="0" u="none" strike="noStrike" dirty="0">
                          <a:solidFill>
                            <a:srgbClr val="00B050"/>
                          </a:solidFill>
                          <a:effectLst/>
                          <a:latin typeface="DB Sans"/>
                        </a:rPr>
                        <a:t>+1,912</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704251435"/>
                  </a:ext>
                </a:extLst>
              </a:tr>
              <a:tr h="795754">
                <a:tc>
                  <a:txBody>
                    <a:bodyPr/>
                    <a:lstStyle/>
                    <a:p>
                      <a:pPr algn="ctr" fontAlgn="ctr"/>
                      <a:r>
                        <a:rPr lang="en-US" sz="1600" b="0" i="0" u="none" strike="noStrike">
                          <a:solidFill>
                            <a:srgbClr val="000000"/>
                          </a:solidFill>
                          <a:effectLst/>
                          <a:latin typeface="DB Sans"/>
                        </a:rPr>
                        <a:t>4</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17% | 5204</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E984"/>
                    </a:solidFill>
                  </a:tcPr>
                </a:tc>
                <a:tc>
                  <a:txBody>
                    <a:bodyPr/>
                    <a:lstStyle/>
                    <a:p>
                      <a:pPr algn="ctr" fontAlgn="ctr"/>
                      <a:r>
                        <a:rPr lang="en-US" sz="1600" b="0" i="0" u="none" strike="noStrike">
                          <a:solidFill>
                            <a:srgbClr val="000000"/>
                          </a:solidFill>
                          <a:effectLst/>
                          <a:latin typeface="DB Sans"/>
                        </a:rPr>
                        <a:t>17% | 5316</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E984"/>
                    </a:solidFill>
                  </a:tcPr>
                </a:tc>
                <a:tc>
                  <a:txBody>
                    <a:bodyPr/>
                    <a:lstStyle/>
                    <a:p>
                      <a:pPr algn="ctr" fontAlgn="ctr"/>
                      <a:r>
                        <a:rPr lang="en-US" sz="1600" b="0" i="0" u="none" strike="noStrike">
                          <a:solidFill>
                            <a:srgbClr val="000000"/>
                          </a:solidFill>
                          <a:effectLst/>
                          <a:latin typeface="DB Sans"/>
                        </a:rPr>
                        <a:t>11% | 5191</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CC17C"/>
                    </a:solidFill>
                  </a:tcPr>
                </a:tc>
                <a:tc>
                  <a:txBody>
                    <a:bodyPr/>
                    <a:lstStyle/>
                    <a:p>
                      <a:pPr marL="504000" marR="0" lvl="0" indent="-285750" algn="l" defTabSz="914400" rtl="0" eaLnBrk="1" fontAlgn="ctr"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600" b="0" i="0" u="none" strike="noStrike" dirty="0">
                          <a:solidFill>
                            <a:srgbClr val="000000"/>
                          </a:solidFill>
                          <a:effectLst/>
                          <a:latin typeface="DB Sans"/>
                        </a:rPr>
                        <a:t>Target all existing targets</a:t>
                      </a:r>
                    </a:p>
                    <a:p>
                      <a:pPr marL="504000" marR="0" lvl="0" indent="-285750" algn="l" defTabSz="914400" rtl="0" eaLnBrk="1" fontAlgn="ctr"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600" b="0" i="0" u="none" strike="noStrike" dirty="0">
                          <a:solidFill>
                            <a:srgbClr val="000000"/>
                          </a:solidFill>
                          <a:effectLst/>
                          <a:latin typeface="DB Sans"/>
                        </a:rPr>
                        <a:t>Cover 50% of control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2,595</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0</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800" b="1" i="0" u="none" strike="noStrike" dirty="0">
                          <a:solidFill>
                            <a:srgbClr val="00B050"/>
                          </a:solidFill>
                          <a:effectLst/>
                          <a:latin typeface="DB Sans"/>
                        </a:rPr>
                        <a:t>+2595</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3273826580"/>
                  </a:ext>
                </a:extLst>
              </a:tr>
              <a:tr h="795754">
                <a:tc>
                  <a:txBody>
                    <a:bodyPr/>
                    <a:lstStyle/>
                    <a:p>
                      <a:pPr algn="ctr" fontAlgn="ctr"/>
                      <a:r>
                        <a:rPr lang="en-US" sz="1600" b="0" i="0" u="none" strike="noStrike">
                          <a:solidFill>
                            <a:srgbClr val="000000"/>
                          </a:solidFill>
                          <a:effectLst/>
                          <a:latin typeface="DB Sans"/>
                        </a:rPr>
                        <a:t>5</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13% | 4197</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DD780"/>
                    </a:solidFill>
                  </a:tcPr>
                </a:tc>
                <a:tc>
                  <a:txBody>
                    <a:bodyPr/>
                    <a:lstStyle/>
                    <a:p>
                      <a:pPr algn="ctr" fontAlgn="ctr"/>
                      <a:r>
                        <a:rPr lang="en-US" sz="1600" b="0" i="0" u="none" strike="noStrike">
                          <a:solidFill>
                            <a:srgbClr val="000000"/>
                          </a:solidFill>
                          <a:effectLst/>
                          <a:latin typeface="DB Sans"/>
                        </a:rPr>
                        <a:t>14% | 4163</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FEB84"/>
                    </a:solidFill>
                  </a:tcPr>
                </a:tc>
                <a:tc>
                  <a:txBody>
                    <a:bodyPr/>
                    <a:lstStyle/>
                    <a:p>
                      <a:pPr algn="ctr" fontAlgn="ctr"/>
                      <a:r>
                        <a:rPr lang="en-US" sz="1600" b="0" i="0" u="none" strike="noStrike">
                          <a:solidFill>
                            <a:srgbClr val="000000"/>
                          </a:solidFill>
                          <a:effectLst/>
                          <a:latin typeface="DB Sans"/>
                        </a:rPr>
                        <a:t>7% | 4070</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7A6E"/>
                    </a:solidFill>
                  </a:tcPr>
                </a:tc>
                <a:tc>
                  <a:txBody>
                    <a:bodyPr/>
                    <a:lstStyle/>
                    <a:p>
                      <a:pPr marL="504000" marR="0" lvl="0" indent="-285750" algn="l" defTabSz="914400" rtl="0" eaLnBrk="1" fontAlgn="ctr"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600" b="0" i="0" u="none" strike="noStrike" dirty="0">
                          <a:solidFill>
                            <a:srgbClr val="000000"/>
                          </a:solidFill>
                          <a:effectLst/>
                          <a:latin typeface="DB Sans"/>
                        </a:rPr>
                        <a:t>Target all existing targets </a:t>
                      </a:r>
                    </a:p>
                    <a:p>
                      <a:pPr marL="504000" marR="0" lvl="0" indent="-285750" algn="l" defTabSz="914400" rtl="0" eaLnBrk="1" fontAlgn="ctr"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600" b="0" i="0" u="none" strike="noStrike" dirty="0">
                          <a:solidFill>
                            <a:srgbClr val="000000"/>
                          </a:solidFill>
                          <a:effectLst/>
                          <a:latin typeface="DB Sans"/>
                        </a:rPr>
                        <a:t>Cover 50% of control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2,035</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0</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800" b="1" i="0" u="none" strike="noStrike" dirty="0">
                          <a:solidFill>
                            <a:srgbClr val="00B050"/>
                          </a:solidFill>
                          <a:effectLst/>
                          <a:latin typeface="DB Sans"/>
                        </a:rPr>
                        <a:t>+2,035</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3082065293"/>
                  </a:ext>
                </a:extLst>
              </a:tr>
              <a:tr h="795754">
                <a:tc>
                  <a:txBody>
                    <a:bodyPr/>
                    <a:lstStyle/>
                    <a:p>
                      <a:pPr algn="ctr" fontAlgn="ctr"/>
                      <a:r>
                        <a:rPr lang="en-US" sz="1600" b="0" i="0" u="none" strike="noStrike">
                          <a:solidFill>
                            <a:srgbClr val="000000"/>
                          </a:solidFill>
                          <a:effectLst/>
                          <a:latin typeface="DB Sans"/>
                        </a:rPr>
                        <a:t>6</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600" b="0" i="0" u="none" strike="noStrike">
                          <a:solidFill>
                            <a:srgbClr val="000000"/>
                          </a:solidFill>
                          <a:effectLst/>
                          <a:latin typeface="DB Sans"/>
                        </a:rPr>
                        <a:t>12% | 4136</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DCD7E"/>
                    </a:solidFill>
                  </a:tcPr>
                </a:tc>
                <a:tc>
                  <a:txBody>
                    <a:bodyPr/>
                    <a:lstStyle/>
                    <a:p>
                      <a:pPr algn="ctr" fontAlgn="ctr"/>
                      <a:r>
                        <a:rPr lang="en-US" sz="1600" b="0" i="0" u="none" strike="noStrike">
                          <a:solidFill>
                            <a:srgbClr val="000000"/>
                          </a:solidFill>
                          <a:effectLst/>
                          <a:latin typeface="DB Sans"/>
                        </a:rPr>
                        <a:t>8% | 4214</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98370"/>
                    </a:solidFill>
                  </a:tcPr>
                </a:tc>
                <a:tc>
                  <a:txBody>
                    <a:bodyPr/>
                    <a:lstStyle/>
                    <a:p>
                      <a:pPr algn="ctr" fontAlgn="ctr"/>
                      <a:r>
                        <a:rPr lang="en-US" sz="1600" b="0" i="0" u="none" strike="noStrike">
                          <a:solidFill>
                            <a:srgbClr val="000000"/>
                          </a:solidFill>
                          <a:effectLst/>
                          <a:latin typeface="DB Sans"/>
                        </a:rPr>
                        <a:t>9% | 3922</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A9373"/>
                    </a:solidFill>
                  </a:tcPr>
                </a:tc>
                <a:tc>
                  <a:txBody>
                    <a:bodyPr/>
                    <a:lstStyle/>
                    <a:p>
                      <a:pPr marL="504000" indent="-285750" algn="l" fontAlgn="b">
                        <a:buFont typeface="Wingdings" panose="05000000000000000000" pitchFamily="2" charset="2"/>
                        <a:buChar char="Ø"/>
                      </a:pPr>
                      <a:r>
                        <a:rPr lang="en-US" sz="1600" b="0" i="0" u="none" strike="noStrike">
                          <a:solidFill>
                            <a:srgbClr val="000000"/>
                          </a:solidFill>
                          <a:effectLst/>
                          <a:latin typeface="DB Sans"/>
                        </a:rPr>
                        <a:t>Partial targeting</a:t>
                      </a:r>
                    </a:p>
                    <a:p>
                      <a:pPr marL="504000" indent="-285750" algn="l" fontAlgn="b">
                        <a:buFont typeface="Wingdings" panose="05000000000000000000" pitchFamily="2" charset="2"/>
                        <a:buChar char="Ø"/>
                      </a:pPr>
                      <a:r>
                        <a:rPr lang="en-US" sz="1600" b="0" i="0" u="none" strike="noStrike">
                          <a:solidFill>
                            <a:srgbClr val="000000"/>
                          </a:solidFill>
                          <a:effectLst/>
                          <a:latin typeface="DB Sans"/>
                        </a:rPr>
                        <a:t>Drop women’s campaign</a:t>
                      </a:r>
                    </a:p>
                    <a:p>
                      <a:pPr marL="504000" indent="-285750" algn="l" fontAlgn="b">
                        <a:buFont typeface="Wingdings" panose="05000000000000000000" pitchFamily="2" charset="2"/>
                        <a:buChar char="Ø"/>
                      </a:pPr>
                      <a:r>
                        <a:rPr lang="en-US" sz="1600" b="0" i="0" u="none" strike="noStrike">
                          <a:solidFill>
                            <a:srgbClr val="000000"/>
                          </a:solidFill>
                          <a:effectLst/>
                          <a:latin typeface="DB Sans"/>
                        </a:rPr>
                        <a:t>No additional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b"/>
                      <a:r>
                        <a:rPr lang="en-US" sz="1600" b="0" i="0" u="none" strike="noStrike">
                          <a:solidFill>
                            <a:schemeClr val="tx1"/>
                          </a:solidFill>
                          <a:effectLst/>
                          <a:latin typeface="DB Sans"/>
                        </a:rPr>
                        <a:t>0</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b"/>
                      <a:r>
                        <a:rPr lang="en-US" sz="1600" b="0" i="0" u="none" strike="noStrike">
                          <a:solidFill>
                            <a:schemeClr val="tx1"/>
                          </a:solidFill>
                          <a:effectLst/>
                          <a:latin typeface="DB Sans"/>
                        </a:rPr>
                        <a:t>4,214</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b"/>
                      <a:r>
                        <a:rPr lang="en-US" sz="1600" b="1" i="0" u="none" strike="noStrike" dirty="0">
                          <a:solidFill>
                            <a:srgbClr val="FF0000"/>
                          </a:solidFill>
                          <a:effectLst/>
                          <a:latin typeface="DB Sans"/>
                        </a:rPr>
                        <a:t>-4,214</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2885056094"/>
                  </a:ext>
                </a:extLst>
              </a:tr>
              <a:tr h="795754">
                <a:tc>
                  <a:txBody>
                    <a:bodyPr/>
                    <a:lstStyle/>
                    <a:p>
                      <a:pPr algn="ctr" fontAlgn="ctr"/>
                      <a:r>
                        <a:rPr lang="en-US" sz="1600" b="0" i="0" u="none" strike="noStrike">
                          <a:solidFill>
                            <a:schemeClr val="tx1"/>
                          </a:solidFill>
                          <a:effectLst/>
                          <a:latin typeface="DB Sans"/>
                        </a:rPr>
                        <a:t>7</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chemeClr val="tx1"/>
                          </a:solidFill>
                          <a:effectLst/>
                          <a:latin typeface="DB Sans"/>
                        </a:rPr>
                        <a:t>11% | 3444</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CB87A"/>
                    </a:solidFill>
                  </a:tcPr>
                </a:tc>
                <a:tc>
                  <a:txBody>
                    <a:bodyPr/>
                    <a:lstStyle/>
                    <a:p>
                      <a:pPr algn="ctr" fontAlgn="ctr"/>
                      <a:r>
                        <a:rPr lang="en-US" sz="1600" b="0" i="0" u="none" strike="noStrike">
                          <a:solidFill>
                            <a:schemeClr val="tx1"/>
                          </a:solidFill>
                          <a:effectLst/>
                          <a:latin typeface="DB Sans"/>
                        </a:rPr>
                        <a:t>7% | 3606</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86E6C"/>
                    </a:solidFill>
                  </a:tcPr>
                </a:tc>
                <a:tc>
                  <a:txBody>
                    <a:bodyPr/>
                    <a:lstStyle/>
                    <a:p>
                      <a:pPr algn="ctr" fontAlgn="ctr"/>
                      <a:r>
                        <a:rPr lang="en-US" sz="1600" b="0" i="0" u="none" strike="noStrike">
                          <a:solidFill>
                            <a:schemeClr val="tx1"/>
                          </a:solidFill>
                          <a:effectLst/>
                          <a:latin typeface="DB Sans"/>
                        </a:rPr>
                        <a:t>17% | 2527</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AEA84"/>
                    </a:solidFill>
                  </a:tcPr>
                </a:tc>
                <a:tc>
                  <a:txBody>
                    <a:bodyPr/>
                    <a:lstStyle/>
                    <a:p>
                      <a:pPr marL="504000" indent="-285750" algn="l" fontAlgn="ctr">
                        <a:buFont typeface="Wingdings" panose="05000000000000000000" pitchFamily="2" charset="2"/>
                        <a:buChar char="Ø"/>
                      </a:pPr>
                      <a:r>
                        <a:rPr lang="en-US" sz="1600" b="0" i="0" u="none" strike="noStrike" dirty="0">
                          <a:solidFill>
                            <a:schemeClr val="tx1"/>
                          </a:solidFill>
                          <a:effectLst/>
                          <a:latin typeface="DB Sans"/>
                        </a:rPr>
                        <a:t>Stop targeting</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chemeClr val="tx1"/>
                          </a:solidFill>
                          <a:effectLst/>
                          <a:latin typeface="DB Sans"/>
                        </a:rPr>
                        <a:t>0</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chemeClr val="tx1"/>
                          </a:solidFill>
                          <a:effectLst/>
                          <a:latin typeface="DB Sans"/>
                        </a:rPr>
                        <a:t>7,050</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i="0" u="none" strike="noStrike" dirty="0">
                          <a:solidFill>
                            <a:srgbClr val="FF0000"/>
                          </a:solidFill>
                          <a:effectLst/>
                          <a:latin typeface="DB Sans"/>
                        </a:rPr>
                        <a:t>-7,050</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2603697"/>
                  </a:ext>
                </a:extLst>
              </a:tr>
            </a:tbl>
          </a:graphicData>
        </a:graphic>
      </p:graphicFrame>
      <p:sp>
        <p:nvSpPr>
          <p:cNvPr id="2" name="Google Shape;293;p18">
            <a:extLst>
              <a:ext uri="{FF2B5EF4-FFF2-40B4-BE49-F238E27FC236}">
                <a16:creationId xmlns:a16="http://schemas.microsoft.com/office/drawing/2014/main" id="{97C9A1D5-765E-3081-361E-A45323CA0E13}"/>
              </a:ext>
            </a:extLst>
          </p:cNvPr>
          <p:cNvSpPr txBox="1"/>
          <p:nvPr/>
        </p:nvSpPr>
        <p:spPr>
          <a:xfrm>
            <a:off x="507163" y="749776"/>
            <a:ext cx="8742294" cy="924242"/>
          </a:xfrm>
          <a:prstGeom prst="rect">
            <a:avLst/>
          </a:prstGeom>
          <a:solidFill>
            <a:srgbClr val="E0B15E"/>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19995"/>
              </a:lnSpc>
              <a:spcBef>
                <a:spcPts val="0"/>
              </a:spcBef>
              <a:spcAft>
                <a:spcPts val="0"/>
              </a:spcAft>
              <a:buClr>
                <a:srgbClr val="000000"/>
              </a:buClr>
              <a:buSzTx/>
              <a:buFont typeface="Arial"/>
              <a:buNone/>
              <a:tabLst/>
              <a:defRPr/>
            </a:pPr>
            <a:r>
              <a:rPr kumimoji="0" lang="en-US" sz="4400" b="0" i="0" u="none" strike="noStrike" kern="0" cap="none" spc="0" normalizeH="0" baseline="0" noProof="0">
                <a:ln>
                  <a:noFill/>
                </a:ln>
                <a:solidFill>
                  <a:srgbClr val="FFFFFF"/>
                </a:solidFill>
                <a:effectLst/>
                <a:uLnTx/>
                <a:uFillTx/>
                <a:latin typeface="DM Sans Medium" pitchFamily="2" charset="0"/>
                <a:ea typeface="Bodoni"/>
                <a:cs typeface="Bodoni"/>
                <a:sym typeface="Bodoni"/>
              </a:rPr>
              <a:t>TARGETING STRATEGY</a:t>
            </a:r>
            <a:endParaRPr kumimoji="0" lang="en-US" sz="1100" b="0" i="0" u="none" strike="noStrike" kern="0" cap="none" spc="0" normalizeH="0" baseline="0" noProof="0" dirty="0">
              <a:ln>
                <a:noFill/>
              </a:ln>
              <a:solidFill>
                <a:srgbClr val="000000"/>
              </a:solidFill>
              <a:effectLst/>
              <a:uLnTx/>
              <a:uFillTx/>
              <a:latin typeface="DM Sans Medium" pitchFamily="2" charset="0"/>
              <a:sym typeface="Arial"/>
            </a:endParaRPr>
          </a:p>
        </p:txBody>
      </p:sp>
      <p:sp>
        <p:nvSpPr>
          <p:cNvPr id="3" name="Right Brace 2">
            <a:extLst>
              <a:ext uri="{FF2B5EF4-FFF2-40B4-BE49-F238E27FC236}">
                <a16:creationId xmlns:a16="http://schemas.microsoft.com/office/drawing/2014/main" id="{001FAF5E-1DF3-C2DE-83DB-AB44DDF61CCE}"/>
              </a:ext>
            </a:extLst>
          </p:cNvPr>
          <p:cNvSpPr/>
          <p:nvPr/>
        </p:nvSpPr>
        <p:spPr>
          <a:xfrm>
            <a:off x="13217236" y="3671455"/>
            <a:ext cx="487663" cy="5545061"/>
          </a:xfrm>
          <a:prstGeom prst="rightBrace">
            <a:avLst/>
          </a:prstGeom>
          <a:ln w="28575">
            <a:solidFill>
              <a:srgbClr val="E0B15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50DDB090-63C7-4EB8-4259-02D785DA896C}"/>
              </a:ext>
            </a:extLst>
          </p:cNvPr>
          <p:cNvSpPr/>
          <p:nvPr/>
        </p:nvSpPr>
        <p:spPr>
          <a:xfrm>
            <a:off x="13817596" y="4784231"/>
            <a:ext cx="4164833" cy="3319507"/>
          </a:xfrm>
          <a:prstGeom prst="roundRect">
            <a:avLst>
              <a:gd name="adj" fmla="val 8359"/>
            </a:avLst>
          </a:prstGeom>
          <a:solidFill>
            <a:srgbClr val="F8E984"/>
          </a:solidFill>
          <a:ln>
            <a:solidFill>
              <a:srgbClr val="FAEA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1600" b="1" dirty="0">
                <a:solidFill>
                  <a:schemeClr val="tx1"/>
                </a:solidFill>
                <a:latin typeface="DM Sans" pitchFamily="2" charset="0"/>
              </a:rPr>
              <a:t>Net Change in Customers Targeted</a:t>
            </a:r>
          </a:p>
          <a:p>
            <a:pPr algn="ctr"/>
            <a:r>
              <a:rPr lang="en-US" sz="2400" b="1" i="1" dirty="0">
                <a:solidFill>
                  <a:srgbClr val="FF0000"/>
                </a:solidFill>
                <a:latin typeface="DM Sans" pitchFamily="2" charset="0"/>
              </a:rPr>
              <a:t>-1,038</a:t>
            </a:r>
          </a:p>
          <a:p>
            <a:pPr algn="ctr"/>
            <a:endParaRPr lang="en-US" sz="2000" b="1" i="1" dirty="0">
              <a:solidFill>
                <a:srgbClr val="FF0000"/>
              </a:solidFill>
              <a:latin typeface="DM Sans" pitchFamily="2" charset="0"/>
            </a:endParaRPr>
          </a:p>
          <a:p>
            <a:pPr marL="285750" indent="-285750">
              <a:spcAft>
                <a:spcPts val="600"/>
              </a:spcAft>
              <a:buFont typeface="Wingdings" panose="05000000000000000000" pitchFamily="2" charset="2"/>
              <a:buChar char="ü"/>
            </a:pPr>
            <a:r>
              <a:rPr lang="en-US" sz="1600" dirty="0">
                <a:solidFill>
                  <a:schemeClr val="tx1"/>
                </a:solidFill>
                <a:latin typeface="DM Sans" pitchFamily="2" charset="0"/>
              </a:rPr>
              <a:t>We can </a:t>
            </a:r>
            <a:r>
              <a:rPr lang="en-US" sz="1600" b="1" i="1" dirty="0">
                <a:solidFill>
                  <a:schemeClr val="tx1"/>
                </a:solidFill>
                <a:latin typeface="DM Sans" pitchFamily="2" charset="0"/>
              </a:rPr>
              <a:t>enable better targeting </a:t>
            </a:r>
            <a:r>
              <a:rPr lang="en-US" sz="1600" dirty="0">
                <a:solidFill>
                  <a:schemeClr val="tx1"/>
                </a:solidFill>
                <a:latin typeface="DM Sans" pitchFamily="2" charset="0"/>
              </a:rPr>
              <a:t>by </a:t>
            </a:r>
            <a:r>
              <a:rPr lang="en-US" sz="1600" b="1" i="1" dirty="0">
                <a:solidFill>
                  <a:schemeClr val="tx1"/>
                </a:solidFill>
                <a:latin typeface="DM Sans" pitchFamily="2" charset="0"/>
              </a:rPr>
              <a:t>reallocating efforts towards more valuable targets</a:t>
            </a:r>
            <a:r>
              <a:rPr lang="en-US" sz="1600" dirty="0">
                <a:solidFill>
                  <a:schemeClr val="tx1"/>
                </a:solidFill>
                <a:latin typeface="DM Sans" pitchFamily="2" charset="0"/>
              </a:rPr>
              <a:t> </a:t>
            </a:r>
          </a:p>
          <a:p>
            <a:pPr marL="285750" indent="-285750">
              <a:buFont typeface="Wingdings" panose="05000000000000000000" pitchFamily="2" charset="2"/>
              <a:buChar char="ü"/>
            </a:pPr>
            <a:r>
              <a:rPr lang="en-US" sz="1600" dirty="0">
                <a:solidFill>
                  <a:schemeClr val="tx1"/>
                </a:solidFill>
                <a:latin typeface="DM Sans" pitchFamily="2" charset="0"/>
              </a:rPr>
              <a:t>Shrinking the target universe also reduces cost while improved targeting increases revenue therefore </a:t>
            </a:r>
            <a:r>
              <a:rPr lang="en-US" sz="1600" b="1" i="1" dirty="0">
                <a:solidFill>
                  <a:schemeClr val="tx1"/>
                </a:solidFill>
                <a:latin typeface="DM Sans" pitchFamily="2" charset="0"/>
              </a:rPr>
              <a:t>overall ROI will increase</a:t>
            </a:r>
            <a:r>
              <a:rPr lang="en-US" sz="1600" i="1" dirty="0">
                <a:solidFill>
                  <a:schemeClr val="tx1"/>
                </a:solidFill>
                <a:latin typeface="DM Sans" pitchFamily="2" charset="0"/>
              </a:rPr>
              <a:t>!</a:t>
            </a:r>
            <a:endParaRPr lang="en-IN" sz="1100" i="1" dirty="0">
              <a:solidFill>
                <a:schemeClr val="tx1"/>
              </a:solidFill>
              <a:latin typeface="DM Sans" pitchFamily="2" charset="0"/>
            </a:endParaRPr>
          </a:p>
        </p:txBody>
      </p:sp>
    </p:spTree>
    <p:extLst>
      <p:ext uri="{BB962C8B-B14F-4D97-AF65-F5344CB8AC3E}">
        <p14:creationId xmlns:p14="http://schemas.microsoft.com/office/powerpoint/2010/main" val="1382595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Shape 114"/>
        <p:cNvGrpSpPr/>
        <p:nvPr/>
      </p:nvGrpSpPr>
      <p:grpSpPr>
        <a:xfrm>
          <a:off x="0" y="0"/>
          <a:ext cx="0" cy="0"/>
          <a:chOff x="0" y="0"/>
          <a:chExt cx="0" cy="0"/>
        </a:xfrm>
      </p:grpSpPr>
      <p:sp>
        <p:nvSpPr>
          <p:cNvPr id="116" name="Google Shape;116;p14"/>
          <p:cNvSpPr/>
          <p:nvPr/>
        </p:nvSpPr>
        <p:spPr>
          <a:xfrm>
            <a:off x="3957477" y="4098430"/>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7" name="Google Shape;117;p14"/>
          <p:cNvSpPr txBox="1"/>
          <p:nvPr/>
        </p:nvSpPr>
        <p:spPr>
          <a:xfrm>
            <a:off x="4036459" y="4118176"/>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119;p14"/>
          <p:cNvSpPr/>
          <p:nvPr/>
        </p:nvSpPr>
        <p:spPr>
          <a:xfrm>
            <a:off x="7134333" y="4098430"/>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0" name="Google Shape;120;p14"/>
          <p:cNvSpPr txBox="1"/>
          <p:nvPr/>
        </p:nvSpPr>
        <p:spPr>
          <a:xfrm>
            <a:off x="7213315" y="4118176"/>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122;p14"/>
          <p:cNvSpPr/>
          <p:nvPr/>
        </p:nvSpPr>
        <p:spPr>
          <a:xfrm>
            <a:off x="3957477" y="6120403"/>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3" name="Google Shape;123;p14"/>
          <p:cNvSpPr txBox="1"/>
          <p:nvPr/>
        </p:nvSpPr>
        <p:spPr>
          <a:xfrm>
            <a:off x="4036459" y="6140149"/>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05</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125;p14"/>
          <p:cNvSpPr/>
          <p:nvPr/>
        </p:nvSpPr>
        <p:spPr>
          <a:xfrm>
            <a:off x="7134333" y="6120403"/>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6" name="Google Shape;126;p14"/>
          <p:cNvSpPr txBox="1"/>
          <p:nvPr/>
        </p:nvSpPr>
        <p:spPr>
          <a:xfrm>
            <a:off x="7213315" y="6140149"/>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06</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127;p14"/>
          <p:cNvSpPr/>
          <p:nvPr/>
        </p:nvSpPr>
        <p:spPr>
          <a:xfrm rot="1095156">
            <a:off x="-4098793" y="-4550300"/>
            <a:ext cx="7891968" cy="7891968"/>
          </a:xfrm>
          <a:custGeom>
            <a:avLst/>
            <a:gdLst/>
            <a:ahLst/>
            <a:cxnLst/>
            <a:rect l="l" t="t" r="r" b="b"/>
            <a:pathLst>
              <a:path w="7891968" h="7891968" extrusionOk="0">
                <a:moveTo>
                  <a:pt x="0" y="0"/>
                </a:moveTo>
                <a:lnTo>
                  <a:pt x="7891967" y="0"/>
                </a:lnTo>
                <a:lnTo>
                  <a:pt x="7891967" y="7891967"/>
                </a:lnTo>
                <a:lnTo>
                  <a:pt x="0" y="789196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9" name="Google Shape;129;p14"/>
          <p:cNvSpPr/>
          <p:nvPr/>
        </p:nvSpPr>
        <p:spPr>
          <a:xfrm>
            <a:off x="10311190" y="4098430"/>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0" name="Google Shape;130;p14"/>
          <p:cNvSpPr txBox="1"/>
          <p:nvPr/>
        </p:nvSpPr>
        <p:spPr>
          <a:xfrm>
            <a:off x="10390172" y="4118176"/>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03</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132;p14"/>
          <p:cNvSpPr/>
          <p:nvPr/>
        </p:nvSpPr>
        <p:spPr>
          <a:xfrm>
            <a:off x="13454332" y="4101144"/>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3" name="Google Shape;133;p14"/>
          <p:cNvSpPr txBox="1"/>
          <p:nvPr/>
        </p:nvSpPr>
        <p:spPr>
          <a:xfrm>
            <a:off x="13533314" y="4120890"/>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04</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34" name="Google Shape;134;p14"/>
          <p:cNvGrpSpPr/>
          <p:nvPr/>
        </p:nvGrpSpPr>
        <p:grpSpPr>
          <a:xfrm>
            <a:off x="10311190" y="6120403"/>
            <a:ext cx="842477" cy="842477"/>
            <a:chOff x="0" y="0"/>
            <a:chExt cx="812800" cy="812800"/>
          </a:xfrm>
        </p:grpSpPr>
        <p:sp>
          <p:nvSpPr>
            <p:cNvPr id="135" name="Google Shape;13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6" name="Google Shape;136;p14"/>
            <p:cNvSpPr txBox="1"/>
            <p:nvPr/>
          </p:nvSpPr>
          <p:spPr>
            <a:xfrm>
              <a:off x="76200" y="19050"/>
              <a:ext cx="660400" cy="71755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07</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38" name="Google Shape;138;p14"/>
          <p:cNvSpPr/>
          <p:nvPr/>
        </p:nvSpPr>
        <p:spPr>
          <a:xfrm>
            <a:off x="13454332" y="6123117"/>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9" name="Google Shape;139;p14"/>
          <p:cNvSpPr txBox="1"/>
          <p:nvPr/>
        </p:nvSpPr>
        <p:spPr>
          <a:xfrm>
            <a:off x="13533314" y="6142863"/>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08</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14"/>
          <p:cNvSpPr txBox="1"/>
          <p:nvPr/>
        </p:nvSpPr>
        <p:spPr>
          <a:xfrm>
            <a:off x="12320857" y="7098975"/>
            <a:ext cx="3176857"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Appendix</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grpSp>
        <p:nvGrpSpPr>
          <p:cNvPr id="141" name="Google Shape;141;p14"/>
          <p:cNvGrpSpPr/>
          <p:nvPr/>
        </p:nvGrpSpPr>
        <p:grpSpPr>
          <a:xfrm>
            <a:off x="6625268" y="1791775"/>
            <a:ext cx="5037464" cy="1268429"/>
            <a:chOff x="0" y="0"/>
            <a:chExt cx="1326739" cy="334072"/>
          </a:xfrm>
        </p:grpSpPr>
        <p:sp>
          <p:nvSpPr>
            <p:cNvPr id="142" name="Google Shape;142;p14"/>
            <p:cNvSpPr/>
            <p:nvPr/>
          </p:nvSpPr>
          <p:spPr>
            <a:xfrm>
              <a:off x="0" y="0"/>
              <a:ext cx="1326739" cy="334072"/>
            </a:xfrm>
            <a:custGeom>
              <a:avLst/>
              <a:gdLst/>
              <a:ahLst/>
              <a:cxnLst/>
              <a:rect l="l" t="t" r="r" b="b"/>
              <a:pathLst>
                <a:path w="1326739" h="334072" extrusionOk="0">
                  <a:moveTo>
                    <a:pt x="52254" y="0"/>
                  </a:moveTo>
                  <a:lnTo>
                    <a:pt x="1274486" y="0"/>
                  </a:lnTo>
                  <a:cubicBezTo>
                    <a:pt x="1288344" y="0"/>
                    <a:pt x="1301635" y="5505"/>
                    <a:pt x="1311435" y="15305"/>
                  </a:cubicBezTo>
                  <a:cubicBezTo>
                    <a:pt x="1321234" y="25104"/>
                    <a:pt x="1326739" y="38395"/>
                    <a:pt x="1326739" y="52254"/>
                  </a:cubicBezTo>
                  <a:lnTo>
                    <a:pt x="1326739" y="281818"/>
                  </a:lnTo>
                  <a:cubicBezTo>
                    <a:pt x="1326739" y="310677"/>
                    <a:pt x="1303345" y="334072"/>
                    <a:pt x="1274486" y="334072"/>
                  </a:cubicBezTo>
                  <a:lnTo>
                    <a:pt x="52254" y="334072"/>
                  </a:lnTo>
                  <a:cubicBezTo>
                    <a:pt x="23395" y="334072"/>
                    <a:pt x="0" y="310677"/>
                    <a:pt x="0" y="281818"/>
                  </a:cubicBezTo>
                  <a:lnTo>
                    <a:pt x="0" y="52254"/>
                  </a:lnTo>
                  <a:cubicBezTo>
                    <a:pt x="0" y="23395"/>
                    <a:pt x="23395" y="0"/>
                    <a:pt x="52254"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3" name="Google Shape;143;p14"/>
            <p:cNvSpPr txBox="1"/>
            <p:nvPr/>
          </p:nvSpPr>
          <p:spPr>
            <a:xfrm>
              <a:off x="0" y="0"/>
              <a:ext cx="1326739" cy="334072"/>
            </a:xfrm>
            <a:prstGeom prst="rect">
              <a:avLst/>
            </a:prstGeom>
            <a:solidFill>
              <a:srgbClr val="E0B15E"/>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19996"/>
                </a:lnSpc>
                <a:spcBef>
                  <a:spcPts val="0"/>
                </a:spcBef>
                <a:spcAft>
                  <a:spcPts val="0"/>
                </a:spcAft>
                <a:buClr>
                  <a:srgbClr val="000000"/>
                </a:buClr>
                <a:buSzTx/>
                <a:buFont typeface="Arial"/>
                <a:buNone/>
                <a:tabLst/>
                <a:defRPr/>
              </a:pPr>
              <a:r>
                <a:rPr kumimoji="0" lang="en-US" sz="5400" b="0" i="0" u="none" strike="noStrike" kern="0" cap="none" spc="0" normalizeH="0" baseline="0" noProof="0" dirty="0">
                  <a:ln>
                    <a:noFill/>
                  </a:ln>
                  <a:solidFill>
                    <a:srgbClr val="FFFFFF"/>
                  </a:solidFill>
                  <a:effectLst/>
                  <a:uLnTx/>
                  <a:uFillTx/>
                  <a:latin typeface="DM Sans Medium" pitchFamily="2" charset="0"/>
                  <a:cs typeface="Arial"/>
                  <a:sym typeface="Arial"/>
                </a:rPr>
                <a:t>AGENDA</a:t>
              </a:r>
              <a:endParaRPr kumimoji="0" sz="1100" b="0" i="0" u="none" strike="noStrike" kern="0" cap="none" spc="0" normalizeH="0" baseline="0" noProof="0" dirty="0">
                <a:ln>
                  <a:noFill/>
                </a:ln>
                <a:solidFill>
                  <a:srgbClr val="000000"/>
                </a:solidFill>
                <a:effectLst/>
                <a:uLnTx/>
                <a:uFillTx/>
                <a:latin typeface="DM Sans Medium" pitchFamily="2" charset="0"/>
                <a:cs typeface="Arial"/>
                <a:sym typeface="Arial"/>
              </a:endParaRPr>
            </a:p>
          </p:txBody>
        </p:sp>
      </p:grpSp>
      <p:sp>
        <p:nvSpPr>
          <p:cNvPr id="144" name="Google Shape;144;p14"/>
          <p:cNvSpPr/>
          <p:nvPr/>
        </p:nvSpPr>
        <p:spPr>
          <a:xfrm rot="1095156">
            <a:off x="14074237" y="7160484"/>
            <a:ext cx="7891968" cy="7891968"/>
          </a:xfrm>
          <a:custGeom>
            <a:avLst/>
            <a:gdLst/>
            <a:ahLst/>
            <a:cxnLst/>
            <a:rect l="l" t="t" r="r" b="b"/>
            <a:pathLst>
              <a:path w="7891968" h="7891968" extrusionOk="0">
                <a:moveTo>
                  <a:pt x="0" y="0"/>
                </a:moveTo>
                <a:lnTo>
                  <a:pt x="7891967" y="0"/>
                </a:lnTo>
                <a:lnTo>
                  <a:pt x="7891967" y="7891967"/>
                </a:lnTo>
                <a:lnTo>
                  <a:pt x="0" y="789196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5" name="Google Shape;145;p14"/>
          <p:cNvSpPr txBox="1"/>
          <p:nvPr/>
        </p:nvSpPr>
        <p:spPr>
          <a:xfrm>
            <a:off x="2790287" y="5077003"/>
            <a:ext cx="3177000" cy="92102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Problem Statement &amp; Objective</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46" name="Google Shape;146;p14"/>
          <p:cNvSpPr txBox="1"/>
          <p:nvPr/>
        </p:nvSpPr>
        <p:spPr>
          <a:xfrm>
            <a:off x="5967143" y="5077003"/>
            <a:ext cx="3176857"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Data Description</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47" name="Google Shape;147;p14"/>
          <p:cNvSpPr txBox="1"/>
          <p:nvPr/>
        </p:nvSpPr>
        <p:spPr>
          <a:xfrm>
            <a:off x="2790287" y="7098975"/>
            <a:ext cx="3177000"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RFM Segmentation</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48" name="Google Shape;148;p14"/>
          <p:cNvSpPr txBox="1"/>
          <p:nvPr/>
        </p:nvSpPr>
        <p:spPr>
          <a:xfrm>
            <a:off x="5967143" y="7098975"/>
            <a:ext cx="3177000" cy="92102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Clustering &amp; </a:t>
            </a:r>
          </a:p>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Targeting Strategy</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49" name="Google Shape;149;p14"/>
          <p:cNvSpPr txBox="1"/>
          <p:nvPr/>
        </p:nvSpPr>
        <p:spPr>
          <a:xfrm>
            <a:off x="9144000" y="5077003"/>
            <a:ext cx="3177000"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Feature Importance</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50" name="Google Shape;150;p14"/>
          <p:cNvSpPr txBox="1"/>
          <p:nvPr/>
        </p:nvSpPr>
        <p:spPr>
          <a:xfrm>
            <a:off x="12320857" y="5077003"/>
            <a:ext cx="3177000"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Uplift Modelling</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51" name="Google Shape;151;p14"/>
          <p:cNvSpPr txBox="1"/>
          <p:nvPr/>
        </p:nvSpPr>
        <p:spPr>
          <a:xfrm>
            <a:off x="9144000" y="7098975"/>
            <a:ext cx="3177000" cy="92102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rgbClr val="000000"/>
                </a:solidFill>
                <a:effectLst/>
                <a:uLnTx/>
                <a:uFillTx/>
                <a:latin typeface="DM Sans"/>
                <a:ea typeface="DM Sans"/>
                <a:cs typeface="DM Sans"/>
                <a:sym typeface="DM Sans"/>
              </a:rPr>
              <a:t>Summary &amp; </a:t>
            </a:r>
          </a:p>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rgbClr val="000000"/>
                </a:solidFill>
                <a:effectLst/>
                <a:uLnTx/>
                <a:uFillTx/>
                <a:latin typeface="DM Sans"/>
                <a:ea typeface="DM Sans"/>
                <a:cs typeface="DM Sans"/>
                <a:sym typeface="DM Sans"/>
              </a:rPr>
              <a:t>Scope</a:t>
            </a:r>
          </a:p>
        </p:txBody>
      </p:sp>
      <p:grpSp>
        <p:nvGrpSpPr>
          <p:cNvPr id="152" name="Google Shape;152;p14"/>
          <p:cNvGrpSpPr/>
          <p:nvPr/>
        </p:nvGrpSpPr>
        <p:grpSpPr>
          <a:xfrm>
            <a:off x="13036870" y="-1312917"/>
            <a:ext cx="2625834" cy="2625834"/>
            <a:chOff x="0" y="0"/>
            <a:chExt cx="812800" cy="812800"/>
          </a:xfrm>
        </p:grpSpPr>
        <p:sp>
          <p:nvSpPr>
            <p:cNvPr id="153" name="Google Shape;153;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4" name="Google Shape;154;p14"/>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3888"/>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155" name="Google Shape;155;p14"/>
          <p:cNvGrpSpPr/>
          <p:nvPr/>
        </p:nvGrpSpPr>
        <p:grpSpPr>
          <a:xfrm>
            <a:off x="1752881" y="9161550"/>
            <a:ext cx="2625834" cy="2625834"/>
            <a:chOff x="0" y="0"/>
            <a:chExt cx="812800" cy="812800"/>
          </a:xfrm>
        </p:grpSpPr>
        <p:sp>
          <p:nvSpPr>
            <p:cNvPr id="156" name="Google Shape;156;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7" name="Google Shape;157;p14"/>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3888"/>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Tree>
    <p:extLst>
      <p:ext uri="{BB962C8B-B14F-4D97-AF65-F5344CB8AC3E}">
        <p14:creationId xmlns:p14="http://schemas.microsoft.com/office/powerpoint/2010/main" val="225582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Shape 391"/>
        <p:cNvGrpSpPr/>
        <p:nvPr/>
      </p:nvGrpSpPr>
      <p:grpSpPr>
        <a:xfrm>
          <a:off x="0" y="0"/>
          <a:ext cx="0" cy="0"/>
          <a:chOff x="0" y="0"/>
          <a:chExt cx="0" cy="0"/>
        </a:xfrm>
      </p:grpSpPr>
      <p:cxnSp>
        <p:nvCxnSpPr>
          <p:cNvPr id="41" name="Google Shape;731;p20">
            <a:extLst>
              <a:ext uri="{FF2B5EF4-FFF2-40B4-BE49-F238E27FC236}">
                <a16:creationId xmlns:a16="http://schemas.microsoft.com/office/drawing/2014/main" id="{043BD04C-019E-35AA-9EBD-49168BA7168C}"/>
              </a:ext>
            </a:extLst>
          </p:cNvPr>
          <p:cNvCxnSpPr>
            <a:cxnSpLocks/>
          </p:cNvCxnSpPr>
          <p:nvPr/>
        </p:nvCxnSpPr>
        <p:spPr>
          <a:xfrm rot="5400000" flipH="1" flipV="1">
            <a:off x="10365573" y="6828175"/>
            <a:ext cx="921171" cy="12700"/>
          </a:xfrm>
          <a:prstGeom prst="curvedConnector3">
            <a:avLst>
              <a:gd name="adj1" fmla="val 50000"/>
            </a:avLst>
          </a:prstGeom>
          <a:noFill/>
          <a:ln w="19050" cap="flat" cmpd="sng">
            <a:solidFill>
              <a:schemeClr val="dk1"/>
            </a:solidFill>
            <a:prstDash val="dot"/>
            <a:round/>
            <a:headEnd type="none" w="med" len="med"/>
            <a:tailEnd type="none" w="med" len="med"/>
          </a:ln>
        </p:spPr>
      </p:cxnSp>
      <p:grpSp>
        <p:nvGrpSpPr>
          <p:cNvPr id="410" name="Google Shape;410;p21"/>
          <p:cNvGrpSpPr/>
          <p:nvPr/>
        </p:nvGrpSpPr>
        <p:grpSpPr>
          <a:xfrm>
            <a:off x="15848734" y="8098728"/>
            <a:ext cx="3616106" cy="3616106"/>
            <a:chOff x="0" y="0"/>
            <a:chExt cx="812800" cy="812800"/>
          </a:xfrm>
        </p:grpSpPr>
        <p:sp>
          <p:nvSpPr>
            <p:cNvPr id="411" name="Google Shape;411;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2" name="Google Shape;412;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sp>
        <p:nvSpPr>
          <p:cNvPr id="2" name="Google Shape;293;p18">
            <a:extLst>
              <a:ext uri="{FF2B5EF4-FFF2-40B4-BE49-F238E27FC236}">
                <a16:creationId xmlns:a16="http://schemas.microsoft.com/office/drawing/2014/main" id="{DA9B6599-1206-6869-652A-A2F0AC68A845}"/>
              </a:ext>
            </a:extLst>
          </p:cNvPr>
          <p:cNvSpPr txBox="1"/>
          <p:nvPr/>
        </p:nvSpPr>
        <p:spPr>
          <a:xfrm>
            <a:off x="1066800" y="661758"/>
            <a:ext cx="7592985" cy="1268924"/>
          </a:xfrm>
          <a:prstGeom prst="rect">
            <a:avLst/>
          </a:prstGeom>
          <a:solidFill>
            <a:srgbClr val="E0B15E"/>
          </a:solidFill>
          <a:ln>
            <a:noFill/>
          </a:ln>
        </p:spPr>
        <p:txBody>
          <a:bodyPr spcFirstLastPara="1" wrap="square" lIns="50800" tIns="50800" rIns="50800" bIns="50800" anchor="ctr" anchorCtr="0">
            <a:noAutofit/>
          </a:bodyPr>
          <a:lstStyle/>
          <a:p>
            <a:pPr marL="0" marR="0" lvl="0" indent="0" algn="ctr" rtl="0">
              <a:lnSpc>
                <a:spcPct val="119995"/>
              </a:lnSpc>
              <a:spcBef>
                <a:spcPts val="0"/>
              </a:spcBef>
              <a:spcAft>
                <a:spcPts val="0"/>
              </a:spcAft>
              <a:buNone/>
            </a:pPr>
            <a:r>
              <a:rPr lang="en-US" sz="4946" dirty="0">
                <a:solidFill>
                  <a:schemeClr val="lt1"/>
                </a:solidFill>
                <a:latin typeface="DM Sans Medium" pitchFamily="2" charset="0"/>
                <a:ea typeface="Bodoni"/>
                <a:cs typeface="Bodoni"/>
                <a:sym typeface="Bodoni"/>
              </a:rPr>
              <a:t>SUMMARY &amp; SCOPE</a:t>
            </a:r>
            <a:endParaRPr lang="en-US" dirty="0">
              <a:latin typeface="DM Sans Medium" pitchFamily="2" charset="0"/>
            </a:endParaRPr>
          </a:p>
        </p:txBody>
      </p:sp>
      <p:sp>
        <p:nvSpPr>
          <p:cNvPr id="12" name="Google Shape;171;p15">
            <a:extLst>
              <a:ext uri="{FF2B5EF4-FFF2-40B4-BE49-F238E27FC236}">
                <a16:creationId xmlns:a16="http://schemas.microsoft.com/office/drawing/2014/main" id="{FAD108B1-84C9-7CF3-1758-8ADD05B7D6F2}"/>
              </a:ext>
            </a:extLst>
          </p:cNvPr>
          <p:cNvSpPr/>
          <p:nvPr/>
        </p:nvSpPr>
        <p:spPr>
          <a:xfrm>
            <a:off x="15328242" y="-921582"/>
            <a:ext cx="4320933" cy="2371112"/>
          </a:xfrm>
          <a:custGeom>
            <a:avLst/>
            <a:gdLst/>
            <a:ahLst/>
            <a:cxnLst/>
            <a:rect l="l" t="t" r="r" b="b"/>
            <a:pathLst>
              <a:path w="4320933" h="2371112" extrusionOk="0">
                <a:moveTo>
                  <a:pt x="0" y="0"/>
                </a:moveTo>
                <a:lnTo>
                  <a:pt x="4320933" y="0"/>
                </a:lnTo>
                <a:lnTo>
                  <a:pt x="4320933" y="2371112"/>
                </a:lnTo>
                <a:lnTo>
                  <a:pt x="0" y="2371112"/>
                </a:lnTo>
                <a:lnTo>
                  <a:pt x="0" y="0"/>
                </a:lnTo>
                <a:close/>
              </a:path>
            </a:pathLst>
          </a:custGeom>
          <a:blipFill rotWithShape="1">
            <a:blip r:embed="rId3">
              <a:alphaModFix/>
              <a:duotone>
                <a:prstClr val="black"/>
                <a:schemeClr val="accent6">
                  <a:tint val="45000"/>
                  <a:satMod val="400000"/>
                </a:schemeClr>
              </a:duotone>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3" name="Google Shape;549;p24">
            <a:extLst>
              <a:ext uri="{FF2B5EF4-FFF2-40B4-BE49-F238E27FC236}">
                <a16:creationId xmlns:a16="http://schemas.microsoft.com/office/drawing/2014/main" id="{36E8D0E8-9C93-F421-8EAB-E3BB3586F2BB}"/>
              </a:ext>
            </a:extLst>
          </p:cNvPr>
          <p:cNvCxnSpPr>
            <a:cxnSpLocks/>
          </p:cNvCxnSpPr>
          <p:nvPr/>
        </p:nvCxnSpPr>
        <p:spPr>
          <a:xfrm>
            <a:off x="7409500" y="5980550"/>
            <a:ext cx="3490728" cy="0"/>
          </a:xfrm>
          <a:prstGeom prst="straightConnector1">
            <a:avLst/>
          </a:prstGeom>
          <a:noFill/>
          <a:ln w="38100" cap="flat" cmpd="sng">
            <a:solidFill>
              <a:srgbClr val="E0B15E"/>
            </a:solidFill>
            <a:prstDash val="solid"/>
            <a:round/>
            <a:headEnd type="none" w="sm" len="sm"/>
            <a:tailEnd type="none" w="sm" len="sm"/>
          </a:ln>
        </p:spPr>
      </p:cxnSp>
      <p:grpSp>
        <p:nvGrpSpPr>
          <p:cNvPr id="17" name="Google Shape;554;p24">
            <a:extLst>
              <a:ext uri="{FF2B5EF4-FFF2-40B4-BE49-F238E27FC236}">
                <a16:creationId xmlns:a16="http://schemas.microsoft.com/office/drawing/2014/main" id="{26596190-B71B-8E05-A321-5BE358D22B9F}"/>
              </a:ext>
            </a:extLst>
          </p:cNvPr>
          <p:cNvGrpSpPr/>
          <p:nvPr/>
        </p:nvGrpSpPr>
        <p:grpSpPr>
          <a:xfrm>
            <a:off x="10629316" y="5784049"/>
            <a:ext cx="354902" cy="354902"/>
            <a:chOff x="0" y="0"/>
            <a:chExt cx="812800" cy="812800"/>
          </a:xfrm>
        </p:grpSpPr>
        <p:sp>
          <p:nvSpPr>
            <p:cNvPr id="18" name="Google Shape;555;p24">
              <a:extLst>
                <a:ext uri="{FF2B5EF4-FFF2-40B4-BE49-F238E27FC236}">
                  <a16:creationId xmlns:a16="http://schemas.microsoft.com/office/drawing/2014/main" id="{C222B0D3-42FF-9D50-CD63-D2B61B930B76}"/>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w="38100" cap="sq" cmpd="sng">
              <a:solidFill>
                <a:srgbClr val="E0B15E"/>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556;p24">
              <a:extLst>
                <a:ext uri="{FF2B5EF4-FFF2-40B4-BE49-F238E27FC236}">
                  <a16:creationId xmlns:a16="http://schemas.microsoft.com/office/drawing/2014/main" id="{5E3D1DCE-D07B-66F2-AB70-A426CCCE5C2D}"/>
                </a:ext>
              </a:extLst>
            </p:cNvPr>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 name="Google Shape;115;p14">
            <a:extLst>
              <a:ext uri="{FF2B5EF4-FFF2-40B4-BE49-F238E27FC236}">
                <a16:creationId xmlns:a16="http://schemas.microsoft.com/office/drawing/2014/main" id="{A44B2ED8-EAAF-2DB8-EBBA-F3B8B7529D7E}"/>
              </a:ext>
            </a:extLst>
          </p:cNvPr>
          <p:cNvGrpSpPr/>
          <p:nvPr/>
        </p:nvGrpSpPr>
        <p:grpSpPr>
          <a:xfrm>
            <a:off x="6977743" y="5534022"/>
            <a:ext cx="842477" cy="842477"/>
            <a:chOff x="0" y="0"/>
            <a:chExt cx="812800" cy="812800"/>
          </a:xfrm>
        </p:grpSpPr>
        <p:sp>
          <p:nvSpPr>
            <p:cNvPr id="4" name="Google Shape;116;p14">
              <a:extLst>
                <a:ext uri="{FF2B5EF4-FFF2-40B4-BE49-F238E27FC236}">
                  <a16:creationId xmlns:a16="http://schemas.microsoft.com/office/drawing/2014/main" id="{6EDC6005-29B2-52D8-4341-07FF0A340CA2}"/>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 name="Google Shape;117;p14">
              <a:extLst>
                <a:ext uri="{FF2B5EF4-FFF2-40B4-BE49-F238E27FC236}">
                  <a16:creationId xmlns:a16="http://schemas.microsoft.com/office/drawing/2014/main" id="{9F6FE843-B880-BA4D-570F-9A1A04754622}"/>
                </a:ext>
              </a:extLst>
            </p:cNvPr>
            <p:cNvSpPr txBox="1"/>
            <p:nvPr/>
          </p:nvSpPr>
          <p:spPr>
            <a:xfrm>
              <a:off x="76200" y="19050"/>
              <a:ext cx="660400" cy="717550"/>
            </a:xfrm>
            <a:prstGeom prst="rect">
              <a:avLst/>
            </a:prstGeom>
            <a:noFill/>
            <a:ln>
              <a:noFill/>
            </a:ln>
          </p:spPr>
          <p:txBody>
            <a:bodyPr spcFirstLastPara="1" wrap="square" lIns="0" tIns="0" rIns="0" bIns="0" anchor="ctr" anchorCtr="0">
              <a:noAutofit/>
            </a:bodyPr>
            <a:lstStyle/>
            <a:p>
              <a:pPr marL="0" marR="0" lvl="0" indent="0" algn="ctr" rtl="0">
                <a:lnSpc>
                  <a:spcPct val="140011"/>
                </a:lnSpc>
                <a:spcBef>
                  <a:spcPts val="0"/>
                </a:spcBef>
                <a:spcAft>
                  <a:spcPts val="0"/>
                </a:spcAft>
                <a:buNone/>
              </a:pPr>
              <a:endParaRPr dirty="0"/>
            </a:p>
          </p:txBody>
        </p:sp>
      </p:grpSp>
      <p:grpSp>
        <p:nvGrpSpPr>
          <p:cNvPr id="6" name="Google Shape;115;p14">
            <a:extLst>
              <a:ext uri="{FF2B5EF4-FFF2-40B4-BE49-F238E27FC236}">
                <a16:creationId xmlns:a16="http://schemas.microsoft.com/office/drawing/2014/main" id="{B9871A75-0813-788B-0E4A-92C9B989FFE9}"/>
              </a:ext>
            </a:extLst>
          </p:cNvPr>
          <p:cNvGrpSpPr/>
          <p:nvPr/>
        </p:nvGrpSpPr>
        <p:grpSpPr>
          <a:xfrm>
            <a:off x="10386826" y="5532154"/>
            <a:ext cx="842477" cy="842477"/>
            <a:chOff x="0" y="0"/>
            <a:chExt cx="812800" cy="812800"/>
          </a:xfrm>
        </p:grpSpPr>
        <p:sp>
          <p:nvSpPr>
            <p:cNvPr id="7" name="Google Shape;116;p14">
              <a:extLst>
                <a:ext uri="{FF2B5EF4-FFF2-40B4-BE49-F238E27FC236}">
                  <a16:creationId xmlns:a16="http://schemas.microsoft.com/office/drawing/2014/main" id="{0C3081D3-CEDC-383B-B024-B8B539BA1085}"/>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17;p14">
              <a:extLst>
                <a:ext uri="{FF2B5EF4-FFF2-40B4-BE49-F238E27FC236}">
                  <a16:creationId xmlns:a16="http://schemas.microsoft.com/office/drawing/2014/main" id="{30E19BC2-E171-6C0A-1329-F480B3A81D49}"/>
                </a:ext>
              </a:extLst>
            </p:cNvPr>
            <p:cNvSpPr txBox="1"/>
            <p:nvPr/>
          </p:nvSpPr>
          <p:spPr>
            <a:xfrm>
              <a:off x="76200" y="19050"/>
              <a:ext cx="660400" cy="717550"/>
            </a:xfrm>
            <a:prstGeom prst="rect">
              <a:avLst/>
            </a:prstGeom>
            <a:noFill/>
            <a:ln>
              <a:noFill/>
            </a:ln>
          </p:spPr>
          <p:txBody>
            <a:bodyPr spcFirstLastPara="1" wrap="square" lIns="0" tIns="0" rIns="0" bIns="0" anchor="ctr" anchorCtr="0">
              <a:noAutofit/>
            </a:bodyPr>
            <a:lstStyle/>
            <a:p>
              <a:pPr marL="0" marR="0" lvl="0" indent="0" algn="ctr" rtl="0">
                <a:lnSpc>
                  <a:spcPct val="140011"/>
                </a:lnSpc>
                <a:spcBef>
                  <a:spcPts val="0"/>
                </a:spcBef>
                <a:spcAft>
                  <a:spcPts val="0"/>
                </a:spcAft>
                <a:buNone/>
              </a:pPr>
              <a:endParaRPr dirty="0"/>
            </a:p>
          </p:txBody>
        </p:sp>
      </p:grpSp>
      <p:cxnSp>
        <p:nvCxnSpPr>
          <p:cNvPr id="37" name="Google Shape;731;p20">
            <a:extLst>
              <a:ext uri="{FF2B5EF4-FFF2-40B4-BE49-F238E27FC236}">
                <a16:creationId xmlns:a16="http://schemas.microsoft.com/office/drawing/2014/main" id="{61108C97-76E8-6999-DB06-71E18EB70258}"/>
              </a:ext>
            </a:extLst>
          </p:cNvPr>
          <p:cNvCxnSpPr>
            <a:cxnSpLocks/>
          </p:cNvCxnSpPr>
          <p:nvPr/>
        </p:nvCxnSpPr>
        <p:spPr>
          <a:xfrm rot="5400000" flipH="1" flipV="1">
            <a:off x="6948915" y="5069106"/>
            <a:ext cx="921171" cy="12700"/>
          </a:xfrm>
          <a:prstGeom prst="curvedConnector3">
            <a:avLst>
              <a:gd name="adj1" fmla="val 50000"/>
            </a:avLst>
          </a:prstGeom>
          <a:noFill/>
          <a:ln w="19050" cap="flat" cmpd="sng">
            <a:solidFill>
              <a:schemeClr val="dk1"/>
            </a:solidFill>
            <a:prstDash val="dot"/>
            <a:round/>
            <a:headEnd type="none" w="med" len="med"/>
            <a:tailEnd type="none" w="med" len="med"/>
          </a:ln>
        </p:spPr>
      </p:cxnSp>
      <p:sp>
        <p:nvSpPr>
          <p:cNvPr id="39" name="Rectangle: Rounded Corners 38">
            <a:extLst>
              <a:ext uri="{FF2B5EF4-FFF2-40B4-BE49-F238E27FC236}">
                <a16:creationId xmlns:a16="http://schemas.microsoft.com/office/drawing/2014/main" id="{97F9C886-8DA9-2EAF-8A82-D126D8E60D68}"/>
              </a:ext>
            </a:extLst>
          </p:cNvPr>
          <p:cNvSpPr/>
          <p:nvPr/>
        </p:nvSpPr>
        <p:spPr>
          <a:xfrm>
            <a:off x="1066800" y="2627086"/>
            <a:ext cx="10083521" cy="2481941"/>
          </a:xfrm>
          <a:prstGeom prst="roundRect">
            <a:avLst>
              <a:gd name="adj" fmla="val 7310"/>
            </a:avLst>
          </a:prstGeom>
          <a:solidFill>
            <a:srgbClr val="E0B15E"/>
          </a:solidFill>
          <a:ln>
            <a:solidFill>
              <a:srgbClr val="E0B1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2000" b="1" dirty="0">
                <a:solidFill>
                  <a:schemeClr val="bg1"/>
                </a:solidFill>
                <a:latin typeface="DM Sans" pitchFamily="2" charset="0"/>
              </a:rPr>
              <a:t>Importance of features was extracted; uplift score feature was engineered</a:t>
            </a:r>
          </a:p>
          <a:p>
            <a:pPr marL="285750" indent="-285750">
              <a:buFont typeface="Arial" panose="020B0604020202020204" pitchFamily="34" charset="0"/>
              <a:buChar char="•"/>
            </a:pPr>
            <a:r>
              <a:rPr lang="en-GB" sz="2000" b="1" dirty="0">
                <a:solidFill>
                  <a:schemeClr val="bg1"/>
                </a:solidFill>
                <a:latin typeface="DM Sans" pitchFamily="2" charset="0"/>
              </a:rPr>
              <a:t>RM segmentation was performed - but resulting segments were neither differentiable nor actionable</a:t>
            </a:r>
          </a:p>
          <a:p>
            <a:pPr marL="285750" indent="-285750">
              <a:buFont typeface="Arial" panose="020B0604020202020204" pitchFamily="34" charset="0"/>
              <a:buChar char="•"/>
            </a:pPr>
            <a:r>
              <a:rPr lang="en-GB" sz="2000" b="1" dirty="0">
                <a:solidFill>
                  <a:schemeClr val="bg1"/>
                </a:solidFill>
                <a:latin typeface="DM Sans" pitchFamily="2" charset="0"/>
              </a:rPr>
              <a:t>Segments from the k-means clustering exercise resulted in more useful segments</a:t>
            </a:r>
          </a:p>
          <a:p>
            <a:pPr marL="285750" indent="-285750">
              <a:buFont typeface="Arial" panose="020B0604020202020204" pitchFamily="34" charset="0"/>
              <a:buChar char="•"/>
            </a:pPr>
            <a:r>
              <a:rPr lang="en-GB" sz="2000" b="1" dirty="0">
                <a:latin typeface="DM Sans" pitchFamily="2" charset="0"/>
              </a:rPr>
              <a:t>Simpler effort reallocation was proposed, taking into account the revenue uplift per targeted customer</a:t>
            </a:r>
          </a:p>
        </p:txBody>
      </p:sp>
      <p:sp>
        <p:nvSpPr>
          <p:cNvPr id="40" name="Rectangle: Rounded Corners 39">
            <a:extLst>
              <a:ext uri="{FF2B5EF4-FFF2-40B4-BE49-F238E27FC236}">
                <a16:creationId xmlns:a16="http://schemas.microsoft.com/office/drawing/2014/main" id="{9E3973F6-5AB3-C6F9-F02E-821933DB34F2}"/>
              </a:ext>
            </a:extLst>
          </p:cNvPr>
          <p:cNvSpPr/>
          <p:nvPr/>
        </p:nvSpPr>
        <p:spPr>
          <a:xfrm>
            <a:off x="6977743" y="6879772"/>
            <a:ext cx="8350499" cy="1773595"/>
          </a:xfrm>
          <a:prstGeom prst="roundRect">
            <a:avLst>
              <a:gd name="adj" fmla="val 11757"/>
            </a:avLst>
          </a:prstGeom>
          <a:solidFill>
            <a:srgbClr val="E0B15E"/>
          </a:solidFill>
          <a:ln>
            <a:solidFill>
              <a:srgbClr val="E0B1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GB" sz="2000" b="1" i="0" u="none" strike="noStrike" kern="0" cap="none" spc="0" normalizeH="0" baseline="0" noProof="0" dirty="0">
                <a:ln>
                  <a:noFill/>
                </a:ln>
                <a:solidFill>
                  <a:srgbClr val="FFFFFF"/>
                </a:solidFill>
                <a:effectLst/>
                <a:uLnTx/>
                <a:uFillTx/>
                <a:latin typeface="DM Sans" pitchFamily="2" charset="0"/>
                <a:ea typeface="+mn-ea"/>
                <a:cs typeface="+mn-cs"/>
                <a:sym typeface="Arial"/>
              </a:rPr>
              <a:t>Additional data on impressions and targeting cost will help us further analyse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1" i="0" u="none" strike="noStrike" kern="0" cap="none" spc="0" normalizeH="0" baseline="0" noProof="0" dirty="0">
                <a:ln>
                  <a:noFill/>
                </a:ln>
                <a:solidFill>
                  <a:srgbClr val="FFFFFF"/>
                </a:solidFill>
                <a:effectLst/>
                <a:uLnTx/>
                <a:uFillTx/>
                <a:latin typeface="DM Sans" pitchFamily="2" charset="0"/>
                <a:ea typeface="+mn-ea"/>
                <a:cs typeface="+mn-cs"/>
                <a:sym typeface="Arial"/>
              </a:rPr>
              <a:t>Incorporating gender information will enable understanding of purchasing patterns across genders</a:t>
            </a:r>
            <a:endParaRPr kumimoji="0" lang="en-GB" sz="2000" b="1" i="0" u="none" strike="noStrike" kern="0" cap="none" spc="0" normalizeH="0" baseline="0" noProof="0" dirty="0">
              <a:ln>
                <a:noFill/>
              </a:ln>
              <a:solidFill>
                <a:srgbClr val="FFFFFF"/>
              </a:solidFill>
              <a:effectLst/>
              <a:uLnTx/>
              <a:uFillTx/>
              <a:latin typeface="DM Sans" pitchFamily="2" charset="0"/>
              <a:ea typeface="+mn-ea"/>
              <a:cs typeface="+mn-cs"/>
              <a:sym typeface="Arial"/>
            </a:endParaRPr>
          </a:p>
        </p:txBody>
      </p:sp>
      <p:sp>
        <p:nvSpPr>
          <p:cNvPr id="36" name="Isosceles Triangle 35">
            <a:extLst>
              <a:ext uri="{FF2B5EF4-FFF2-40B4-BE49-F238E27FC236}">
                <a16:creationId xmlns:a16="http://schemas.microsoft.com/office/drawing/2014/main" id="{7AFD42E9-371C-6D99-3A73-D89AED94C15B}"/>
              </a:ext>
            </a:extLst>
          </p:cNvPr>
          <p:cNvSpPr/>
          <p:nvPr/>
        </p:nvSpPr>
        <p:spPr>
          <a:xfrm rot="5400000">
            <a:off x="7251198" y="5797140"/>
            <a:ext cx="382650" cy="316240"/>
          </a:xfrm>
          <a:prstGeom prst="triangle">
            <a:avLst/>
          </a:prstGeom>
          <a:solidFill>
            <a:srgbClr val="FFFA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706F2D72-3F36-850D-DBC4-C82565E189D8}"/>
              </a:ext>
            </a:extLst>
          </p:cNvPr>
          <p:cNvSpPr/>
          <p:nvPr/>
        </p:nvSpPr>
        <p:spPr>
          <a:xfrm rot="5400000">
            <a:off x="10684663" y="5803515"/>
            <a:ext cx="382650" cy="316240"/>
          </a:xfrm>
          <a:prstGeom prst="triangle">
            <a:avLst/>
          </a:prstGeom>
          <a:solidFill>
            <a:srgbClr val="FFFA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Shape 114"/>
        <p:cNvGrpSpPr/>
        <p:nvPr/>
      </p:nvGrpSpPr>
      <p:grpSpPr>
        <a:xfrm>
          <a:off x="0" y="0"/>
          <a:ext cx="0" cy="0"/>
          <a:chOff x="0" y="0"/>
          <a:chExt cx="0" cy="0"/>
        </a:xfrm>
      </p:grpSpPr>
      <p:sp>
        <p:nvSpPr>
          <p:cNvPr id="116" name="Google Shape;116;p14"/>
          <p:cNvSpPr/>
          <p:nvPr/>
        </p:nvSpPr>
        <p:spPr>
          <a:xfrm>
            <a:off x="3957477" y="4098430"/>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7" name="Google Shape;117;p14"/>
          <p:cNvSpPr txBox="1"/>
          <p:nvPr/>
        </p:nvSpPr>
        <p:spPr>
          <a:xfrm>
            <a:off x="4036459" y="4118176"/>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dirty="0">
                <a:ln>
                  <a:noFill/>
                </a:ln>
                <a:solidFill>
                  <a:srgbClr val="FFFFFF"/>
                </a:solidFill>
                <a:effectLst/>
                <a:uLnTx/>
                <a:uFillTx/>
                <a:latin typeface="DM Sans"/>
                <a:ea typeface="DM Sans"/>
                <a:cs typeface="DM Sans"/>
                <a:sym typeface="DM Sans"/>
              </a:rPr>
              <a:t>01</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9" name="Google Shape;119;p14"/>
          <p:cNvSpPr/>
          <p:nvPr/>
        </p:nvSpPr>
        <p:spPr>
          <a:xfrm>
            <a:off x="7134333" y="4098430"/>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0" name="Google Shape;120;p14"/>
          <p:cNvSpPr txBox="1"/>
          <p:nvPr/>
        </p:nvSpPr>
        <p:spPr>
          <a:xfrm>
            <a:off x="7213315" y="4118176"/>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122;p14"/>
          <p:cNvSpPr/>
          <p:nvPr/>
        </p:nvSpPr>
        <p:spPr>
          <a:xfrm>
            <a:off x="3957477" y="6120403"/>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3" name="Google Shape;123;p14"/>
          <p:cNvSpPr txBox="1"/>
          <p:nvPr/>
        </p:nvSpPr>
        <p:spPr>
          <a:xfrm>
            <a:off x="4036459" y="6140149"/>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05</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125;p14"/>
          <p:cNvSpPr/>
          <p:nvPr/>
        </p:nvSpPr>
        <p:spPr>
          <a:xfrm>
            <a:off x="7134333" y="6120403"/>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6" name="Google Shape;126;p14"/>
          <p:cNvSpPr txBox="1"/>
          <p:nvPr/>
        </p:nvSpPr>
        <p:spPr>
          <a:xfrm>
            <a:off x="7213315" y="6140149"/>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06</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127;p14"/>
          <p:cNvSpPr/>
          <p:nvPr/>
        </p:nvSpPr>
        <p:spPr>
          <a:xfrm rot="1095156">
            <a:off x="-4098793" y="-4550300"/>
            <a:ext cx="7891968" cy="7891968"/>
          </a:xfrm>
          <a:custGeom>
            <a:avLst/>
            <a:gdLst/>
            <a:ahLst/>
            <a:cxnLst/>
            <a:rect l="l" t="t" r="r" b="b"/>
            <a:pathLst>
              <a:path w="7891968" h="7891968" extrusionOk="0">
                <a:moveTo>
                  <a:pt x="0" y="0"/>
                </a:moveTo>
                <a:lnTo>
                  <a:pt x="7891967" y="0"/>
                </a:lnTo>
                <a:lnTo>
                  <a:pt x="7891967" y="7891967"/>
                </a:lnTo>
                <a:lnTo>
                  <a:pt x="0" y="789196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9" name="Google Shape;129;p14"/>
          <p:cNvSpPr/>
          <p:nvPr/>
        </p:nvSpPr>
        <p:spPr>
          <a:xfrm>
            <a:off x="10311190" y="4098430"/>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0" name="Google Shape;130;p14"/>
          <p:cNvSpPr txBox="1"/>
          <p:nvPr/>
        </p:nvSpPr>
        <p:spPr>
          <a:xfrm>
            <a:off x="10390172" y="4118176"/>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03</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132;p14"/>
          <p:cNvSpPr/>
          <p:nvPr/>
        </p:nvSpPr>
        <p:spPr>
          <a:xfrm>
            <a:off x="13454332" y="4101144"/>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3" name="Google Shape;133;p14"/>
          <p:cNvSpPr txBox="1"/>
          <p:nvPr/>
        </p:nvSpPr>
        <p:spPr>
          <a:xfrm>
            <a:off x="13533314" y="4120890"/>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04</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135;p14"/>
          <p:cNvSpPr/>
          <p:nvPr/>
        </p:nvSpPr>
        <p:spPr>
          <a:xfrm>
            <a:off x="10311190" y="6120403"/>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6" name="Google Shape;136;p14"/>
          <p:cNvSpPr txBox="1"/>
          <p:nvPr/>
        </p:nvSpPr>
        <p:spPr>
          <a:xfrm>
            <a:off x="10390172" y="6140149"/>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07</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37" name="Google Shape;137;p14"/>
          <p:cNvGrpSpPr/>
          <p:nvPr/>
        </p:nvGrpSpPr>
        <p:grpSpPr>
          <a:xfrm>
            <a:off x="13454332" y="6123117"/>
            <a:ext cx="842477" cy="842477"/>
            <a:chOff x="0" y="0"/>
            <a:chExt cx="812800" cy="812800"/>
          </a:xfrm>
        </p:grpSpPr>
        <p:sp>
          <p:nvSpPr>
            <p:cNvPr id="138" name="Google Shape;138;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9" name="Google Shape;139;p14"/>
            <p:cNvSpPr txBox="1"/>
            <p:nvPr/>
          </p:nvSpPr>
          <p:spPr>
            <a:xfrm>
              <a:off x="76200" y="19050"/>
              <a:ext cx="660400" cy="71755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08</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40" name="Google Shape;140;p14"/>
          <p:cNvSpPr txBox="1"/>
          <p:nvPr/>
        </p:nvSpPr>
        <p:spPr>
          <a:xfrm>
            <a:off x="12320857" y="7098975"/>
            <a:ext cx="3176857" cy="367408"/>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rgbClr val="000000"/>
                </a:solidFill>
                <a:effectLst/>
                <a:uLnTx/>
                <a:uFillTx/>
                <a:latin typeface="DM Sans"/>
                <a:ea typeface="DM Sans"/>
                <a:cs typeface="DM Sans"/>
                <a:sym typeface="DM Sans"/>
              </a:rPr>
              <a:t>Appendix</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41" name="Google Shape;141;p14"/>
          <p:cNvGrpSpPr/>
          <p:nvPr/>
        </p:nvGrpSpPr>
        <p:grpSpPr>
          <a:xfrm>
            <a:off x="6625268" y="1791775"/>
            <a:ext cx="5037464" cy="1268429"/>
            <a:chOff x="0" y="0"/>
            <a:chExt cx="1326739" cy="334072"/>
          </a:xfrm>
        </p:grpSpPr>
        <p:sp>
          <p:nvSpPr>
            <p:cNvPr id="142" name="Google Shape;142;p14"/>
            <p:cNvSpPr/>
            <p:nvPr/>
          </p:nvSpPr>
          <p:spPr>
            <a:xfrm>
              <a:off x="0" y="0"/>
              <a:ext cx="1326739" cy="334072"/>
            </a:xfrm>
            <a:custGeom>
              <a:avLst/>
              <a:gdLst/>
              <a:ahLst/>
              <a:cxnLst/>
              <a:rect l="l" t="t" r="r" b="b"/>
              <a:pathLst>
                <a:path w="1326739" h="334072" extrusionOk="0">
                  <a:moveTo>
                    <a:pt x="52254" y="0"/>
                  </a:moveTo>
                  <a:lnTo>
                    <a:pt x="1274486" y="0"/>
                  </a:lnTo>
                  <a:cubicBezTo>
                    <a:pt x="1288344" y="0"/>
                    <a:pt x="1301635" y="5505"/>
                    <a:pt x="1311435" y="15305"/>
                  </a:cubicBezTo>
                  <a:cubicBezTo>
                    <a:pt x="1321234" y="25104"/>
                    <a:pt x="1326739" y="38395"/>
                    <a:pt x="1326739" y="52254"/>
                  </a:cubicBezTo>
                  <a:lnTo>
                    <a:pt x="1326739" y="281818"/>
                  </a:lnTo>
                  <a:cubicBezTo>
                    <a:pt x="1326739" y="310677"/>
                    <a:pt x="1303345" y="334072"/>
                    <a:pt x="1274486" y="334072"/>
                  </a:cubicBezTo>
                  <a:lnTo>
                    <a:pt x="52254" y="334072"/>
                  </a:lnTo>
                  <a:cubicBezTo>
                    <a:pt x="23395" y="334072"/>
                    <a:pt x="0" y="310677"/>
                    <a:pt x="0" y="281818"/>
                  </a:cubicBezTo>
                  <a:lnTo>
                    <a:pt x="0" y="52254"/>
                  </a:lnTo>
                  <a:cubicBezTo>
                    <a:pt x="0" y="23395"/>
                    <a:pt x="23395" y="0"/>
                    <a:pt x="52254"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3" name="Google Shape;143;p14"/>
            <p:cNvSpPr txBox="1"/>
            <p:nvPr/>
          </p:nvSpPr>
          <p:spPr>
            <a:xfrm>
              <a:off x="0" y="0"/>
              <a:ext cx="1326739" cy="334072"/>
            </a:xfrm>
            <a:prstGeom prst="rect">
              <a:avLst/>
            </a:prstGeom>
            <a:solidFill>
              <a:srgbClr val="E0B15E"/>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19996"/>
                </a:lnSpc>
                <a:spcBef>
                  <a:spcPts val="0"/>
                </a:spcBef>
                <a:spcAft>
                  <a:spcPts val="0"/>
                </a:spcAft>
                <a:buClr>
                  <a:srgbClr val="000000"/>
                </a:buClr>
                <a:buSzTx/>
                <a:buFont typeface="Arial"/>
                <a:buNone/>
                <a:tabLst/>
                <a:defRPr/>
              </a:pPr>
              <a:r>
                <a:rPr kumimoji="0" lang="en-US" sz="5400" b="0" i="0" u="none" strike="noStrike" kern="0" cap="none" spc="0" normalizeH="0" baseline="0" noProof="0" dirty="0">
                  <a:ln>
                    <a:noFill/>
                  </a:ln>
                  <a:solidFill>
                    <a:srgbClr val="FFFFFF"/>
                  </a:solidFill>
                  <a:effectLst/>
                  <a:uLnTx/>
                  <a:uFillTx/>
                  <a:latin typeface="DM Sans Medium" pitchFamily="2" charset="0"/>
                  <a:cs typeface="Arial"/>
                  <a:sym typeface="Arial"/>
                </a:rPr>
                <a:t>AGENDA</a:t>
              </a:r>
              <a:endParaRPr kumimoji="0" sz="1100" b="0" i="0" u="none" strike="noStrike" kern="0" cap="none" spc="0" normalizeH="0" baseline="0" noProof="0" dirty="0">
                <a:ln>
                  <a:noFill/>
                </a:ln>
                <a:solidFill>
                  <a:srgbClr val="000000"/>
                </a:solidFill>
                <a:effectLst/>
                <a:uLnTx/>
                <a:uFillTx/>
                <a:latin typeface="DM Sans Medium" pitchFamily="2" charset="0"/>
                <a:cs typeface="Arial"/>
                <a:sym typeface="Arial"/>
              </a:endParaRPr>
            </a:p>
          </p:txBody>
        </p:sp>
      </p:grpSp>
      <p:sp>
        <p:nvSpPr>
          <p:cNvPr id="144" name="Google Shape;144;p14"/>
          <p:cNvSpPr/>
          <p:nvPr/>
        </p:nvSpPr>
        <p:spPr>
          <a:xfrm rot="1095156">
            <a:off x="14074237" y="7160484"/>
            <a:ext cx="7891968" cy="7891968"/>
          </a:xfrm>
          <a:custGeom>
            <a:avLst/>
            <a:gdLst/>
            <a:ahLst/>
            <a:cxnLst/>
            <a:rect l="l" t="t" r="r" b="b"/>
            <a:pathLst>
              <a:path w="7891968" h="7891968" extrusionOk="0">
                <a:moveTo>
                  <a:pt x="0" y="0"/>
                </a:moveTo>
                <a:lnTo>
                  <a:pt x="7891967" y="0"/>
                </a:lnTo>
                <a:lnTo>
                  <a:pt x="7891967" y="7891967"/>
                </a:lnTo>
                <a:lnTo>
                  <a:pt x="0" y="789196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5" name="Google Shape;145;p14"/>
          <p:cNvSpPr txBox="1"/>
          <p:nvPr/>
        </p:nvSpPr>
        <p:spPr>
          <a:xfrm>
            <a:off x="2790287" y="5077003"/>
            <a:ext cx="3177000" cy="92102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Problem Statement &amp; Objective</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46" name="Google Shape;146;p14"/>
          <p:cNvSpPr txBox="1"/>
          <p:nvPr/>
        </p:nvSpPr>
        <p:spPr>
          <a:xfrm>
            <a:off x="5967143" y="5077003"/>
            <a:ext cx="3176857"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Data Description</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47" name="Google Shape;147;p14"/>
          <p:cNvSpPr txBox="1"/>
          <p:nvPr/>
        </p:nvSpPr>
        <p:spPr>
          <a:xfrm>
            <a:off x="2790287" y="7098975"/>
            <a:ext cx="3177000"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RFM Segmentation</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48" name="Google Shape;148;p14"/>
          <p:cNvSpPr txBox="1"/>
          <p:nvPr/>
        </p:nvSpPr>
        <p:spPr>
          <a:xfrm>
            <a:off x="5967143" y="7098975"/>
            <a:ext cx="3177000" cy="92102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Clustering &amp; </a:t>
            </a:r>
          </a:p>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Targeting Strategy</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49" name="Google Shape;149;p14"/>
          <p:cNvSpPr txBox="1"/>
          <p:nvPr/>
        </p:nvSpPr>
        <p:spPr>
          <a:xfrm>
            <a:off x="9144000" y="5077003"/>
            <a:ext cx="3177000"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Feature Importance</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50" name="Google Shape;150;p14"/>
          <p:cNvSpPr txBox="1"/>
          <p:nvPr/>
        </p:nvSpPr>
        <p:spPr>
          <a:xfrm>
            <a:off x="12320857" y="5077003"/>
            <a:ext cx="3177000"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Uplift Modelling</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51" name="Google Shape;151;p14"/>
          <p:cNvSpPr txBox="1"/>
          <p:nvPr/>
        </p:nvSpPr>
        <p:spPr>
          <a:xfrm>
            <a:off x="9144000" y="7098975"/>
            <a:ext cx="3177000" cy="92102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Summary &amp; </a:t>
            </a:r>
          </a:p>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Scope</a:t>
            </a:r>
          </a:p>
        </p:txBody>
      </p:sp>
      <p:grpSp>
        <p:nvGrpSpPr>
          <p:cNvPr id="152" name="Google Shape;152;p14"/>
          <p:cNvGrpSpPr/>
          <p:nvPr/>
        </p:nvGrpSpPr>
        <p:grpSpPr>
          <a:xfrm>
            <a:off x="13036870" y="-1312917"/>
            <a:ext cx="2625834" cy="2625834"/>
            <a:chOff x="0" y="0"/>
            <a:chExt cx="812800" cy="812800"/>
          </a:xfrm>
        </p:grpSpPr>
        <p:sp>
          <p:nvSpPr>
            <p:cNvPr id="153" name="Google Shape;153;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4" name="Google Shape;154;p14"/>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3888"/>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155" name="Google Shape;155;p14"/>
          <p:cNvGrpSpPr/>
          <p:nvPr/>
        </p:nvGrpSpPr>
        <p:grpSpPr>
          <a:xfrm>
            <a:off x="1752881" y="9161550"/>
            <a:ext cx="2625834" cy="2625834"/>
            <a:chOff x="0" y="0"/>
            <a:chExt cx="812800" cy="812800"/>
          </a:xfrm>
        </p:grpSpPr>
        <p:sp>
          <p:nvSpPr>
            <p:cNvPr id="156" name="Google Shape;156;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7" name="Google Shape;157;p14"/>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3888"/>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Tree>
    <p:extLst>
      <p:ext uri="{BB962C8B-B14F-4D97-AF65-F5344CB8AC3E}">
        <p14:creationId xmlns:p14="http://schemas.microsoft.com/office/powerpoint/2010/main" val="2809997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grpSp>
        <p:nvGrpSpPr>
          <p:cNvPr id="486" name="Google Shape;486;p24"/>
          <p:cNvGrpSpPr/>
          <p:nvPr/>
        </p:nvGrpSpPr>
        <p:grpSpPr>
          <a:xfrm>
            <a:off x="-422460" y="-618280"/>
            <a:ext cx="19132920" cy="2810440"/>
            <a:chOff x="0" y="-28575"/>
            <a:chExt cx="5039123" cy="740198"/>
          </a:xfrm>
        </p:grpSpPr>
        <p:sp>
          <p:nvSpPr>
            <p:cNvPr id="487" name="Google Shape;487;p24"/>
            <p:cNvSpPr/>
            <p:nvPr/>
          </p:nvSpPr>
          <p:spPr>
            <a:xfrm>
              <a:off x="0" y="0"/>
              <a:ext cx="5039123" cy="711623"/>
            </a:xfrm>
            <a:custGeom>
              <a:avLst/>
              <a:gdLst/>
              <a:ahLst/>
              <a:cxnLst/>
              <a:rect l="l" t="t" r="r" b="b"/>
              <a:pathLst>
                <a:path w="5039123" h="711623" extrusionOk="0">
                  <a:moveTo>
                    <a:pt x="0" y="0"/>
                  </a:moveTo>
                  <a:lnTo>
                    <a:pt x="5039123" y="0"/>
                  </a:lnTo>
                  <a:lnTo>
                    <a:pt x="5039123" y="711623"/>
                  </a:lnTo>
                  <a:lnTo>
                    <a:pt x="0" y="711623"/>
                  </a:ln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8" name="Google Shape;488;p24"/>
            <p:cNvSpPr txBox="1"/>
            <p:nvPr/>
          </p:nvSpPr>
          <p:spPr>
            <a:xfrm>
              <a:off x="0" y="-28575"/>
              <a:ext cx="5039123" cy="740198"/>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46" name="Google Shape;546;p24"/>
          <p:cNvGrpSpPr/>
          <p:nvPr/>
        </p:nvGrpSpPr>
        <p:grpSpPr>
          <a:xfrm>
            <a:off x="-641135" y="9149804"/>
            <a:ext cx="19132920" cy="2810440"/>
            <a:chOff x="0" y="-28575"/>
            <a:chExt cx="5039123" cy="740198"/>
          </a:xfrm>
        </p:grpSpPr>
        <p:sp>
          <p:nvSpPr>
            <p:cNvPr id="547" name="Google Shape;547;p24"/>
            <p:cNvSpPr/>
            <p:nvPr/>
          </p:nvSpPr>
          <p:spPr>
            <a:xfrm>
              <a:off x="0" y="0"/>
              <a:ext cx="5039123" cy="711623"/>
            </a:xfrm>
            <a:custGeom>
              <a:avLst/>
              <a:gdLst/>
              <a:ahLst/>
              <a:cxnLst/>
              <a:rect l="l" t="t" r="r" b="b"/>
              <a:pathLst>
                <a:path w="5039123" h="711623" extrusionOk="0">
                  <a:moveTo>
                    <a:pt x="0" y="0"/>
                  </a:moveTo>
                  <a:lnTo>
                    <a:pt x="5039123" y="0"/>
                  </a:lnTo>
                  <a:lnTo>
                    <a:pt x="5039123" y="711623"/>
                  </a:lnTo>
                  <a:lnTo>
                    <a:pt x="0" y="711623"/>
                  </a:ln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48" name="Google Shape;548;p24"/>
            <p:cNvSpPr txBox="1"/>
            <p:nvPr/>
          </p:nvSpPr>
          <p:spPr>
            <a:xfrm>
              <a:off x="0" y="-28575"/>
              <a:ext cx="5039123" cy="740198"/>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pic>
        <p:nvPicPr>
          <p:cNvPr id="2" name="Picture 2">
            <a:extLst>
              <a:ext uri="{FF2B5EF4-FFF2-40B4-BE49-F238E27FC236}">
                <a16:creationId xmlns:a16="http://schemas.microsoft.com/office/drawing/2014/main" id="{ED1134CC-C346-A7E9-26E3-7EDF1140C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484" y="2505531"/>
            <a:ext cx="7962911" cy="631733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7A4B4B4F-2D29-DF1A-A03E-CEA2A82373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2505531"/>
            <a:ext cx="7962911" cy="6317336"/>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4" name="Google Shape;293;p18">
            <a:extLst>
              <a:ext uri="{FF2B5EF4-FFF2-40B4-BE49-F238E27FC236}">
                <a16:creationId xmlns:a16="http://schemas.microsoft.com/office/drawing/2014/main" id="{D108558C-C26C-DBCD-3206-28F1E73F3D1F}"/>
              </a:ext>
            </a:extLst>
          </p:cNvPr>
          <p:cNvSpPr txBox="1"/>
          <p:nvPr/>
        </p:nvSpPr>
        <p:spPr>
          <a:xfrm>
            <a:off x="625872" y="749776"/>
            <a:ext cx="17036257" cy="924242"/>
          </a:xfrm>
          <a:prstGeom prst="rect">
            <a:avLst/>
          </a:prstGeom>
          <a:solidFill>
            <a:srgbClr val="E0B15E"/>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19995"/>
              </a:lnSpc>
              <a:spcBef>
                <a:spcPts val="0"/>
              </a:spcBef>
              <a:spcAft>
                <a:spcPts val="0"/>
              </a:spcAft>
              <a:buClr>
                <a:srgbClr val="000000"/>
              </a:buClr>
              <a:buSzTx/>
              <a:buFont typeface="Arial"/>
              <a:buNone/>
              <a:tabLst/>
              <a:defRPr/>
            </a:pPr>
            <a:r>
              <a:rPr kumimoji="0" lang="en-US" sz="4400" b="0" i="0" u="none" strike="noStrike" kern="0" cap="none" spc="0" normalizeH="0" baseline="0" noProof="0" dirty="0">
                <a:ln>
                  <a:noFill/>
                </a:ln>
                <a:solidFill>
                  <a:srgbClr val="FFFFFF"/>
                </a:solidFill>
                <a:effectLst/>
                <a:uLnTx/>
                <a:uFillTx/>
                <a:latin typeface="DM Sans Medium" pitchFamily="2" charset="0"/>
                <a:ea typeface="Bodoni"/>
                <a:cs typeface="Bodoni"/>
                <a:sym typeface="Bodoni"/>
              </a:rPr>
              <a:t>COMPARING GAINS TO TARGETING - BY CAMPAIGN EXPOSURE</a:t>
            </a:r>
            <a:endParaRPr kumimoji="0" sz="1100" b="0" i="0" u="none" strike="noStrike" kern="0" cap="none" spc="0" normalizeH="0" baseline="0" noProof="0" dirty="0">
              <a:ln>
                <a:noFill/>
              </a:ln>
              <a:solidFill>
                <a:srgbClr val="000000"/>
              </a:solidFill>
              <a:effectLst/>
              <a:uLnTx/>
              <a:uFillTx/>
              <a:latin typeface="DM Sans Medium" pitchFamily="2" charset="0"/>
              <a:sym typeface="Arial"/>
            </a:endParaRPr>
          </a:p>
        </p:txBody>
      </p:sp>
    </p:spTree>
    <p:extLst>
      <p:ext uri="{BB962C8B-B14F-4D97-AF65-F5344CB8AC3E}">
        <p14:creationId xmlns:p14="http://schemas.microsoft.com/office/powerpoint/2010/main" val="60243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Shape 114"/>
        <p:cNvGrpSpPr/>
        <p:nvPr/>
      </p:nvGrpSpPr>
      <p:grpSpPr>
        <a:xfrm>
          <a:off x="0" y="0"/>
          <a:ext cx="0" cy="0"/>
          <a:chOff x="0" y="0"/>
          <a:chExt cx="0" cy="0"/>
        </a:xfrm>
      </p:grpSpPr>
      <p:grpSp>
        <p:nvGrpSpPr>
          <p:cNvPr id="115" name="Google Shape;115;p14"/>
          <p:cNvGrpSpPr/>
          <p:nvPr/>
        </p:nvGrpSpPr>
        <p:grpSpPr>
          <a:xfrm>
            <a:off x="3957477" y="4098430"/>
            <a:ext cx="842477" cy="842477"/>
            <a:chOff x="0" y="0"/>
            <a:chExt cx="812800" cy="812800"/>
          </a:xfrm>
        </p:grpSpPr>
        <p:sp>
          <p:nvSpPr>
            <p:cNvPr id="116" name="Google Shape;116;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7" name="Google Shape;117;p14"/>
            <p:cNvSpPr txBox="1"/>
            <p:nvPr/>
          </p:nvSpPr>
          <p:spPr>
            <a:xfrm>
              <a:off x="76200" y="19050"/>
              <a:ext cx="660400" cy="71755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dirty="0">
                  <a:ln>
                    <a:noFill/>
                  </a:ln>
                  <a:solidFill>
                    <a:srgbClr val="FFFFFF"/>
                  </a:solidFill>
                  <a:effectLst/>
                  <a:uLnTx/>
                  <a:uFillTx/>
                  <a:latin typeface="DM Sans"/>
                  <a:ea typeface="DM Sans"/>
                  <a:cs typeface="DM Sans"/>
                  <a:sym typeface="DM Sans"/>
                </a:rPr>
                <a:t>01</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119" name="Google Shape;119;p14"/>
          <p:cNvSpPr/>
          <p:nvPr/>
        </p:nvSpPr>
        <p:spPr>
          <a:xfrm>
            <a:off x="7134333" y="4098430"/>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0" name="Google Shape;120;p14"/>
          <p:cNvSpPr txBox="1"/>
          <p:nvPr/>
        </p:nvSpPr>
        <p:spPr>
          <a:xfrm>
            <a:off x="7213315" y="4118176"/>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122;p14"/>
          <p:cNvSpPr/>
          <p:nvPr/>
        </p:nvSpPr>
        <p:spPr>
          <a:xfrm>
            <a:off x="3957477" y="6120403"/>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3" name="Google Shape;123;p14"/>
          <p:cNvSpPr txBox="1"/>
          <p:nvPr/>
        </p:nvSpPr>
        <p:spPr>
          <a:xfrm>
            <a:off x="4036459" y="6140149"/>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05</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125;p14"/>
          <p:cNvSpPr/>
          <p:nvPr/>
        </p:nvSpPr>
        <p:spPr>
          <a:xfrm>
            <a:off x="7134333" y="6120403"/>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6" name="Google Shape;126;p14"/>
          <p:cNvSpPr txBox="1"/>
          <p:nvPr/>
        </p:nvSpPr>
        <p:spPr>
          <a:xfrm>
            <a:off x="7213315" y="6140149"/>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06</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127;p14"/>
          <p:cNvSpPr/>
          <p:nvPr/>
        </p:nvSpPr>
        <p:spPr>
          <a:xfrm rot="1095156">
            <a:off x="-4098793" y="-4550300"/>
            <a:ext cx="7891968" cy="7891968"/>
          </a:xfrm>
          <a:custGeom>
            <a:avLst/>
            <a:gdLst/>
            <a:ahLst/>
            <a:cxnLst/>
            <a:rect l="l" t="t" r="r" b="b"/>
            <a:pathLst>
              <a:path w="7891968" h="7891968" extrusionOk="0">
                <a:moveTo>
                  <a:pt x="0" y="0"/>
                </a:moveTo>
                <a:lnTo>
                  <a:pt x="7891967" y="0"/>
                </a:lnTo>
                <a:lnTo>
                  <a:pt x="7891967" y="7891967"/>
                </a:lnTo>
                <a:lnTo>
                  <a:pt x="0" y="789196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9" name="Google Shape;129;p14"/>
          <p:cNvSpPr/>
          <p:nvPr/>
        </p:nvSpPr>
        <p:spPr>
          <a:xfrm>
            <a:off x="10311190" y="4098430"/>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0" name="Google Shape;130;p14"/>
          <p:cNvSpPr txBox="1"/>
          <p:nvPr/>
        </p:nvSpPr>
        <p:spPr>
          <a:xfrm>
            <a:off x="10390172" y="4118176"/>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03</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132;p14"/>
          <p:cNvSpPr/>
          <p:nvPr/>
        </p:nvSpPr>
        <p:spPr>
          <a:xfrm>
            <a:off x="13454332" y="4101144"/>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3" name="Google Shape;133;p14"/>
          <p:cNvSpPr txBox="1"/>
          <p:nvPr/>
        </p:nvSpPr>
        <p:spPr>
          <a:xfrm>
            <a:off x="13533314" y="4120890"/>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04</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135;p14"/>
          <p:cNvSpPr/>
          <p:nvPr/>
        </p:nvSpPr>
        <p:spPr>
          <a:xfrm>
            <a:off x="10311190" y="6120403"/>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6" name="Google Shape;136;p14"/>
          <p:cNvSpPr txBox="1"/>
          <p:nvPr/>
        </p:nvSpPr>
        <p:spPr>
          <a:xfrm>
            <a:off x="10390172" y="6140149"/>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07</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138;p14"/>
          <p:cNvSpPr/>
          <p:nvPr/>
        </p:nvSpPr>
        <p:spPr>
          <a:xfrm>
            <a:off x="13454332" y="6123117"/>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9" name="Google Shape;139;p14"/>
          <p:cNvSpPr txBox="1"/>
          <p:nvPr/>
        </p:nvSpPr>
        <p:spPr>
          <a:xfrm>
            <a:off x="13533314" y="6142863"/>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08</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14"/>
          <p:cNvSpPr txBox="1"/>
          <p:nvPr/>
        </p:nvSpPr>
        <p:spPr>
          <a:xfrm>
            <a:off x="12320857" y="7098975"/>
            <a:ext cx="3176857"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Appendix</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grpSp>
        <p:nvGrpSpPr>
          <p:cNvPr id="141" name="Google Shape;141;p14"/>
          <p:cNvGrpSpPr/>
          <p:nvPr/>
        </p:nvGrpSpPr>
        <p:grpSpPr>
          <a:xfrm>
            <a:off x="6625268" y="1791775"/>
            <a:ext cx="5037464" cy="1268429"/>
            <a:chOff x="0" y="0"/>
            <a:chExt cx="1326739" cy="334072"/>
          </a:xfrm>
        </p:grpSpPr>
        <p:sp>
          <p:nvSpPr>
            <p:cNvPr id="142" name="Google Shape;142;p14"/>
            <p:cNvSpPr/>
            <p:nvPr/>
          </p:nvSpPr>
          <p:spPr>
            <a:xfrm>
              <a:off x="0" y="0"/>
              <a:ext cx="1326739" cy="334072"/>
            </a:xfrm>
            <a:custGeom>
              <a:avLst/>
              <a:gdLst/>
              <a:ahLst/>
              <a:cxnLst/>
              <a:rect l="l" t="t" r="r" b="b"/>
              <a:pathLst>
                <a:path w="1326739" h="334072" extrusionOk="0">
                  <a:moveTo>
                    <a:pt x="52254" y="0"/>
                  </a:moveTo>
                  <a:lnTo>
                    <a:pt x="1274486" y="0"/>
                  </a:lnTo>
                  <a:cubicBezTo>
                    <a:pt x="1288344" y="0"/>
                    <a:pt x="1301635" y="5505"/>
                    <a:pt x="1311435" y="15305"/>
                  </a:cubicBezTo>
                  <a:cubicBezTo>
                    <a:pt x="1321234" y="25104"/>
                    <a:pt x="1326739" y="38395"/>
                    <a:pt x="1326739" y="52254"/>
                  </a:cubicBezTo>
                  <a:lnTo>
                    <a:pt x="1326739" y="281818"/>
                  </a:lnTo>
                  <a:cubicBezTo>
                    <a:pt x="1326739" y="310677"/>
                    <a:pt x="1303345" y="334072"/>
                    <a:pt x="1274486" y="334072"/>
                  </a:cubicBezTo>
                  <a:lnTo>
                    <a:pt x="52254" y="334072"/>
                  </a:lnTo>
                  <a:cubicBezTo>
                    <a:pt x="23395" y="334072"/>
                    <a:pt x="0" y="310677"/>
                    <a:pt x="0" y="281818"/>
                  </a:cubicBezTo>
                  <a:lnTo>
                    <a:pt x="0" y="52254"/>
                  </a:lnTo>
                  <a:cubicBezTo>
                    <a:pt x="0" y="23395"/>
                    <a:pt x="23395" y="0"/>
                    <a:pt x="52254"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3" name="Google Shape;143;p14"/>
            <p:cNvSpPr txBox="1"/>
            <p:nvPr/>
          </p:nvSpPr>
          <p:spPr>
            <a:xfrm>
              <a:off x="0" y="0"/>
              <a:ext cx="1326739" cy="334072"/>
            </a:xfrm>
            <a:prstGeom prst="rect">
              <a:avLst/>
            </a:prstGeom>
            <a:solidFill>
              <a:srgbClr val="E0B15E"/>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19996"/>
                </a:lnSpc>
                <a:spcBef>
                  <a:spcPts val="0"/>
                </a:spcBef>
                <a:spcAft>
                  <a:spcPts val="0"/>
                </a:spcAft>
                <a:buClr>
                  <a:srgbClr val="000000"/>
                </a:buClr>
                <a:buSzTx/>
                <a:buFont typeface="Arial"/>
                <a:buNone/>
                <a:tabLst/>
                <a:defRPr/>
              </a:pPr>
              <a:r>
                <a:rPr kumimoji="0" lang="en-US" sz="5400" b="0" i="0" u="none" strike="noStrike" kern="0" cap="none" spc="0" normalizeH="0" baseline="0" noProof="0" dirty="0">
                  <a:ln>
                    <a:noFill/>
                  </a:ln>
                  <a:solidFill>
                    <a:srgbClr val="FFFFFF"/>
                  </a:solidFill>
                  <a:effectLst/>
                  <a:uLnTx/>
                  <a:uFillTx/>
                  <a:latin typeface="DM Sans Medium" pitchFamily="2" charset="0"/>
                  <a:cs typeface="Arial"/>
                  <a:sym typeface="Arial"/>
                </a:rPr>
                <a:t>AGENDA</a:t>
              </a:r>
              <a:endParaRPr kumimoji="0" sz="1100" b="0" i="0" u="none" strike="noStrike" kern="0" cap="none" spc="0" normalizeH="0" baseline="0" noProof="0" dirty="0">
                <a:ln>
                  <a:noFill/>
                </a:ln>
                <a:solidFill>
                  <a:srgbClr val="000000"/>
                </a:solidFill>
                <a:effectLst/>
                <a:uLnTx/>
                <a:uFillTx/>
                <a:latin typeface="DM Sans Medium" pitchFamily="2" charset="0"/>
                <a:cs typeface="Arial"/>
                <a:sym typeface="Arial"/>
              </a:endParaRPr>
            </a:p>
          </p:txBody>
        </p:sp>
      </p:grpSp>
      <p:sp>
        <p:nvSpPr>
          <p:cNvPr id="144" name="Google Shape;144;p14"/>
          <p:cNvSpPr/>
          <p:nvPr/>
        </p:nvSpPr>
        <p:spPr>
          <a:xfrm rot="1095156">
            <a:off x="14074237" y="7160484"/>
            <a:ext cx="7891968" cy="7891968"/>
          </a:xfrm>
          <a:custGeom>
            <a:avLst/>
            <a:gdLst/>
            <a:ahLst/>
            <a:cxnLst/>
            <a:rect l="l" t="t" r="r" b="b"/>
            <a:pathLst>
              <a:path w="7891968" h="7891968" extrusionOk="0">
                <a:moveTo>
                  <a:pt x="0" y="0"/>
                </a:moveTo>
                <a:lnTo>
                  <a:pt x="7891967" y="0"/>
                </a:lnTo>
                <a:lnTo>
                  <a:pt x="7891967" y="7891967"/>
                </a:lnTo>
                <a:lnTo>
                  <a:pt x="0" y="789196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5" name="Google Shape;145;p14"/>
          <p:cNvSpPr txBox="1"/>
          <p:nvPr/>
        </p:nvSpPr>
        <p:spPr>
          <a:xfrm>
            <a:off x="2790287" y="5077003"/>
            <a:ext cx="3177000" cy="92102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rgbClr val="000000"/>
                </a:solidFill>
                <a:effectLst/>
                <a:uLnTx/>
                <a:uFillTx/>
                <a:latin typeface="DM Sans"/>
                <a:ea typeface="DM Sans"/>
                <a:cs typeface="DM Sans"/>
                <a:sym typeface="DM Sans"/>
              </a:rPr>
              <a:t>Problem Statement &amp; Objective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146;p14"/>
          <p:cNvSpPr txBox="1"/>
          <p:nvPr/>
        </p:nvSpPr>
        <p:spPr>
          <a:xfrm>
            <a:off x="5967143" y="5077003"/>
            <a:ext cx="3176857"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Data Description</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47" name="Google Shape;147;p14"/>
          <p:cNvSpPr txBox="1"/>
          <p:nvPr/>
        </p:nvSpPr>
        <p:spPr>
          <a:xfrm>
            <a:off x="2790287" y="7098975"/>
            <a:ext cx="3177000"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RFM Segmentation</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48" name="Google Shape;148;p14"/>
          <p:cNvSpPr txBox="1"/>
          <p:nvPr/>
        </p:nvSpPr>
        <p:spPr>
          <a:xfrm>
            <a:off x="5967143" y="7098975"/>
            <a:ext cx="3177000" cy="92102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Clustering &amp; </a:t>
            </a:r>
          </a:p>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Targeting Strategy</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49" name="Google Shape;149;p14"/>
          <p:cNvSpPr txBox="1"/>
          <p:nvPr/>
        </p:nvSpPr>
        <p:spPr>
          <a:xfrm>
            <a:off x="9144000" y="5077003"/>
            <a:ext cx="3177000"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Feature Importance</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50" name="Google Shape;150;p14"/>
          <p:cNvSpPr txBox="1"/>
          <p:nvPr/>
        </p:nvSpPr>
        <p:spPr>
          <a:xfrm>
            <a:off x="12320857" y="5077003"/>
            <a:ext cx="3177000"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Uplift Modelling</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51" name="Google Shape;151;p14"/>
          <p:cNvSpPr txBox="1"/>
          <p:nvPr/>
        </p:nvSpPr>
        <p:spPr>
          <a:xfrm>
            <a:off x="9144000" y="7098975"/>
            <a:ext cx="3177000" cy="92102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Summary &amp; </a:t>
            </a:r>
          </a:p>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Scope</a:t>
            </a:r>
          </a:p>
        </p:txBody>
      </p:sp>
      <p:grpSp>
        <p:nvGrpSpPr>
          <p:cNvPr id="152" name="Google Shape;152;p14"/>
          <p:cNvGrpSpPr/>
          <p:nvPr/>
        </p:nvGrpSpPr>
        <p:grpSpPr>
          <a:xfrm>
            <a:off x="13036870" y="-1312917"/>
            <a:ext cx="2625834" cy="2625834"/>
            <a:chOff x="0" y="0"/>
            <a:chExt cx="812800" cy="812800"/>
          </a:xfrm>
        </p:grpSpPr>
        <p:sp>
          <p:nvSpPr>
            <p:cNvPr id="153" name="Google Shape;153;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4" name="Google Shape;154;p14"/>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3888"/>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155" name="Google Shape;155;p14"/>
          <p:cNvGrpSpPr/>
          <p:nvPr/>
        </p:nvGrpSpPr>
        <p:grpSpPr>
          <a:xfrm>
            <a:off x="1752881" y="9161550"/>
            <a:ext cx="2625834" cy="2625834"/>
            <a:chOff x="0" y="0"/>
            <a:chExt cx="812800" cy="812800"/>
          </a:xfrm>
        </p:grpSpPr>
        <p:sp>
          <p:nvSpPr>
            <p:cNvPr id="156" name="Google Shape;156;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7" name="Google Shape;157;p14"/>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3888"/>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Tree>
    <p:extLst>
      <p:ext uri="{BB962C8B-B14F-4D97-AF65-F5344CB8AC3E}">
        <p14:creationId xmlns:p14="http://schemas.microsoft.com/office/powerpoint/2010/main" val="3583444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 name="Google Shape;293;p18">
            <a:extLst>
              <a:ext uri="{FF2B5EF4-FFF2-40B4-BE49-F238E27FC236}">
                <a16:creationId xmlns:a16="http://schemas.microsoft.com/office/drawing/2014/main" id="{97C9A1D5-765E-3081-361E-A45323CA0E13}"/>
              </a:ext>
            </a:extLst>
          </p:cNvPr>
          <p:cNvSpPr txBox="1"/>
          <p:nvPr/>
        </p:nvSpPr>
        <p:spPr>
          <a:xfrm>
            <a:off x="507162" y="749776"/>
            <a:ext cx="17156723" cy="924242"/>
          </a:xfrm>
          <a:prstGeom prst="rect">
            <a:avLst/>
          </a:prstGeom>
          <a:solidFill>
            <a:srgbClr val="E0B15E"/>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19995"/>
              </a:lnSpc>
              <a:spcBef>
                <a:spcPts val="0"/>
              </a:spcBef>
              <a:spcAft>
                <a:spcPts val="0"/>
              </a:spcAft>
              <a:buClr>
                <a:srgbClr val="000000"/>
              </a:buClr>
              <a:buSzTx/>
              <a:buFont typeface="Arial"/>
              <a:buNone/>
              <a:tabLst/>
              <a:defRPr/>
            </a:pPr>
            <a:r>
              <a:rPr kumimoji="0" lang="en-US" sz="4400" b="0" i="0" u="none" strike="noStrike" kern="0" cap="none" spc="0" normalizeH="0" baseline="0" noProof="0" dirty="0">
                <a:ln>
                  <a:noFill/>
                </a:ln>
                <a:solidFill>
                  <a:srgbClr val="FFFFFF"/>
                </a:solidFill>
                <a:effectLst/>
                <a:uLnTx/>
                <a:uFillTx/>
                <a:latin typeface="DM Sans Medium" pitchFamily="2" charset="0"/>
                <a:ea typeface="Bodoni"/>
                <a:cs typeface="Bodoni"/>
                <a:sym typeface="Bodoni"/>
              </a:rPr>
              <a:t>STATISTICAL SIGNIFICANCE TESTING</a:t>
            </a:r>
            <a:endParaRPr kumimoji="0" lang="en-US" sz="1100" b="0" i="0" u="none" strike="noStrike" kern="0" cap="none" spc="0" normalizeH="0" baseline="0" noProof="0" dirty="0">
              <a:ln>
                <a:noFill/>
              </a:ln>
              <a:solidFill>
                <a:srgbClr val="000000"/>
              </a:solidFill>
              <a:effectLst/>
              <a:uLnTx/>
              <a:uFillTx/>
              <a:latin typeface="DM Sans Medium" pitchFamily="2" charset="0"/>
              <a:sym typeface="Arial"/>
            </a:endParaRPr>
          </a:p>
        </p:txBody>
      </p:sp>
      <p:graphicFrame>
        <p:nvGraphicFramePr>
          <p:cNvPr id="28" name="Table 27">
            <a:extLst>
              <a:ext uri="{FF2B5EF4-FFF2-40B4-BE49-F238E27FC236}">
                <a16:creationId xmlns:a16="http://schemas.microsoft.com/office/drawing/2014/main" id="{F4D47B79-3BF3-C6AD-8C8D-AB9E55A7A854}"/>
              </a:ext>
            </a:extLst>
          </p:cNvPr>
          <p:cNvGraphicFramePr>
            <a:graphicFrameLocks noGrp="1"/>
          </p:cNvGraphicFramePr>
          <p:nvPr>
            <p:extLst>
              <p:ext uri="{D42A27DB-BD31-4B8C-83A1-F6EECF244321}">
                <p14:modId xmlns:p14="http://schemas.microsoft.com/office/powerpoint/2010/main" val="2390703362"/>
              </p:ext>
            </p:extLst>
          </p:nvPr>
        </p:nvGraphicFramePr>
        <p:xfrm>
          <a:off x="4320000" y="2187770"/>
          <a:ext cx="9648000" cy="7028746"/>
        </p:xfrm>
        <a:graphic>
          <a:graphicData uri="http://schemas.openxmlformats.org/drawingml/2006/table">
            <a:tbl>
              <a:tblPr/>
              <a:tblGrid>
                <a:gridCol w="1224000">
                  <a:extLst>
                    <a:ext uri="{9D8B030D-6E8A-4147-A177-3AD203B41FA5}">
                      <a16:colId xmlns:a16="http://schemas.microsoft.com/office/drawing/2014/main" val="77723659"/>
                    </a:ext>
                  </a:extLst>
                </a:gridCol>
                <a:gridCol w="1404000">
                  <a:extLst>
                    <a:ext uri="{9D8B030D-6E8A-4147-A177-3AD203B41FA5}">
                      <a16:colId xmlns:a16="http://schemas.microsoft.com/office/drawing/2014/main" val="2485233195"/>
                    </a:ext>
                  </a:extLst>
                </a:gridCol>
                <a:gridCol w="1404000">
                  <a:extLst>
                    <a:ext uri="{9D8B030D-6E8A-4147-A177-3AD203B41FA5}">
                      <a16:colId xmlns:a16="http://schemas.microsoft.com/office/drawing/2014/main" val="2616699020"/>
                    </a:ext>
                  </a:extLst>
                </a:gridCol>
                <a:gridCol w="1404000">
                  <a:extLst>
                    <a:ext uri="{9D8B030D-6E8A-4147-A177-3AD203B41FA5}">
                      <a16:colId xmlns:a16="http://schemas.microsoft.com/office/drawing/2014/main" val="3226871783"/>
                    </a:ext>
                  </a:extLst>
                </a:gridCol>
                <a:gridCol w="1404000">
                  <a:extLst>
                    <a:ext uri="{9D8B030D-6E8A-4147-A177-3AD203B41FA5}">
                      <a16:colId xmlns:a16="http://schemas.microsoft.com/office/drawing/2014/main" val="540935623"/>
                    </a:ext>
                  </a:extLst>
                </a:gridCol>
                <a:gridCol w="1404000">
                  <a:extLst>
                    <a:ext uri="{9D8B030D-6E8A-4147-A177-3AD203B41FA5}">
                      <a16:colId xmlns:a16="http://schemas.microsoft.com/office/drawing/2014/main" val="372885380"/>
                    </a:ext>
                  </a:extLst>
                </a:gridCol>
                <a:gridCol w="1404000">
                  <a:extLst>
                    <a:ext uri="{9D8B030D-6E8A-4147-A177-3AD203B41FA5}">
                      <a16:colId xmlns:a16="http://schemas.microsoft.com/office/drawing/2014/main" val="3196996657"/>
                    </a:ext>
                  </a:extLst>
                </a:gridCol>
              </a:tblGrid>
              <a:tr h="729234">
                <a:tc rowSpan="2">
                  <a:txBody>
                    <a:bodyPr/>
                    <a:lstStyle/>
                    <a:p>
                      <a:pPr algn="ctr" fontAlgn="ctr"/>
                      <a:r>
                        <a:rPr lang="en-US" sz="1600" b="1" i="0" u="none" strike="noStrike" dirty="0">
                          <a:solidFill>
                            <a:srgbClr val="000000"/>
                          </a:solidFill>
                          <a:effectLst/>
                          <a:latin typeface="DB Sans"/>
                        </a:rPr>
                        <a:t>Segment</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B15E"/>
                    </a:solidFill>
                  </a:tcPr>
                </a:tc>
                <a:tc gridSpan="3">
                  <a:txBody>
                    <a:bodyPr/>
                    <a:lstStyle/>
                    <a:p>
                      <a:pPr algn="ctr" fontAlgn="ctr"/>
                      <a:r>
                        <a:rPr lang="en-US" sz="1600" b="1" i="0" u="none" strike="noStrike" dirty="0">
                          <a:solidFill>
                            <a:schemeClr val="tx1"/>
                          </a:solidFill>
                          <a:effectLst/>
                          <a:latin typeface="DB Sans"/>
                        </a:rPr>
                        <a:t>Ad Campaign ( % Visited | # Total Customers</a:t>
                      </a:r>
                      <a:r>
                        <a:rPr lang="en-US" sz="1600" b="1" i="0" u="none" strike="noStrike" baseline="0" dirty="0">
                          <a:solidFill>
                            <a:schemeClr val="tx1"/>
                          </a:solidFill>
                          <a:effectLst/>
                          <a:latin typeface="DB Sans"/>
                        </a:rPr>
                        <a:t> )</a:t>
                      </a:r>
                      <a:endParaRPr lang="en-US" sz="1600" b="1" i="0" u="none" strike="noStrike" dirty="0">
                        <a:solidFill>
                          <a:schemeClr val="tx1"/>
                        </a:solidFill>
                        <a:effectLst/>
                        <a:latin typeface="DB Sans"/>
                      </a:endParaRP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B15E"/>
                    </a:solidFill>
                  </a:tcPr>
                </a:tc>
                <a:tc hMerge="1">
                  <a:txBody>
                    <a:bodyPr/>
                    <a:lstStyle/>
                    <a:p>
                      <a:endParaRPr lang="en-US"/>
                    </a:p>
                  </a:txBody>
                  <a:tcPr/>
                </a:tc>
                <a:tc hMerge="1">
                  <a:txBody>
                    <a:bodyPr/>
                    <a:lstStyle/>
                    <a:p>
                      <a:endParaRPr lang="en-US"/>
                    </a:p>
                  </a:txBody>
                  <a:tcPr/>
                </a:tc>
                <a:tc gridSpan="3">
                  <a:txBody>
                    <a:bodyPr/>
                    <a:lstStyle/>
                    <a:p>
                      <a:pPr algn="ctr" fontAlgn="ctr"/>
                      <a:r>
                        <a:rPr lang="en-US" sz="1600" b="1" i="0" u="none" strike="noStrike" dirty="0">
                          <a:solidFill>
                            <a:schemeClr val="bg1"/>
                          </a:solidFill>
                          <a:effectLst/>
                          <a:latin typeface="DB Sans"/>
                        </a:rPr>
                        <a:t>Z-test (95% C.I.)</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53333807"/>
                  </a:ext>
                </a:extLst>
              </a:tr>
              <a:tr h="729234">
                <a:tc vMerge="1">
                  <a:txBody>
                    <a:bodyPr/>
                    <a:lstStyle/>
                    <a:p>
                      <a:endParaRPr lang="en-US"/>
                    </a:p>
                  </a:txBody>
                  <a:tcPr/>
                </a:tc>
                <a:tc>
                  <a:txBody>
                    <a:bodyPr/>
                    <a:lstStyle/>
                    <a:p>
                      <a:pPr algn="ctr" fontAlgn="ctr"/>
                      <a:r>
                        <a:rPr lang="en-US" sz="1600" b="1" i="0" u="none" strike="noStrike" dirty="0">
                          <a:solidFill>
                            <a:srgbClr val="000000"/>
                          </a:solidFill>
                          <a:effectLst/>
                          <a:latin typeface="DB Sans"/>
                        </a:rPr>
                        <a:t>Men's Campaign</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DAAD"/>
                    </a:solidFill>
                  </a:tcPr>
                </a:tc>
                <a:tc>
                  <a:txBody>
                    <a:bodyPr/>
                    <a:lstStyle/>
                    <a:p>
                      <a:pPr algn="ctr" fontAlgn="ctr"/>
                      <a:r>
                        <a:rPr lang="en-US" sz="1600" b="1" i="0" u="none" strike="noStrike" dirty="0">
                          <a:solidFill>
                            <a:srgbClr val="000000"/>
                          </a:solidFill>
                          <a:effectLst/>
                          <a:latin typeface="DB Sans"/>
                        </a:rPr>
                        <a:t>Women's Campaign</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DAAD"/>
                    </a:solidFill>
                  </a:tcPr>
                </a:tc>
                <a:tc>
                  <a:txBody>
                    <a:bodyPr/>
                    <a:lstStyle/>
                    <a:p>
                      <a:pPr algn="ctr" fontAlgn="ctr"/>
                      <a:r>
                        <a:rPr lang="en-US" sz="1600" b="1" i="0" u="none" strike="noStrike">
                          <a:solidFill>
                            <a:srgbClr val="000000"/>
                          </a:solidFill>
                          <a:effectLst/>
                          <a:latin typeface="DB Sans"/>
                        </a:rPr>
                        <a:t>None</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1DAAD"/>
                    </a:solidFill>
                  </a:tcPr>
                </a:tc>
                <a:tc>
                  <a:txBody>
                    <a:bodyPr/>
                    <a:lstStyle/>
                    <a:p>
                      <a:pPr algn="ctr" fontAlgn="ctr"/>
                      <a:r>
                        <a:rPr lang="en-US" sz="1600" b="1" i="0" u="none" strike="noStrike" dirty="0">
                          <a:solidFill>
                            <a:srgbClr val="000000"/>
                          </a:solidFill>
                          <a:effectLst/>
                          <a:latin typeface="DB Sans"/>
                        </a:rPr>
                        <a:t>Men’s vs. Women’s</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US" sz="1600" b="1" i="0" u="none" strike="noStrike" dirty="0">
                          <a:solidFill>
                            <a:srgbClr val="000000"/>
                          </a:solidFill>
                          <a:effectLst/>
                          <a:latin typeface="DB Sans"/>
                        </a:rPr>
                        <a:t>Men’s vs. </a:t>
                      </a:r>
                    </a:p>
                    <a:p>
                      <a:pPr algn="ctr" fontAlgn="ctr"/>
                      <a:r>
                        <a:rPr lang="en-US" sz="1600" b="1" i="0" u="none" strike="noStrike" dirty="0">
                          <a:solidFill>
                            <a:srgbClr val="000000"/>
                          </a:solidFill>
                          <a:effectLst/>
                          <a:latin typeface="DB Sans"/>
                        </a:rPr>
                        <a:t>None</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algn="ctr" fontAlgn="ctr"/>
                      <a:r>
                        <a:rPr lang="en-US" sz="1600" b="1" i="0" u="none" strike="noStrike" dirty="0">
                          <a:solidFill>
                            <a:srgbClr val="000000"/>
                          </a:solidFill>
                          <a:effectLst/>
                          <a:latin typeface="DB Sans"/>
                        </a:rPr>
                        <a:t>Women’s vs. None</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703181589"/>
                  </a:ext>
                </a:extLst>
              </a:tr>
              <a:tr h="795754">
                <a:tc>
                  <a:txBody>
                    <a:bodyPr/>
                    <a:lstStyle/>
                    <a:p>
                      <a:pPr algn="ctr" fontAlgn="ctr"/>
                      <a:r>
                        <a:rPr lang="en-US" sz="1800" b="0" i="0" u="none" strike="noStrike" dirty="0">
                          <a:solidFill>
                            <a:srgbClr val="000000"/>
                          </a:solidFill>
                          <a:effectLst/>
                          <a:latin typeface="DB Sans"/>
                        </a:rPr>
                        <a:t>1</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800" b="0" i="0" u="none" strike="noStrike" dirty="0">
                          <a:solidFill>
                            <a:srgbClr val="000000"/>
                          </a:solidFill>
                          <a:effectLst/>
                          <a:latin typeface="DB Sans"/>
                        </a:rPr>
                        <a:t>89% | 449</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A9D08E"/>
                    </a:solidFill>
                  </a:tcPr>
                </a:tc>
                <a:tc>
                  <a:txBody>
                    <a:bodyPr/>
                    <a:lstStyle/>
                    <a:p>
                      <a:pPr algn="ctr" fontAlgn="ctr"/>
                      <a:r>
                        <a:rPr lang="en-US" sz="1800" b="0" i="0" u="none" strike="noStrike" dirty="0">
                          <a:solidFill>
                            <a:srgbClr val="000000"/>
                          </a:solidFill>
                          <a:effectLst/>
                          <a:latin typeface="DB Sans"/>
                        </a:rPr>
                        <a:t>88% | 337</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A9D08E"/>
                    </a:solidFill>
                  </a:tcPr>
                </a:tc>
                <a:tc>
                  <a:txBody>
                    <a:bodyPr/>
                    <a:lstStyle/>
                    <a:p>
                      <a:pPr algn="ctr" fontAlgn="ctr"/>
                      <a:r>
                        <a:rPr lang="en-US" sz="1800" b="0" i="0" u="none" strike="noStrike" dirty="0">
                          <a:solidFill>
                            <a:srgbClr val="000000"/>
                          </a:solidFill>
                          <a:effectLst/>
                          <a:latin typeface="DB Sans"/>
                        </a:rPr>
                        <a:t>6% | 595</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696B"/>
                    </a:solidFill>
                  </a:tcPr>
                </a:tc>
                <a:tc>
                  <a:txBody>
                    <a:bodyPr/>
                    <a:lstStyle/>
                    <a:p>
                      <a:pPr algn="ctr" fontAlgn="ctr"/>
                      <a:r>
                        <a:rPr lang="en-US" sz="1800" b="1" i="0" u="none" strike="noStrike" dirty="0">
                          <a:solidFill>
                            <a:srgbClr val="FF0000"/>
                          </a:solidFill>
                          <a:effectLst/>
                          <a:latin typeface="DB Sans"/>
                        </a:rPr>
                        <a:t>N</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800" b="1" i="0" u="none" strike="noStrike" dirty="0">
                          <a:solidFill>
                            <a:srgbClr val="00B050"/>
                          </a:solidFill>
                          <a:effectLst/>
                          <a:latin typeface="DB Sans"/>
                        </a:rPr>
                        <a:t>Y</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800" b="1" i="0" u="none" strike="noStrike" dirty="0">
                          <a:solidFill>
                            <a:srgbClr val="00B050"/>
                          </a:solidFill>
                          <a:effectLst/>
                          <a:latin typeface="DB Sans"/>
                        </a:rPr>
                        <a:t>Y</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2226182799"/>
                  </a:ext>
                </a:extLst>
              </a:tr>
              <a:tr h="795754">
                <a:tc>
                  <a:txBody>
                    <a:bodyPr/>
                    <a:lstStyle/>
                    <a:p>
                      <a:pPr algn="ctr" fontAlgn="ctr"/>
                      <a:r>
                        <a:rPr lang="en-US" sz="1800" b="0" i="0" u="none" strike="noStrike">
                          <a:solidFill>
                            <a:srgbClr val="000000"/>
                          </a:solidFill>
                          <a:effectLst/>
                          <a:latin typeface="DB Sans"/>
                        </a:rPr>
                        <a:t>2</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800" b="0" i="0" u="none" strike="noStrike">
                          <a:solidFill>
                            <a:srgbClr val="000000"/>
                          </a:solidFill>
                          <a:effectLst/>
                          <a:latin typeface="DB Sans"/>
                        </a:rPr>
                        <a:t>31% | 1964</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DFE283"/>
                    </a:solidFill>
                  </a:tcPr>
                </a:tc>
                <a:tc>
                  <a:txBody>
                    <a:bodyPr/>
                    <a:lstStyle/>
                    <a:p>
                      <a:pPr algn="ctr" fontAlgn="ctr"/>
                      <a:r>
                        <a:rPr lang="en-US" sz="1800" b="0" i="0" u="none" strike="noStrike">
                          <a:solidFill>
                            <a:srgbClr val="000000"/>
                          </a:solidFill>
                          <a:effectLst/>
                          <a:latin typeface="DB Sans"/>
                        </a:rPr>
                        <a:t>23% | 1851</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EBE683"/>
                    </a:solidFill>
                  </a:tcPr>
                </a:tc>
                <a:tc>
                  <a:txBody>
                    <a:bodyPr/>
                    <a:lstStyle/>
                    <a:p>
                      <a:pPr algn="ctr" fontAlgn="ctr"/>
                      <a:r>
                        <a:rPr lang="en-US" sz="1800" b="0" i="0" u="none" strike="noStrike">
                          <a:solidFill>
                            <a:srgbClr val="000000"/>
                          </a:solidFill>
                          <a:effectLst/>
                          <a:latin typeface="DB Sans"/>
                        </a:rPr>
                        <a:t>7% | 3089</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696B"/>
                    </a:solidFill>
                  </a:tcPr>
                </a:tc>
                <a:tc>
                  <a:txBody>
                    <a:bodyPr/>
                    <a:lstStyle/>
                    <a:p>
                      <a:pPr algn="ctr" fontAlgn="ctr"/>
                      <a:r>
                        <a:rPr lang="en-US" sz="1800" b="1" i="0" u="none" strike="noStrike" dirty="0">
                          <a:solidFill>
                            <a:srgbClr val="00B050"/>
                          </a:solidFill>
                          <a:effectLst/>
                          <a:latin typeface="DB Sans"/>
                        </a:rPr>
                        <a:t>Y</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800" b="1" i="0" u="none" strike="noStrike" dirty="0">
                          <a:solidFill>
                            <a:srgbClr val="00B050"/>
                          </a:solidFill>
                          <a:effectLst/>
                          <a:latin typeface="DB Sans"/>
                        </a:rPr>
                        <a:t>Y</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800" b="1" i="0" u="none" strike="noStrike" dirty="0">
                          <a:solidFill>
                            <a:srgbClr val="00B050"/>
                          </a:solidFill>
                          <a:effectLst/>
                          <a:latin typeface="DB Sans"/>
                        </a:rPr>
                        <a:t>Y</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2357481842"/>
                  </a:ext>
                </a:extLst>
              </a:tr>
              <a:tr h="795754">
                <a:tc>
                  <a:txBody>
                    <a:bodyPr/>
                    <a:lstStyle/>
                    <a:p>
                      <a:pPr algn="ctr" fontAlgn="ctr"/>
                      <a:r>
                        <a:rPr lang="en-US" sz="1800" b="0" i="0" u="none" strike="noStrike" dirty="0">
                          <a:solidFill>
                            <a:srgbClr val="000000"/>
                          </a:solidFill>
                          <a:effectLst/>
                          <a:latin typeface="DB Sans"/>
                        </a:rPr>
                        <a:t>3</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800" b="0" i="0" u="none" strike="noStrike">
                          <a:solidFill>
                            <a:srgbClr val="000000"/>
                          </a:solidFill>
                          <a:effectLst/>
                          <a:latin typeface="DB Sans"/>
                        </a:rPr>
                        <a:t>29% |1913 </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DBE182"/>
                    </a:solidFill>
                  </a:tcPr>
                </a:tc>
                <a:tc>
                  <a:txBody>
                    <a:bodyPr/>
                    <a:lstStyle/>
                    <a:p>
                      <a:pPr algn="ctr" fontAlgn="ctr"/>
                      <a:r>
                        <a:rPr lang="en-US" sz="1800" b="0" i="0" u="none" strike="noStrike">
                          <a:solidFill>
                            <a:srgbClr val="000000"/>
                          </a:solidFill>
                          <a:effectLst/>
                          <a:latin typeface="DB Sans"/>
                        </a:rPr>
                        <a:t>24% | 1900 </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EDE683"/>
                    </a:solidFill>
                  </a:tcPr>
                </a:tc>
                <a:tc>
                  <a:txBody>
                    <a:bodyPr/>
                    <a:lstStyle/>
                    <a:p>
                      <a:pPr algn="ctr" fontAlgn="ctr"/>
                      <a:r>
                        <a:rPr lang="en-US" sz="1800" b="0" i="0" u="none" strike="noStrike">
                          <a:solidFill>
                            <a:srgbClr val="000000"/>
                          </a:solidFill>
                          <a:effectLst/>
                          <a:latin typeface="DB Sans"/>
                        </a:rPr>
                        <a:t>18% | 1912</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E984"/>
                    </a:solidFill>
                  </a:tcPr>
                </a:tc>
                <a:tc>
                  <a:txBody>
                    <a:bodyPr/>
                    <a:lstStyle/>
                    <a:p>
                      <a:pPr algn="ctr" fontAlgn="ctr"/>
                      <a:r>
                        <a:rPr lang="en-US" sz="1800" b="1" i="0" u="none" strike="noStrike" dirty="0">
                          <a:solidFill>
                            <a:srgbClr val="00B050"/>
                          </a:solidFill>
                          <a:effectLst/>
                          <a:latin typeface="DB Sans"/>
                        </a:rPr>
                        <a:t>Y</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800" b="1" i="0" u="none" strike="noStrike" dirty="0">
                          <a:solidFill>
                            <a:srgbClr val="00B050"/>
                          </a:solidFill>
                          <a:effectLst/>
                          <a:latin typeface="DB Sans"/>
                        </a:rPr>
                        <a:t>Y</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800" b="1" i="0" u="none" strike="noStrike" dirty="0">
                          <a:solidFill>
                            <a:srgbClr val="00B050"/>
                          </a:solidFill>
                          <a:effectLst/>
                          <a:latin typeface="DB Sans"/>
                        </a:rPr>
                        <a:t>Y</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704251435"/>
                  </a:ext>
                </a:extLst>
              </a:tr>
              <a:tr h="795754">
                <a:tc>
                  <a:txBody>
                    <a:bodyPr/>
                    <a:lstStyle/>
                    <a:p>
                      <a:pPr algn="ctr" fontAlgn="ctr"/>
                      <a:r>
                        <a:rPr lang="en-US" sz="1800" b="0" i="0" u="none" strike="noStrike" dirty="0">
                          <a:solidFill>
                            <a:srgbClr val="000000"/>
                          </a:solidFill>
                          <a:effectLst/>
                          <a:latin typeface="DB Sans"/>
                        </a:rPr>
                        <a:t>4</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800" b="0" i="0" u="none" strike="noStrike">
                          <a:solidFill>
                            <a:srgbClr val="000000"/>
                          </a:solidFill>
                          <a:effectLst/>
                          <a:latin typeface="DB Sans"/>
                        </a:rPr>
                        <a:t>17% | 5204</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E984"/>
                    </a:solidFill>
                  </a:tcPr>
                </a:tc>
                <a:tc>
                  <a:txBody>
                    <a:bodyPr/>
                    <a:lstStyle/>
                    <a:p>
                      <a:pPr algn="ctr" fontAlgn="ctr"/>
                      <a:r>
                        <a:rPr lang="en-US" sz="1800" b="0" i="0" u="none" strike="noStrike">
                          <a:solidFill>
                            <a:srgbClr val="000000"/>
                          </a:solidFill>
                          <a:effectLst/>
                          <a:latin typeface="DB Sans"/>
                        </a:rPr>
                        <a:t>17% | 5316</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E984"/>
                    </a:solidFill>
                  </a:tcPr>
                </a:tc>
                <a:tc>
                  <a:txBody>
                    <a:bodyPr/>
                    <a:lstStyle/>
                    <a:p>
                      <a:pPr algn="ctr" fontAlgn="ctr"/>
                      <a:r>
                        <a:rPr lang="en-US" sz="1800" b="0" i="0" u="none" strike="noStrike">
                          <a:solidFill>
                            <a:srgbClr val="000000"/>
                          </a:solidFill>
                          <a:effectLst/>
                          <a:latin typeface="DB Sans"/>
                        </a:rPr>
                        <a:t>11% | 5191</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CC17C"/>
                    </a:solidFill>
                  </a:tcPr>
                </a:tc>
                <a:tc>
                  <a:txBody>
                    <a:bodyPr/>
                    <a:lstStyle/>
                    <a:p>
                      <a:pPr algn="ctr" fontAlgn="ctr"/>
                      <a:r>
                        <a:rPr lang="en-US" sz="1800" b="1" i="0" u="none" strike="noStrike" dirty="0">
                          <a:solidFill>
                            <a:srgbClr val="FF0000"/>
                          </a:solidFill>
                          <a:effectLst/>
                          <a:latin typeface="DB Sans"/>
                        </a:rPr>
                        <a:t>N</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800" b="1" i="0" u="none" strike="noStrike" dirty="0">
                          <a:solidFill>
                            <a:srgbClr val="00B050"/>
                          </a:solidFill>
                          <a:effectLst/>
                          <a:latin typeface="DB Sans"/>
                        </a:rPr>
                        <a:t>Y</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800" b="1" i="0" u="none" strike="noStrike" dirty="0">
                          <a:solidFill>
                            <a:srgbClr val="00B050"/>
                          </a:solidFill>
                          <a:effectLst/>
                          <a:latin typeface="DB Sans"/>
                        </a:rPr>
                        <a:t>Y</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3273826580"/>
                  </a:ext>
                </a:extLst>
              </a:tr>
              <a:tr h="795754">
                <a:tc>
                  <a:txBody>
                    <a:bodyPr/>
                    <a:lstStyle/>
                    <a:p>
                      <a:pPr algn="ctr" fontAlgn="ctr"/>
                      <a:r>
                        <a:rPr lang="en-US" sz="1800" b="0" i="0" u="none" strike="noStrike" dirty="0">
                          <a:solidFill>
                            <a:srgbClr val="000000"/>
                          </a:solidFill>
                          <a:effectLst/>
                          <a:latin typeface="DB Sans"/>
                        </a:rPr>
                        <a:t>5</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800" b="0" i="0" u="none" strike="noStrike" dirty="0">
                          <a:solidFill>
                            <a:srgbClr val="000000"/>
                          </a:solidFill>
                          <a:effectLst/>
                          <a:latin typeface="DB Sans"/>
                        </a:rPr>
                        <a:t>13% | 4197</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DD780"/>
                    </a:solidFill>
                  </a:tcPr>
                </a:tc>
                <a:tc>
                  <a:txBody>
                    <a:bodyPr/>
                    <a:lstStyle/>
                    <a:p>
                      <a:pPr algn="ctr" fontAlgn="ctr"/>
                      <a:r>
                        <a:rPr lang="en-US" sz="1800" b="0" i="0" u="none" strike="noStrike" dirty="0">
                          <a:solidFill>
                            <a:srgbClr val="000000"/>
                          </a:solidFill>
                          <a:effectLst/>
                          <a:latin typeface="DB Sans"/>
                        </a:rPr>
                        <a:t>14% | 4163</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FEB84"/>
                    </a:solidFill>
                  </a:tcPr>
                </a:tc>
                <a:tc>
                  <a:txBody>
                    <a:bodyPr/>
                    <a:lstStyle/>
                    <a:p>
                      <a:pPr algn="ctr" fontAlgn="ctr"/>
                      <a:r>
                        <a:rPr lang="en-US" sz="1800" b="0" i="0" u="none" strike="noStrike" dirty="0">
                          <a:solidFill>
                            <a:srgbClr val="000000"/>
                          </a:solidFill>
                          <a:effectLst/>
                          <a:latin typeface="DB Sans"/>
                        </a:rPr>
                        <a:t>7% | 4070</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87A6E"/>
                    </a:solidFill>
                  </a:tcPr>
                </a:tc>
                <a:tc>
                  <a:txBody>
                    <a:bodyPr/>
                    <a:lstStyle/>
                    <a:p>
                      <a:pPr algn="ctr" fontAlgn="ctr"/>
                      <a:r>
                        <a:rPr lang="en-US" sz="1800" b="1" i="0" u="none" strike="noStrike" dirty="0">
                          <a:solidFill>
                            <a:srgbClr val="FF0000"/>
                          </a:solidFill>
                          <a:effectLst/>
                          <a:latin typeface="DB Sans"/>
                        </a:rPr>
                        <a:t>N</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800" b="1" i="0" u="none" strike="noStrike" dirty="0">
                          <a:solidFill>
                            <a:srgbClr val="00B050"/>
                          </a:solidFill>
                          <a:effectLst/>
                          <a:latin typeface="DB Sans"/>
                        </a:rPr>
                        <a:t>Y</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800" b="1" i="0" u="none" strike="noStrike" dirty="0">
                          <a:solidFill>
                            <a:srgbClr val="00B050"/>
                          </a:solidFill>
                          <a:effectLst/>
                          <a:latin typeface="DB Sans"/>
                        </a:rPr>
                        <a:t>Y</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3082065293"/>
                  </a:ext>
                </a:extLst>
              </a:tr>
              <a:tr h="795754">
                <a:tc>
                  <a:txBody>
                    <a:bodyPr/>
                    <a:lstStyle/>
                    <a:p>
                      <a:pPr algn="ctr" fontAlgn="ctr"/>
                      <a:r>
                        <a:rPr lang="en-US" sz="1800" b="0" i="0" u="none" strike="noStrike" dirty="0">
                          <a:solidFill>
                            <a:srgbClr val="000000"/>
                          </a:solidFill>
                          <a:effectLst/>
                          <a:latin typeface="DB Sans"/>
                        </a:rPr>
                        <a:t>6</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ctr"/>
                      <a:r>
                        <a:rPr lang="en-US" sz="1800" b="0" i="0" u="none" strike="noStrike" dirty="0">
                          <a:solidFill>
                            <a:srgbClr val="000000"/>
                          </a:solidFill>
                          <a:effectLst/>
                          <a:latin typeface="DB Sans"/>
                        </a:rPr>
                        <a:t>12% | 4136</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DCD7E"/>
                    </a:solidFill>
                  </a:tcPr>
                </a:tc>
                <a:tc>
                  <a:txBody>
                    <a:bodyPr/>
                    <a:lstStyle/>
                    <a:p>
                      <a:pPr algn="ctr" fontAlgn="ctr"/>
                      <a:r>
                        <a:rPr lang="en-US" sz="1800" b="0" i="0" u="none" strike="noStrike" dirty="0">
                          <a:solidFill>
                            <a:srgbClr val="000000"/>
                          </a:solidFill>
                          <a:effectLst/>
                          <a:latin typeface="DB Sans"/>
                        </a:rPr>
                        <a:t>8% | 4214</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98370"/>
                    </a:solidFill>
                  </a:tcPr>
                </a:tc>
                <a:tc>
                  <a:txBody>
                    <a:bodyPr/>
                    <a:lstStyle/>
                    <a:p>
                      <a:pPr algn="ctr" fontAlgn="ctr"/>
                      <a:r>
                        <a:rPr lang="en-US" sz="1800" b="0" i="0" u="none" strike="noStrike" dirty="0">
                          <a:solidFill>
                            <a:srgbClr val="000000"/>
                          </a:solidFill>
                          <a:effectLst/>
                          <a:latin typeface="DB Sans"/>
                        </a:rPr>
                        <a:t>9% | 3922</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solidFill>
                      <a:srgbClr val="FA9373"/>
                    </a:solidFill>
                  </a:tcPr>
                </a:tc>
                <a:tc>
                  <a:txBody>
                    <a:bodyPr/>
                    <a:lstStyle/>
                    <a:p>
                      <a:pPr algn="ctr" fontAlgn="b"/>
                      <a:r>
                        <a:rPr lang="en-US" sz="1800" b="1" i="0" u="none" strike="noStrike" dirty="0">
                          <a:solidFill>
                            <a:srgbClr val="00B050"/>
                          </a:solidFill>
                          <a:effectLst/>
                          <a:latin typeface="DB Sans"/>
                        </a:rPr>
                        <a:t>Y</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algn="ctr" fontAlgn="b"/>
                      <a:r>
                        <a:rPr lang="en-US" sz="1800" b="1" i="0" u="none" strike="noStrike" dirty="0">
                          <a:solidFill>
                            <a:srgbClr val="00B050"/>
                          </a:solidFill>
                          <a:effectLst/>
                          <a:latin typeface="DB Sans"/>
                        </a:rPr>
                        <a:t>Y</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800" b="1" i="0" u="none" strike="noStrike" dirty="0">
                          <a:solidFill>
                            <a:srgbClr val="FF0000"/>
                          </a:solidFill>
                          <a:effectLst/>
                          <a:latin typeface="DB Sans"/>
                        </a:rPr>
                        <a:t>N</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bg1">
                          <a:lumMod val="50000"/>
                        </a:schemeClr>
                      </a:solidFill>
                      <a:prstDash val="sysDot"/>
                      <a:round/>
                      <a:headEnd type="none" w="med" len="med"/>
                      <a:tailEnd type="none" w="med" len="med"/>
                    </a:lnB>
                  </a:tcPr>
                </a:tc>
                <a:extLst>
                  <a:ext uri="{0D108BD9-81ED-4DB2-BD59-A6C34878D82A}">
                    <a16:rowId xmlns:a16="http://schemas.microsoft.com/office/drawing/2014/main" val="2885056094"/>
                  </a:ext>
                </a:extLst>
              </a:tr>
              <a:tr h="795754">
                <a:tc>
                  <a:txBody>
                    <a:bodyPr/>
                    <a:lstStyle/>
                    <a:p>
                      <a:pPr algn="ctr" fontAlgn="ctr"/>
                      <a:r>
                        <a:rPr lang="en-US" sz="1800" b="0" i="0" u="none" strike="noStrike" dirty="0">
                          <a:solidFill>
                            <a:srgbClr val="000000"/>
                          </a:solidFill>
                          <a:effectLst/>
                          <a:latin typeface="DB Sans"/>
                        </a:rPr>
                        <a:t>7</a:t>
                      </a:r>
                    </a:p>
                  </a:txBody>
                  <a:tcPr marL="5656" marR="5656" marT="11312" marB="11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0" i="0" u="none" strike="noStrike" dirty="0">
                          <a:solidFill>
                            <a:srgbClr val="000000"/>
                          </a:solidFill>
                          <a:effectLst/>
                          <a:latin typeface="DB Sans"/>
                        </a:rPr>
                        <a:t>11% | 3444</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CB87A"/>
                    </a:solidFill>
                  </a:tcPr>
                </a:tc>
                <a:tc>
                  <a:txBody>
                    <a:bodyPr/>
                    <a:lstStyle/>
                    <a:p>
                      <a:pPr algn="ctr" fontAlgn="ctr"/>
                      <a:r>
                        <a:rPr lang="en-US" sz="1800" b="0" i="0" u="none" strike="noStrike" dirty="0">
                          <a:solidFill>
                            <a:srgbClr val="000000"/>
                          </a:solidFill>
                          <a:effectLst/>
                          <a:latin typeface="DB Sans"/>
                        </a:rPr>
                        <a:t>7% | 3606</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86E6C"/>
                    </a:solidFill>
                  </a:tcPr>
                </a:tc>
                <a:tc>
                  <a:txBody>
                    <a:bodyPr/>
                    <a:lstStyle/>
                    <a:p>
                      <a:pPr algn="ctr" fontAlgn="ctr"/>
                      <a:r>
                        <a:rPr lang="en-US" sz="1800" b="0" i="0" u="none" strike="noStrike" dirty="0">
                          <a:solidFill>
                            <a:srgbClr val="000000"/>
                          </a:solidFill>
                          <a:effectLst/>
                          <a:latin typeface="DB Sans"/>
                        </a:rPr>
                        <a:t>17% | 2527</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AEA84"/>
                    </a:solidFill>
                  </a:tcPr>
                </a:tc>
                <a:tc>
                  <a:txBody>
                    <a:bodyPr/>
                    <a:lstStyle/>
                    <a:p>
                      <a:pPr algn="ctr" fontAlgn="ctr"/>
                      <a:r>
                        <a:rPr lang="en-US" sz="1800" b="1" i="0" u="none" strike="noStrike" dirty="0">
                          <a:solidFill>
                            <a:srgbClr val="00B050"/>
                          </a:solidFill>
                          <a:effectLst/>
                          <a:latin typeface="DB Sans"/>
                        </a:rPr>
                        <a:t>Y</a:t>
                      </a:r>
                    </a:p>
                  </a:txBody>
                  <a:tcPr marL="5656" marR="5656" marT="5656"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i="0" u="none" strike="noStrike" dirty="0">
                          <a:solidFill>
                            <a:srgbClr val="00B050"/>
                          </a:solidFill>
                          <a:effectLst/>
                          <a:latin typeface="DB Sans"/>
                        </a:rPr>
                        <a:t>Y</a:t>
                      </a: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bg1">
                          <a:lumMod val="50000"/>
                        </a:schemeClr>
                      </a:solidFill>
                      <a:prstDash val="sysDot"/>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i="0" u="none" strike="noStrike" dirty="0">
                          <a:solidFill>
                            <a:srgbClr val="00B050"/>
                          </a:solidFill>
                          <a:effectLst/>
                          <a:latin typeface="DB Sans"/>
                        </a:rPr>
                        <a:t>Y</a:t>
                      </a:r>
                      <a:endParaRPr lang="en-US" sz="1800" b="1" i="0" u="none" strike="noStrike" dirty="0">
                        <a:solidFill>
                          <a:srgbClr val="FF0000"/>
                        </a:solidFill>
                        <a:effectLst/>
                        <a:latin typeface="DB Sans"/>
                      </a:endParaRPr>
                    </a:p>
                  </a:txBody>
                  <a:tcPr marL="5656" marR="5656" marT="5656" marB="0" anchor="ctr">
                    <a:lnL w="12700" cap="flat" cmpd="sng" algn="ctr">
                      <a:solidFill>
                        <a:schemeClr val="bg1">
                          <a:lumMod val="50000"/>
                        </a:schemeClr>
                      </a:solidFill>
                      <a:prstDash val="sysDot"/>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50000"/>
                        </a:schemeClr>
                      </a:solidFill>
                      <a:prstDash val="sysDot"/>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2603697"/>
                  </a:ext>
                </a:extLst>
              </a:tr>
            </a:tbl>
          </a:graphicData>
        </a:graphic>
      </p:graphicFrame>
      <p:sp>
        <p:nvSpPr>
          <p:cNvPr id="5" name="TextBox 4">
            <a:extLst>
              <a:ext uri="{FF2B5EF4-FFF2-40B4-BE49-F238E27FC236}">
                <a16:creationId xmlns:a16="http://schemas.microsoft.com/office/drawing/2014/main" id="{66174259-D443-2F8A-2765-1AACE856AD36}"/>
              </a:ext>
            </a:extLst>
          </p:cNvPr>
          <p:cNvSpPr txBox="1"/>
          <p:nvPr/>
        </p:nvSpPr>
        <p:spPr>
          <a:xfrm>
            <a:off x="14222730" y="3620770"/>
            <a:ext cx="2998470" cy="1169551"/>
          </a:xfrm>
          <a:prstGeom prst="rect">
            <a:avLst/>
          </a:prstGeom>
          <a:noFill/>
        </p:spPr>
        <p:txBody>
          <a:bodyPr wrap="square" rtlCol="0">
            <a:spAutoFit/>
          </a:bodyPr>
          <a:lstStyle/>
          <a:p>
            <a:r>
              <a:rPr lang="en-US" b="1" dirty="0">
                <a:latin typeface="DM Sans" pitchFamily="2" charset="0"/>
              </a:rPr>
              <a:t>For % Visited for segments compared within column,</a:t>
            </a:r>
          </a:p>
          <a:p>
            <a:r>
              <a:rPr lang="en-US" b="1" dirty="0">
                <a:latin typeface="DM Sans" pitchFamily="2" charset="0"/>
              </a:rPr>
              <a:t>- Y denotes statistically significant difference</a:t>
            </a:r>
          </a:p>
          <a:p>
            <a:r>
              <a:rPr lang="en-US" b="1" dirty="0">
                <a:latin typeface="DM Sans" pitchFamily="2" charset="0"/>
              </a:rPr>
              <a:t>- N denotes otherwise</a:t>
            </a:r>
          </a:p>
        </p:txBody>
      </p:sp>
      <p:grpSp>
        <p:nvGrpSpPr>
          <p:cNvPr id="11" name="Google Shape;352;p20">
            <a:extLst>
              <a:ext uri="{FF2B5EF4-FFF2-40B4-BE49-F238E27FC236}">
                <a16:creationId xmlns:a16="http://schemas.microsoft.com/office/drawing/2014/main" id="{3A994CB5-2111-F8CE-02A5-2D1856802962}"/>
              </a:ext>
            </a:extLst>
          </p:cNvPr>
          <p:cNvGrpSpPr/>
          <p:nvPr/>
        </p:nvGrpSpPr>
        <p:grpSpPr>
          <a:xfrm rot="2380859">
            <a:off x="-1313287" y="7502544"/>
            <a:ext cx="2842082" cy="7461317"/>
            <a:chOff x="0" y="0"/>
            <a:chExt cx="660400" cy="1733748"/>
          </a:xfrm>
        </p:grpSpPr>
        <p:sp>
          <p:nvSpPr>
            <p:cNvPr id="13" name="Google Shape;353;p20">
              <a:extLst>
                <a:ext uri="{FF2B5EF4-FFF2-40B4-BE49-F238E27FC236}">
                  <a16:creationId xmlns:a16="http://schemas.microsoft.com/office/drawing/2014/main" id="{E8682A22-639B-3BAA-FCEE-573AF7B9EF64}"/>
                </a:ext>
              </a:extLst>
            </p:cNvPr>
            <p:cNvSpPr/>
            <p:nvPr/>
          </p:nvSpPr>
          <p:spPr>
            <a:xfrm>
              <a:off x="0" y="0"/>
              <a:ext cx="660400" cy="1733748"/>
            </a:xfrm>
            <a:custGeom>
              <a:avLst/>
              <a:gdLst/>
              <a:ahLst/>
              <a:cxnLst/>
              <a:rect l="l" t="t" r="r" b="b"/>
              <a:pathLst>
                <a:path w="660400" h="1733748"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8959"/>
                  </a:cubicBezTo>
                  <a:lnTo>
                    <a:pt x="660400" y="1733748"/>
                  </a:lnTo>
                  <a:lnTo>
                    <a:pt x="0" y="1733748"/>
                  </a:lnTo>
                  <a:lnTo>
                    <a:pt x="0" y="349987"/>
                  </a:lnTo>
                  <a:cubicBezTo>
                    <a:pt x="1782" y="185660"/>
                    <a:pt x="93019" y="64045"/>
                    <a:pt x="220252" y="19070"/>
                  </a:cubicBezTo>
                  <a:close/>
                </a:path>
              </a:pathLst>
            </a:custGeom>
            <a:solidFill>
              <a:srgbClr val="E0B15E">
                <a:alpha val="4392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354;p20">
              <a:extLst>
                <a:ext uri="{FF2B5EF4-FFF2-40B4-BE49-F238E27FC236}">
                  <a16:creationId xmlns:a16="http://schemas.microsoft.com/office/drawing/2014/main" id="{0E8CA9F0-4A43-3AE4-A8D0-8C6F62C77B18}"/>
                </a:ext>
              </a:extLst>
            </p:cNvPr>
            <p:cNvSpPr txBox="1"/>
            <p:nvPr/>
          </p:nvSpPr>
          <p:spPr>
            <a:xfrm>
              <a:off x="0" y="98425"/>
              <a:ext cx="660400" cy="1635323"/>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5" name="Google Shape;355;p20">
            <a:extLst>
              <a:ext uri="{FF2B5EF4-FFF2-40B4-BE49-F238E27FC236}">
                <a16:creationId xmlns:a16="http://schemas.microsoft.com/office/drawing/2014/main" id="{ADBA60EE-A396-9669-A1F0-0543A882493E}"/>
              </a:ext>
            </a:extLst>
          </p:cNvPr>
          <p:cNvGrpSpPr/>
          <p:nvPr/>
        </p:nvGrpSpPr>
        <p:grpSpPr>
          <a:xfrm rot="2377137">
            <a:off x="-916789" y="4206328"/>
            <a:ext cx="1338510" cy="7384047"/>
            <a:chOff x="0" y="0"/>
            <a:chExt cx="660400" cy="3643174"/>
          </a:xfrm>
        </p:grpSpPr>
        <p:sp>
          <p:nvSpPr>
            <p:cNvPr id="16" name="Google Shape;356;p20">
              <a:extLst>
                <a:ext uri="{FF2B5EF4-FFF2-40B4-BE49-F238E27FC236}">
                  <a16:creationId xmlns:a16="http://schemas.microsoft.com/office/drawing/2014/main" id="{E825A14C-1F4E-A97A-A66E-0BE601CE9061}"/>
                </a:ext>
              </a:extLst>
            </p:cNvPr>
            <p:cNvSpPr/>
            <p:nvPr/>
          </p:nvSpPr>
          <p:spPr>
            <a:xfrm>
              <a:off x="0" y="0"/>
              <a:ext cx="660400" cy="3643174"/>
            </a:xfrm>
            <a:custGeom>
              <a:avLst/>
              <a:gdLst/>
              <a:ahLst/>
              <a:cxnLst/>
              <a:rect l="l" t="t" r="r" b="b"/>
              <a:pathLst>
                <a:path w="660400" h="3643174"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91373"/>
                  </a:cubicBezTo>
                  <a:lnTo>
                    <a:pt x="660400" y="3643174"/>
                  </a:lnTo>
                  <a:lnTo>
                    <a:pt x="0" y="3643174"/>
                  </a:lnTo>
                  <a:lnTo>
                    <a:pt x="0" y="393786"/>
                  </a:lnTo>
                  <a:cubicBezTo>
                    <a:pt x="1782" y="185660"/>
                    <a:pt x="93019" y="64045"/>
                    <a:pt x="220252" y="1907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357;p20">
              <a:extLst>
                <a:ext uri="{FF2B5EF4-FFF2-40B4-BE49-F238E27FC236}">
                  <a16:creationId xmlns:a16="http://schemas.microsoft.com/office/drawing/2014/main" id="{6972A4A8-67F4-E263-9DD0-E3F55D594233}"/>
                </a:ext>
              </a:extLst>
            </p:cNvPr>
            <p:cNvSpPr txBox="1"/>
            <p:nvPr/>
          </p:nvSpPr>
          <p:spPr>
            <a:xfrm>
              <a:off x="0" y="98425"/>
              <a:ext cx="660400" cy="3544749"/>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3" name="Google Shape;358;p20">
            <a:extLst>
              <a:ext uri="{FF2B5EF4-FFF2-40B4-BE49-F238E27FC236}">
                <a16:creationId xmlns:a16="http://schemas.microsoft.com/office/drawing/2014/main" id="{FA76603C-8195-18D9-BBA0-BED32C7D0A18}"/>
              </a:ext>
            </a:extLst>
          </p:cNvPr>
          <p:cNvGrpSpPr/>
          <p:nvPr/>
        </p:nvGrpSpPr>
        <p:grpSpPr>
          <a:xfrm rot="2377137">
            <a:off x="3012298" y="9449050"/>
            <a:ext cx="411277" cy="2198755"/>
            <a:chOff x="0" y="0"/>
            <a:chExt cx="660400" cy="3530606"/>
          </a:xfrm>
        </p:grpSpPr>
        <p:sp>
          <p:nvSpPr>
            <p:cNvPr id="24" name="Google Shape;359;p20">
              <a:extLst>
                <a:ext uri="{FF2B5EF4-FFF2-40B4-BE49-F238E27FC236}">
                  <a16:creationId xmlns:a16="http://schemas.microsoft.com/office/drawing/2014/main" id="{59FA6DF3-707E-8755-2056-F460A89F964E}"/>
                </a:ext>
              </a:extLst>
            </p:cNvPr>
            <p:cNvSpPr/>
            <p:nvPr/>
          </p:nvSpPr>
          <p:spPr>
            <a:xfrm>
              <a:off x="0" y="0"/>
              <a:ext cx="660400" cy="3530605"/>
            </a:xfrm>
            <a:custGeom>
              <a:avLst/>
              <a:gdLst/>
              <a:ahLst/>
              <a:cxnLst/>
              <a:rect l="l" t="t" r="r" b="b"/>
              <a:pathLst>
                <a:path w="660400" h="3530605"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88872"/>
                  </a:cubicBezTo>
                  <a:lnTo>
                    <a:pt x="660400" y="3530605"/>
                  </a:lnTo>
                  <a:lnTo>
                    <a:pt x="0" y="3530605"/>
                  </a:lnTo>
                  <a:lnTo>
                    <a:pt x="0" y="391204"/>
                  </a:lnTo>
                  <a:cubicBezTo>
                    <a:pt x="1782" y="185660"/>
                    <a:pt x="93019" y="64045"/>
                    <a:pt x="220252" y="1907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 name="Google Shape;360;p20">
              <a:extLst>
                <a:ext uri="{FF2B5EF4-FFF2-40B4-BE49-F238E27FC236}">
                  <a16:creationId xmlns:a16="http://schemas.microsoft.com/office/drawing/2014/main" id="{896A8747-9C1F-06C6-62AD-B5A2321231BC}"/>
                </a:ext>
              </a:extLst>
            </p:cNvPr>
            <p:cNvSpPr txBox="1"/>
            <p:nvPr/>
          </p:nvSpPr>
          <p:spPr>
            <a:xfrm>
              <a:off x="0" y="98425"/>
              <a:ext cx="660400" cy="3432181"/>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cxnSp>
        <p:nvCxnSpPr>
          <p:cNvPr id="26" name="Google Shape;369;p20">
            <a:extLst>
              <a:ext uri="{FF2B5EF4-FFF2-40B4-BE49-F238E27FC236}">
                <a16:creationId xmlns:a16="http://schemas.microsoft.com/office/drawing/2014/main" id="{4B6F67AB-87FB-5BBB-543B-298DEC05304A}"/>
              </a:ext>
            </a:extLst>
          </p:cNvPr>
          <p:cNvCxnSpPr/>
          <p:nvPr/>
        </p:nvCxnSpPr>
        <p:spPr>
          <a:xfrm rot="10800000" flipH="1">
            <a:off x="-2023730" y="7040723"/>
            <a:ext cx="3495899" cy="4260352"/>
          </a:xfrm>
          <a:prstGeom prst="straightConnector1">
            <a:avLst/>
          </a:prstGeom>
          <a:noFill/>
          <a:ln w="85725" cap="rnd" cmpd="sng">
            <a:solidFill>
              <a:srgbClr val="E0B15E"/>
            </a:solidFill>
            <a:prstDash val="solid"/>
            <a:round/>
            <a:headEnd type="none" w="sm" len="sm"/>
            <a:tailEnd type="none" w="sm" len="sm"/>
          </a:ln>
        </p:spPr>
      </p:cxnSp>
      <p:sp>
        <p:nvSpPr>
          <p:cNvPr id="27" name="TextBox 26">
            <a:extLst>
              <a:ext uri="{FF2B5EF4-FFF2-40B4-BE49-F238E27FC236}">
                <a16:creationId xmlns:a16="http://schemas.microsoft.com/office/drawing/2014/main" id="{AD51F4DA-30BB-3495-80EF-42E878870BE6}"/>
              </a:ext>
            </a:extLst>
          </p:cNvPr>
          <p:cNvSpPr txBox="1"/>
          <p:nvPr/>
        </p:nvSpPr>
        <p:spPr>
          <a:xfrm>
            <a:off x="12409714" y="9979223"/>
            <a:ext cx="5878286" cy="307777"/>
          </a:xfrm>
          <a:prstGeom prst="rect">
            <a:avLst/>
          </a:prstGeom>
          <a:noFill/>
        </p:spPr>
        <p:txBody>
          <a:bodyPr wrap="square" rtlCol="0">
            <a:spAutoFit/>
          </a:bodyPr>
          <a:lstStyle/>
          <a:p>
            <a:pPr algn="r"/>
            <a:r>
              <a:rPr lang="en-US" dirty="0">
                <a:latin typeface="DM Sans" pitchFamily="2" charset="0"/>
                <a:hlinkClick r:id="rId3" action="ppaction://hlinksldjump"/>
              </a:rPr>
              <a:t>Link to original slide</a:t>
            </a:r>
            <a:endParaRPr lang="en-US" dirty="0">
              <a:latin typeface="DM Sans" pitchFamily="2" charset="0"/>
            </a:endParaRPr>
          </a:p>
        </p:txBody>
      </p:sp>
    </p:spTree>
    <p:extLst>
      <p:ext uri="{BB962C8B-B14F-4D97-AF65-F5344CB8AC3E}">
        <p14:creationId xmlns:p14="http://schemas.microsoft.com/office/powerpoint/2010/main" val="3164956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Shape 351"/>
        <p:cNvGrpSpPr/>
        <p:nvPr/>
      </p:nvGrpSpPr>
      <p:grpSpPr>
        <a:xfrm>
          <a:off x="0" y="0"/>
          <a:ext cx="0" cy="0"/>
          <a:chOff x="0" y="0"/>
          <a:chExt cx="0" cy="0"/>
        </a:xfrm>
      </p:grpSpPr>
      <p:grpSp>
        <p:nvGrpSpPr>
          <p:cNvPr id="352" name="Google Shape;352;p20"/>
          <p:cNvGrpSpPr/>
          <p:nvPr/>
        </p:nvGrpSpPr>
        <p:grpSpPr>
          <a:xfrm rot="2380859">
            <a:off x="-1313287" y="7502544"/>
            <a:ext cx="2842082" cy="7461317"/>
            <a:chOff x="0" y="0"/>
            <a:chExt cx="660400" cy="1733748"/>
          </a:xfrm>
        </p:grpSpPr>
        <p:sp>
          <p:nvSpPr>
            <p:cNvPr id="353" name="Google Shape;353;p20"/>
            <p:cNvSpPr/>
            <p:nvPr/>
          </p:nvSpPr>
          <p:spPr>
            <a:xfrm>
              <a:off x="0" y="0"/>
              <a:ext cx="660400" cy="1733748"/>
            </a:xfrm>
            <a:custGeom>
              <a:avLst/>
              <a:gdLst/>
              <a:ahLst/>
              <a:cxnLst/>
              <a:rect l="l" t="t" r="r" b="b"/>
              <a:pathLst>
                <a:path w="660400" h="1733748"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8959"/>
                  </a:cubicBezTo>
                  <a:lnTo>
                    <a:pt x="660400" y="1733748"/>
                  </a:lnTo>
                  <a:lnTo>
                    <a:pt x="0" y="1733748"/>
                  </a:lnTo>
                  <a:lnTo>
                    <a:pt x="0" y="349987"/>
                  </a:lnTo>
                  <a:cubicBezTo>
                    <a:pt x="1782" y="185660"/>
                    <a:pt x="93019" y="64045"/>
                    <a:pt x="220252" y="19070"/>
                  </a:cubicBezTo>
                  <a:close/>
                </a:path>
              </a:pathLst>
            </a:custGeom>
            <a:solidFill>
              <a:srgbClr val="E0B15E">
                <a:alpha val="4392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4" name="Google Shape;354;p20"/>
            <p:cNvSpPr txBox="1"/>
            <p:nvPr/>
          </p:nvSpPr>
          <p:spPr>
            <a:xfrm>
              <a:off x="0" y="98425"/>
              <a:ext cx="660400" cy="1635323"/>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55" name="Google Shape;355;p20"/>
          <p:cNvGrpSpPr/>
          <p:nvPr/>
        </p:nvGrpSpPr>
        <p:grpSpPr>
          <a:xfrm rot="2377137">
            <a:off x="-916789" y="4206328"/>
            <a:ext cx="1338510" cy="7384047"/>
            <a:chOff x="0" y="0"/>
            <a:chExt cx="660400" cy="3643174"/>
          </a:xfrm>
        </p:grpSpPr>
        <p:sp>
          <p:nvSpPr>
            <p:cNvPr id="356" name="Google Shape;356;p20"/>
            <p:cNvSpPr/>
            <p:nvPr/>
          </p:nvSpPr>
          <p:spPr>
            <a:xfrm>
              <a:off x="0" y="0"/>
              <a:ext cx="660400" cy="3643174"/>
            </a:xfrm>
            <a:custGeom>
              <a:avLst/>
              <a:gdLst/>
              <a:ahLst/>
              <a:cxnLst/>
              <a:rect l="l" t="t" r="r" b="b"/>
              <a:pathLst>
                <a:path w="660400" h="3643174"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91373"/>
                  </a:cubicBezTo>
                  <a:lnTo>
                    <a:pt x="660400" y="3643174"/>
                  </a:lnTo>
                  <a:lnTo>
                    <a:pt x="0" y="3643174"/>
                  </a:lnTo>
                  <a:lnTo>
                    <a:pt x="0" y="393786"/>
                  </a:lnTo>
                  <a:cubicBezTo>
                    <a:pt x="1782" y="185660"/>
                    <a:pt x="93019" y="64045"/>
                    <a:pt x="220252" y="1907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7" name="Google Shape;357;p20"/>
            <p:cNvSpPr txBox="1"/>
            <p:nvPr/>
          </p:nvSpPr>
          <p:spPr>
            <a:xfrm>
              <a:off x="0" y="98425"/>
              <a:ext cx="660400" cy="3544749"/>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58" name="Google Shape;358;p20"/>
          <p:cNvGrpSpPr/>
          <p:nvPr/>
        </p:nvGrpSpPr>
        <p:grpSpPr>
          <a:xfrm rot="2377137">
            <a:off x="3012298" y="9449050"/>
            <a:ext cx="411277" cy="2198755"/>
            <a:chOff x="0" y="0"/>
            <a:chExt cx="660400" cy="3530606"/>
          </a:xfrm>
        </p:grpSpPr>
        <p:sp>
          <p:nvSpPr>
            <p:cNvPr id="359" name="Google Shape;359;p20"/>
            <p:cNvSpPr/>
            <p:nvPr/>
          </p:nvSpPr>
          <p:spPr>
            <a:xfrm>
              <a:off x="0" y="0"/>
              <a:ext cx="660400" cy="3530605"/>
            </a:xfrm>
            <a:custGeom>
              <a:avLst/>
              <a:gdLst/>
              <a:ahLst/>
              <a:cxnLst/>
              <a:rect l="l" t="t" r="r" b="b"/>
              <a:pathLst>
                <a:path w="660400" h="3530605"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88872"/>
                  </a:cubicBezTo>
                  <a:lnTo>
                    <a:pt x="660400" y="3530605"/>
                  </a:lnTo>
                  <a:lnTo>
                    <a:pt x="0" y="3530605"/>
                  </a:lnTo>
                  <a:lnTo>
                    <a:pt x="0" y="391204"/>
                  </a:lnTo>
                  <a:cubicBezTo>
                    <a:pt x="1782" y="185660"/>
                    <a:pt x="93019" y="64045"/>
                    <a:pt x="220252" y="1907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0" name="Google Shape;360;p20"/>
            <p:cNvSpPr txBox="1"/>
            <p:nvPr/>
          </p:nvSpPr>
          <p:spPr>
            <a:xfrm>
              <a:off x="0" y="98425"/>
              <a:ext cx="660400" cy="3432181"/>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cxnSp>
        <p:nvCxnSpPr>
          <p:cNvPr id="369" name="Google Shape;369;p20"/>
          <p:cNvCxnSpPr/>
          <p:nvPr/>
        </p:nvCxnSpPr>
        <p:spPr>
          <a:xfrm rot="10800000" flipH="1">
            <a:off x="-2023730" y="7040723"/>
            <a:ext cx="3495899" cy="4260352"/>
          </a:xfrm>
          <a:prstGeom prst="straightConnector1">
            <a:avLst/>
          </a:prstGeom>
          <a:noFill/>
          <a:ln w="85725" cap="rnd" cmpd="sng">
            <a:solidFill>
              <a:srgbClr val="E0B15E"/>
            </a:solidFill>
            <a:prstDash val="solid"/>
            <a:round/>
            <a:headEnd type="none" w="sm" len="sm"/>
            <a:tailEnd type="none" w="sm" len="sm"/>
          </a:ln>
        </p:spPr>
      </p:cxnSp>
      <p:grpSp>
        <p:nvGrpSpPr>
          <p:cNvPr id="378" name="Google Shape;378;p20"/>
          <p:cNvGrpSpPr/>
          <p:nvPr/>
        </p:nvGrpSpPr>
        <p:grpSpPr>
          <a:xfrm rot="-8419140">
            <a:off x="16781988" y="-3913825"/>
            <a:ext cx="2842082" cy="7253346"/>
            <a:chOff x="0" y="0"/>
            <a:chExt cx="660400" cy="1685423"/>
          </a:xfrm>
        </p:grpSpPr>
        <p:sp>
          <p:nvSpPr>
            <p:cNvPr id="379" name="Google Shape;379;p20"/>
            <p:cNvSpPr/>
            <p:nvPr/>
          </p:nvSpPr>
          <p:spPr>
            <a:xfrm>
              <a:off x="0" y="0"/>
              <a:ext cx="660400" cy="1685423"/>
            </a:xfrm>
            <a:custGeom>
              <a:avLst/>
              <a:gdLst/>
              <a:ahLst/>
              <a:cxnLst/>
              <a:rect l="l" t="t" r="r" b="b"/>
              <a:pathLst>
                <a:path w="660400" h="1685423"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7885"/>
                  </a:cubicBezTo>
                  <a:lnTo>
                    <a:pt x="660400" y="1685423"/>
                  </a:lnTo>
                  <a:lnTo>
                    <a:pt x="0" y="1685423"/>
                  </a:lnTo>
                  <a:lnTo>
                    <a:pt x="0" y="348878"/>
                  </a:lnTo>
                  <a:cubicBezTo>
                    <a:pt x="1782" y="185660"/>
                    <a:pt x="93019" y="64045"/>
                    <a:pt x="220252" y="19070"/>
                  </a:cubicBezTo>
                  <a:close/>
                </a:path>
              </a:pathLst>
            </a:custGeom>
            <a:solidFill>
              <a:srgbClr val="E0B15E">
                <a:alpha val="4392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0" name="Google Shape;380;p20"/>
            <p:cNvSpPr txBox="1"/>
            <p:nvPr/>
          </p:nvSpPr>
          <p:spPr>
            <a:xfrm>
              <a:off x="0" y="98425"/>
              <a:ext cx="660400" cy="1586998"/>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81" name="Google Shape;381;p20"/>
          <p:cNvGrpSpPr/>
          <p:nvPr/>
        </p:nvGrpSpPr>
        <p:grpSpPr>
          <a:xfrm rot="-8422862">
            <a:off x="18303618" y="-391052"/>
            <a:ext cx="1338510" cy="5875601"/>
            <a:chOff x="0" y="0"/>
            <a:chExt cx="660400" cy="2898930"/>
          </a:xfrm>
        </p:grpSpPr>
        <p:sp>
          <p:nvSpPr>
            <p:cNvPr id="382" name="Google Shape;382;p20"/>
            <p:cNvSpPr/>
            <p:nvPr/>
          </p:nvSpPr>
          <p:spPr>
            <a:xfrm>
              <a:off x="0" y="0"/>
              <a:ext cx="660400" cy="2898930"/>
            </a:xfrm>
            <a:custGeom>
              <a:avLst/>
              <a:gdLst/>
              <a:ahLst/>
              <a:cxnLst/>
              <a:rect l="l" t="t" r="r" b="b"/>
              <a:pathLst>
                <a:path w="660400" h="289893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74841"/>
                  </a:cubicBezTo>
                  <a:lnTo>
                    <a:pt x="660400" y="2898930"/>
                  </a:lnTo>
                  <a:lnTo>
                    <a:pt x="0" y="2898930"/>
                  </a:lnTo>
                  <a:lnTo>
                    <a:pt x="0" y="376714"/>
                  </a:lnTo>
                  <a:cubicBezTo>
                    <a:pt x="1782" y="185660"/>
                    <a:pt x="93019" y="64045"/>
                    <a:pt x="220252" y="1907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 name="Google Shape;383;p20"/>
            <p:cNvSpPr txBox="1"/>
            <p:nvPr/>
          </p:nvSpPr>
          <p:spPr>
            <a:xfrm>
              <a:off x="0" y="98425"/>
              <a:ext cx="660400" cy="2800505"/>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84" name="Google Shape;384;p20"/>
          <p:cNvGrpSpPr/>
          <p:nvPr/>
        </p:nvGrpSpPr>
        <p:grpSpPr>
          <a:xfrm rot="-8422862">
            <a:off x="14997526" y="-558072"/>
            <a:ext cx="411277" cy="1644511"/>
            <a:chOff x="0" y="0"/>
            <a:chExt cx="660400" cy="2640639"/>
          </a:xfrm>
        </p:grpSpPr>
        <p:sp>
          <p:nvSpPr>
            <p:cNvPr id="385" name="Google Shape;385;p20"/>
            <p:cNvSpPr/>
            <p:nvPr/>
          </p:nvSpPr>
          <p:spPr>
            <a:xfrm>
              <a:off x="0" y="0"/>
              <a:ext cx="660400" cy="2640639"/>
            </a:xfrm>
            <a:custGeom>
              <a:avLst/>
              <a:gdLst/>
              <a:ahLst/>
              <a:cxnLst/>
              <a:rect l="l" t="t" r="r" b="b"/>
              <a:pathLst>
                <a:path w="660400" h="2640639"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69104"/>
                  </a:cubicBezTo>
                  <a:lnTo>
                    <a:pt x="660400" y="2640639"/>
                  </a:lnTo>
                  <a:lnTo>
                    <a:pt x="0" y="2640639"/>
                  </a:lnTo>
                  <a:lnTo>
                    <a:pt x="0" y="370789"/>
                  </a:lnTo>
                  <a:cubicBezTo>
                    <a:pt x="1782" y="185660"/>
                    <a:pt x="93019" y="64045"/>
                    <a:pt x="220252" y="1907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6" name="Google Shape;386;p20"/>
            <p:cNvSpPr txBox="1"/>
            <p:nvPr/>
          </p:nvSpPr>
          <p:spPr>
            <a:xfrm>
              <a:off x="0" y="98425"/>
              <a:ext cx="660400" cy="2542214"/>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cxnSp>
        <p:nvCxnSpPr>
          <p:cNvPr id="387" name="Google Shape;387;p20"/>
          <p:cNvCxnSpPr/>
          <p:nvPr/>
        </p:nvCxnSpPr>
        <p:spPr>
          <a:xfrm flipH="1">
            <a:off x="17077631" y="-274996"/>
            <a:ext cx="3190486" cy="3827111"/>
          </a:xfrm>
          <a:prstGeom prst="straightConnector1">
            <a:avLst/>
          </a:prstGeom>
          <a:noFill/>
          <a:ln w="85725" cap="rnd" cmpd="sng">
            <a:solidFill>
              <a:srgbClr val="E0B15E"/>
            </a:solidFill>
            <a:prstDash val="solid"/>
            <a:round/>
            <a:headEnd type="none" w="sm" len="sm"/>
            <a:tailEnd type="none" w="sm" len="sm"/>
          </a:ln>
        </p:spPr>
      </p:cxnSp>
      <p:sp>
        <p:nvSpPr>
          <p:cNvPr id="2" name="Google Shape;630;p27">
            <a:extLst>
              <a:ext uri="{FF2B5EF4-FFF2-40B4-BE49-F238E27FC236}">
                <a16:creationId xmlns:a16="http://schemas.microsoft.com/office/drawing/2014/main" id="{143A6FFE-479D-C388-1FA3-B5300DD34D99}"/>
              </a:ext>
            </a:extLst>
          </p:cNvPr>
          <p:cNvSpPr txBox="1"/>
          <p:nvPr/>
        </p:nvSpPr>
        <p:spPr>
          <a:xfrm>
            <a:off x="4770402" y="3968744"/>
            <a:ext cx="8747196" cy="1625060"/>
          </a:xfrm>
          <a:prstGeom prst="rect">
            <a:avLst/>
          </a:prstGeom>
          <a:noFill/>
          <a:ln>
            <a:noFill/>
          </a:ln>
        </p:spPr>
        <p:txBody>
          <a:bodyPr spcFirstLastPara="1" wrap="square" lIns="0" tIns="0" rIns="0" bIns="0" anchor="t" anchorCtr="0">
            <a:spAutoFit/>
          </a:bodyPr>
          <a:lstStyle/>
          <a:p>
            <a:pPr marL="0" marR="0" lvl="0" indent="0" algn="ctr" rtl="0">
              <a:lnSpc>
                <a:spcPct val="120012"/>
              </a:lnSpc>
              <a:spcBef>
                <a:spcPts val="0"/>
              </a:spcBef>
              <a:spcAft>
                <a:spcPts val="0"/>
              </a:spcAft>
              <a:buNone/>
            </a:pPr>
            <a:r>
              <a:rPr lang="en-US" sz="8800" b="1" dirty="0">
                <a:solidFill>
                  <a:srgbClr val="E0B15E"/>
                </a:solidFill>
                <a:latin typeface="DM Sans"/>
                <a:sym typeface="DM Sans"/>
              </a:rPr>
              <a:t>TH   NK </a:t>
            </a:r>
            <a:r>
              <a:rPr lang="en-US" sz="8800" b="1" dirty="0">
                <a:solidFill>
                  <a:srgbClr val="F1DAAD"/>
                </a:solidFill>
                <a:latin typeface="DM Sans"/>
                <a:sym typeface="DM Sans"/>
              </a:rPr>
              <a:t>YOU!!!</a:t>
            </a:r>
            <a:endParaRPr lang="en-US" sz="3200" dirty="0">
              <a:solidFill>
                <a:srgbClr val="F1DAAD"/>
              </a:solidFill>
            </a:endParaRPr>
          </a:p>
        </p:txBody>
      </p:sp>
      <p:pic>
        <p:nvPicPr>
          <p:cNvPr id="4" name="Picture 3" descr="New Orleans Saints Logo PNG Transparent &amp; SVG Vector - Freebie Supply">
            <a:extLst>
              <a:ext uri="{FF2B5EF4-FFF2-40B4-BE49-F238E27FC236}">
                <a16:creationId xmlns:a16="http://schemas.microsoft.com/office/drawing/2014/main" id="{951B9819-5E23-9A68-3EB8-485C36A23109}"/>
              </a:ext>
            </a:extLst>
          </p:cNvPr>
          <p:cNvPicPr>
            <a:picLocks noChangeAspect="1" noChangeArrowheads="1"/>
          </p:cNvPicPr>
          <p:nvPr/>
        </p:nvPicPr>
        <p:blipFill>
          <a:blip r:embed="rId3">
            <a:alphaModFix amt="50000"/>
            <a:extLst>
              <a:ext uri="{28A0092B-C50C-407E-A947-70E740481C1C}">
                <a14:useLocalDpi xmlns:a14="http://schemas.microsoft.com/office/drawing/2010/main" val="0"/>
              </a:ext>
            </a:extLst>
          </a:blip>
          <a:srcRect/>
          <a:stretch>
            <a:fillRect/>
          </a:stretch>
        </p:blipFill>
        <p:spPr bwMode="auto">
          <a:xfrm>
            <a:off x="6930112" y="4315007"/>
            <a:ext cx="789821" cy="9215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Shape 569"/>
        <p:cNvGrpSpPr/>
        <p:nvPr/>
      </p:nvGrpSpPr>
      <p:grpSpPr>
        <a:xfrm>
          <a:off x="0" y="0"/>
          <a:ext cx="0" cy="0"/>
          <a:chOff x="0" y="0"/>
          <a:chExt cx="0" cy="0"/>
        </a:xfrm>
      </p:grpSpPr>
      <p:pic>
        <p:nvPicPr>
          <p:cNvPr id="570" name="Google Shape;570;p25"/>
          <p:cNvPicPr preferRelativeResize="0"/>
          <p:nvPr/>
        </p:nvPicPr>
        <p:blipFill>
          <a:blip r:embed="rId3"/>
          <a:srcRect l="19304" r="19304"/>
          <a:stretch/>
        </p:blipFill>
        <p:spPr>
          <a:xfrm>
            <a:off x="11943046" y="0"/>
            <a:ext cx="6344954" cy="10287000"/>
          </a:xfrm>
          <a:prstGeom prst="rect">
            <a:avLst/>
          </a:prstGeom>
          <a:noFill/>
          <a:ln>
            <a:noFill/>
          </a:ln>
        </p:spPr>
      </p:pic>
      <p:grpSp>
        <p:nvGrpSpPr>
          <p:cNvPr id="571" name="Google Shape;571;p25"/>
          <p:cNvGrpSpPr/>
          <p:nvPr/>
        </p:nvGrpSpPr>
        <p:grpSpPr>
          <a:xfrm>
            <a:off x="11943046" y="-108496"/>
            <a:ext cx="6344954" cy="4301368"/>
            <a:chOff x="0" y="-28575"/>
            <a:chExt cx="1671099" cy="1132870"/>
          </a:xfrm>
          <a:solidFill>
            <a:srgbClr val="E0B15E"/>
          </a:solidFill>
        </p:grpSpPr>
        <p:sp>
          <p:nvSpPr>
            <p:cNvPr id="572" name="Google Shape;572;p25"/>
            <p:cNvSpPr/>
            <p:nvPr/>
          </p:nvSpPr>
          <p:spPr>
            <a:xfrm>
              <a:off x="0" y="0"/>
              <a:ext cx="1671099" cy="1104295"/>
            </a:xfrm>
            <a:custGeom>
              <a:avLst/>
              <a:gdLst/>
              <a:ahLst/>
              <a:cxnLst/>
              <a:rect l="l" t="t" r="r" b="b"/>
              <a:pathLst>
                <a:path w="1671099" h="1104295" extrusionOk="0">
                  <a:moveTo>
                    <a:pt x="0" y="0"/>
                  </a:moveTo>
                  <a:lnTo>
                    <a:pt x="1671099" y="0"/>
                  </a:lnTo>
                  <a:lnTo>
                    <a:pt x="1671099" y="1104295"/>
                  </a:lnTo>
                  <a:lnTo>
                    <a:pt x="0" y="1104295"/>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3" name="Google Shape;573;p25"/>
            <p:cNvSpPr txBox="1"/>
            <p:nvPr/>
          </p:nvSpPr>
          <p:spPr>
            <a:xfrm>
              <a:off x="0" y="-28575"/>
              <a:ext cx="1671099" cy="1132870"/>
            </a:xfrm>
            <a:prstGeom prst="rect">
              <a:avLst/>
            </a:prstGeom>
            <a:grp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sp>
        <p:nvSpPr>
          <p:cNvPr id="577" name="Google Shape;577;p25"/>
          <p:cNvSpPr txBox="1"/>
          <p:nvPr/>
        </p:nvSpPr>
        <p:spPr>
          <a:xfrm>
            <a:off x="12290257" y="918001"/>
            <a:ext cx="5380889" cy="2437590"/>
          </a:xfrm>
          <a:prstGeom prst="rect">
            <a:avLst/>
          </a:prstGeom>
          <a:noFill/>
          <a:ln>
            <a:noFill/>
          </a:ln>
        </p:spPr>
        <p:txBody>
          <a:bodyPr spcFirstLastPara="1" wrap="square" lIns="0" tIns="0" rIns="0" bIns="0" anchor="t" anchorCtr="0">
            <a:spAutoFit/>
          </a:bodyPr>
          <a:lstStyle/>
          <a:p>
            <a:pPr algn="ctr">
              <a:lnSpc>
                <a:spcPct val="120010"/>
              </a:lnSpc>
            </a:pPr>
            <a:r>
              <a:rPr lang="en-US" sz="4400" dirty="0">
                <a:solidFill>
                  <a:schemeClr val="bg1"/>
                </a:solidFill>
                <a:latin typeface="DM Sans Medium" pitchFamily="2" charset="0"/>
                <a:ea typeface="Bodoni"/>
                <a:cs typeface="Bodoni"/>
                <a:sym typeface="Bodoni"/>
              </a:rPr>
              <a:t>PROBLEM STATEMENT &amp; OBJECTIVE</a:t>
            </a:r>
            <a:endParaRPr lang="en-US" sz="4400" dirty="0">
              <a:solidFill>
                <a:schemeClr val="bg1"/>
              </a:solidFill>
              <a:latin typeface="DM Sans Medium" pitchFamily="2" charset="0"/>
            </a:endParaRPr>
          </a:p>
        </p:txBody>
      </p:sp>
      <p:sp>
        <p:nvSpPr>
          <p:cNvPr id="596" name="Google Shape;596;p25"/>
          <p:cNvSpPr/>
          <p:nvPr/>
        </p:nvSpPr>
        <p:spPr>
          <a:xfrm rot="10741132" flipH="1">
            <a:off x="-134589" y="8982671"/>
            <a:ext cx="3024000" cy="3024000"/>
          </a:xfrm>
          <a:custGeom>
            <a:avLst/>
            <a:gdLst/>
            <a:ahLst/>
            <a:cxnLst/>
            <a:rect l="l" t="t" r="r" b="b"/>
            <a:pathLst>
              <a:path w="3024000" h="3024000" extrusionOk="0">
                <a:moveTo>
                  <a:pt x="3024000" y="0"/>
                </a:moveTo>
                <a:lnTo>
                  <a:pt x="0" y="0"/>
                </a:lnTo>
                <a:lnTo>
                  <a:pt x="0" y="3024000"/>
                </a:lnTo>
                <a:lnTo>
                  <a:pt x="3024000" y="3024000"/>
                </a:lnTo>
                <a:lnTo>
                  <a:pt x="3024000" y="0"/>
                </a:lnTo>
                <a:close/>
              </a:path>
            </a:pathLst>
          </a:custGeom>
          <a:blipFill rotWithShape="1">
            <a:blip r:embed="rId4">
              <a:alphaModFix/>
              <a:duotone>
                <a:prstClr val="black"/>
                <a:srgbClr val="E0B15E">
                  <a:tint val="45000"/>
                  <a:satMod val="400000"/>
                </a:srgbClr>
              </a:duotone>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 name="Google Shape;173;p15">
            <a:extLst>
              <a:ext uri="{FF2B5EF4-FFF2-40B4-BE49-F238E27FC236}">
                <a16:creationId xmlns:a16="http://schemas.microsoft.com/office/drawing/2014/main" id="{967E29E2-B572-0713-9275-A01255AD10DA}"/>
              </a:ext>
            </a:extLst>
          </p:cNvPr>
          <p:cNvSpPr txBox="1"/>
          <p:nvPr/>
        </p:nvSpPr>
        <p:spPr>
          <a:xfrm>
            <a:off x="864472" y="918001"/>
            <a:ext cx="9986126" cy="7017306"/>
          </a:xfrm>
          <a:prstGeom prst="rect">
            <a:avLst/>
          </a:prstGeom>
          <a:noFill/>
          <a:ln>
            <a:noFill/>
          </a:ln>
        </p:spPr>
        <p:txBody>
          <a:bodyPr spcFirstLastPara="1" wrap="square" lIns="0" tIns="0" rIns="0" bIns="0" anchor="t" anchorCtr="0">
            <a:spAutoFit/>
          </a:bodyPr>
          <a:lstStyle/>
          <a:p>
            <a:pPr algn="just"/>
            <a:r>
              <a:rPr lang="en-US" sz="2800" b="0" i="0" dirty="0">
                <a:solidFill>
                  <a:srgbClr val="E0B15E"/>
                </a:solidFill>
                <a:effectLst/>
                <a:latin typeface="DM Sans Medium" pitchFamily="2" charset="0"/>
              </a:rPr>
              <a:t>PROBLEM STATEMENT</a:t>
            </a:r>
          </a:p>
          <a:p>
            <a:pPr algn="just"/>
            <a:endParaRPr lang="en-US" sz="2800" b="0" i="0" dirty="0">
              <a:solidFill>
                <a:srgbClr val="E0B15E"/>
              </a:solidFill>
              <a:effectLst/>
              <a:latin typeface="Bodoni" panose="020B0604020202020204" charset="0"/>
            </a:endParaRPr>
          </a:p>
          <a:p>
            <a:pPr algn="just"/>
            <a:r>
              <a:rPr lang="en-US" sz="2000" b="0" i="0" dirty="0">
                <a:solidFill>
                  <a:srgbClr val="1C1917"/>
                </a:solidFill>
                <a:effectLst/>
                <a:latin typeface="DM Sans" pitchFamily="2" charset="77"/>
              </a:rPr>
              <a:t>Our e-commerce fashion brand offers a diverse range of apparel for both men and women. As our customer demographics are diverse, targeted ad campaigns offer more effective engagement with different customer segmentation. </a:t>
            </a:r>
          </a:p>
          <a:p>
            <a:pPr algn="just"/>
            <a:r>
              <a:rPr lang="en-US" sz="2000" b="0" i="0" dirty="0">
                <a:solidFill>
                  <a:srgbClr val="1C1917"/>
                </a:solidFill>
                <a:effectLst/>
                <a:latin typeface="DM Sans" pitchFamily="2" charset="77"/>
              </a:rPr>
              <a:t>We recently tested two email ad campaigns focused separately on promoting men's and women's merchandise over a 2-week period. The problem at hand is to identify the factors contributing to the differing campaign performance and develop targeting strategies to improve customer engagement through ad campaigns.</a:t>
            </a:r>
          </a:p>
          <a:p>
            <a:pPr algn="just"/>
            <a:endParaRPr lang="en-US" sz="2000" b="0" i="0" dirty="0">
              <a:solidFill>
                <a:srgbClr val="1C1917"/>
              </a:solidFill>
              <a:effectLst/>
              <a:latin typeface="DM Sans" pitchFamily="2" charset="77"/>
            </a:endParaRPr>
          </a:p>
          <a:p>
            <a:pPr algn="just"/>
            <a:r>
              <a:rPr lang="en-US" sz="2800" b="0" i="0" dirty="0">
                <a:solidFill>
                  <a:srgbClr val="E0B15E"/>
                </a:solidFill>
                <a:effectLst/>
                <a:latin typeface="DM Sans Medium" pitchFamily="2" charset="0"/>
              </a:rPr>
              <a:t>OBJECTIVES</a:t>
            </a:r>
          </a:p>
          <a:p>
            <a:pPr algn="just"/>
            <a:endParaRPr lang="en-US" sz="2800" b="0" i="0" dirty="0">
              <a:solidFill>
                <a:srgbClr val="E0B15E"/>
              </a:solidFill>
              <a:effectLst/>
              <a:latin typeface="Bodoni" panose="020B0604020202020204" charset="0"/>
            </a:endParaRPr>
          </a:p>
          <a:p>
            <a:pPr marL="457200" indent="-457200" algn="just">
              <a:buFont typeface="Arial" panose="020B0604020202020204" pitchFamily="34" charset="0"/>
              <a:buChar char="•"/>
            </a:pPr>
            <a:r>
              <a:rPr lang="en-US" sz="2000" b="0" i="0" dirty="0">
                <a:solidFill>
                  <a:srgbClr val="1C1917"/>
                </a:solidFill>
                <a:effectLst/>
                <a:latin typeface="DM Sans" pitchFamily="2" charset="77"/>
              </a:rPr>
              <a:t>Assess the incremental value driven by the men's and women's email ad campaigns</a:t>
            </a:r>
          </a:p>
          <a:p>
            <a:pPr marL="457200" indent="-457200" algn="just">
              <a:buFont typeface="Arial" panose="020B0604020202020204" pitchFamily="34" charset="0"/>
              <a:buChar char="•"/>
            </a:pPr>
            <a:r>
              <a:rPr lang="en-US" sz="2000" b="0" i="0" dirty="0">
                <a:solidFill>
                  <a:srgbClr val="1C1917"/>
                </a:solidFill>
                <a:effectLst/>
                <a:latin typeface="DM Sans" pitchFamily="2" charset="77"/>
              </a:rPr>
              <a:t>Identify the customer segments most receptive to each campaign</a:t>
            </a:r>
          </a:p>
          <a:p>
            <a:pPr marL="457200" indent="-457200" algn="just">
              <a:buFont typeface="Arial" panose="020B0604020202020204" pitchFamily="34" charset="0"/>
              <a:buChar char="•"/>
            </a:pPr>
            <a:r>
              <a:rPr lang="en-US" sz="2000" b="0" i="0" dirty="0">
                <a:solidFill>
                  <a:srgbClr val="1C1917"/>
                </a:solidFill>
                <a:effectLst/>
                <a:latin typeface="DM Sans" pitchFamily="2" charset="77"/>
              </a:rPr>
              <a:t>Inform strategies for crafting targeted ad campaigns optimized for specific customer demographics</a:t>
            </a:r>
          </a:p>
          <a:p>
            <a:pPr algn="just"/>
            <a:endParaRPr lang="en-US" sz="2000" b="0" i="0" dirty="0">
              <a:solidFill>
                <a:srgbClr val="1C1917"/>
              </a:solidFill>
              <a:effectLst/>
              <a:latin typeface="DM Sans" pitchFamily="2" charset="77"/>
            </a:endParaRPr>
          </a:p>
          <a:p>
            <a:pPr algn="just"/>
            <a:r>
              <a:rPr lang="en-US" sz="2000" b="0" i="0" dirty="0">
                <a:solidFill>
                  <a:srgbClr val="1C1917"/>
                </a:solidFill>
                <a:effectLst/>
                <a:latin typeface="DM Sans" pitchFamily="2" charset="77"/>
              </a:rPr>
              <a:t>The </a:t>
            </a:r>
            <a:r>
              <a:rPr lang="en-US" sz="2000" b="1" i="0" dirty="0">
                <a:solidFill>
                  <a:srgbClr val="E0B15E"/>
                </a:solidFill>
                <a:effectLst/>
                <a:latin typeface="DM Sans" pitchFamily="2" charset="77"/>
              </a:rPr>
              <a:t>goal</a:t>
            </a:r>
            <a:r>
              <a:rPr lang="en-US" sz="2000" b="0" i="0" dirty="0">
                <a:solidFill>
                  <a:srgbClr val="1C1917"/>
                </a:solidFill>
                <a:effectLst/>
                <a:latin typeface="DM Sans" pitchFamily="2" charset="77"/>
              </a:rPr>
              <a:t> is to boost campaign performance by seeing gains in targeting through a segmented approach.</a:t>
            </a:r>
          </a:p>
          <a:p>
            <a:pPr marL="394018" marR="0" lvl="1" indent="-182721" algn="just" rtl="0">
              <a:lnSpc>
                <a:spcPct val="150000"/>
              </a:lnSpc>
              <a:spcBef>
                <a:spcPts val="0"/>
              </a:spcBef>
              <a:spcAft>
                <a:spcPts val="0"/>
              </a:spcAft>
              <a:buClr>
                <a:srgbClr val="000000"/>
              </a:buClr>
              <a:buSzPts val="1600"/>
              <a:buFont typeface="Arial"/>
              <a:buChar char="•"/>
            </a:pPr>
            <a:endParaRPr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Shape 114"/>
        <p:cNvGrpSpPr/>
        <p:nvPr/>
      </p:nvGrpSpPr>
      <p:grpSpPr>
        <a:xfrm>
          <a:off x="0" y="0"/>
          <a:ext cx="0" cy="0"/>
          <a:chOff x="0" y="0"/>
          <a:chExt cx="0" cy="0"/>
        </a:xfrm>
      </p:grpSpPr>
      <p:sp>
        <p:nvSpPr>
          <p:cNvPr id="116" name="Google Shape;116;p14"/>
          <p:cNvSpPr/>
          <p:nvPr/>
        </p:nvSpPr>
        <p:spPr>
          <a:xfrm>
            <a:off x="3957477" y="4098430"/>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7" name="Google Shape;117;p14"/>
          <p:cNvSpPr txBox="1"/>
          <p:nvPr/>
        </p:nvSpPr>
        <p:spPr>
          <a:xfrm>
            <a:off x="4036459" y="4118176"/>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dirty="0">
                <a:ln>
                  <a:noFill/>
                </a:ln>
                <a:solidFill>
                  <a:srgbClr val="FFFFFF"/>
                </a:solidFill>
                <a:effectLst/>
                <a:uLnTx/>
                <a:uFillTx/>
                <a:latin typeface="DM Sans"/>
                <a:ea typeface="DM Sans"/>
                <a:cs typeface="DM Sans"/>
                <a:sym typeface="DM Sans"/>
              </a:rPr>
              <a:t>01</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9" name="Google Shape;119;p14"/>
          <p:cNvSpPr/>
          <p:nvPr/>
        </p:nvSpPr>
        <p:spPr>
          <a:xfrm>
            <a:off x="7134333" y="4098430"/>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0" name="Google Shape;120;p14"/>
          <p:cNvSpPr txBox="1"/>
          <p:nvPr/>
        </p:nvSpPr>
        <p:spPr>
          <a:xfrm>
            <a:off x="7213315" y="4118176"/>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122;p14"/>
          <p:cNvSpPr/>
          <p:nvPr/>
        </p:nvSpPr>
        <p:spPr>
          <a:xfrm>
            <a:off x="3957477" y="6120403"/>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3" name="Google Shape;123;p14"/>
          <p:cNvSpPr txBox="1"/>
          <p:nvPr/>
        </p:nvSpPr>
        <p:spPr>
          <a:xfrm>
            <a:off x="4036459" y="6140149"/>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05</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125;p14"/>
          <p:cNvSpPr/>
          <p:nvPr/>
        </p:nvSpPr>
        <p:spPr>
          <a:xfrm>
            <a:off x="7134333" y="6120403"/>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6" name="Google Shape;126;p14"/>
          <p:cNvSpPr txBox="1"/>
          <p:nvPr/>
        </p:nvSpPr>
        <p:spPr>
          <a:xfrm>
            <a:off x="7213315" y="6140149"/>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06</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127;p14"/>
          <p:cNvSpPr/>
          <p:nvPr/>
        </p:nvSpPr>
        <p:spPr>
          <a:xfrm rot="1095156">
            <a:off x="-4098793" y="-4550300"/>
            <a:ext cx="7891968" cy="7891968"/>
          </a:xfrm>
          <a:custGeom>
            <a:avLst/>
            <a:gdLst/>
            <a:ahLst/>
            <a:cxnLst/>
            <a:rect l="l" t="t" r="r" b="b"/>
            <a:pathLst>
              <a:path w="7891968" h="7891968" extrusionOk="0">
                <a:moveTo>
                  <a:pt x="0" y="0"/>
                </a:moveTo>
                <a:lnTo>
                  <a:pt x="7891967" y="0"/>
                </a:lnTo>
                <a:lnTo>
                  <a:pt x="7891967" y="7891967"/>
                </a:lnTo>
                <a:lnTo>
                  <a:pt x="0" y="789196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9" name="Google Shape;129;p14"/>
          <p:cNvSpPr/>
          <p:nvPr/>
        </p:nvSpPr>
        <p:spPr>
          <a:xfrm>
            <a:off x="10311190" y="4098430"/>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0" name="Google Shape;130;p14"/>
          <p:cNvSpPr txBox="1"/>
          <p:nvPr/>
        </p:nvSpPr>
        <p:spPr>
          <a:xfrm>
            <a:off x="10390172" y="4118176"/>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dirty="0">
                <a:ln>
                  <a:noFill/>
                </a:ln>
                <a:solidFill>
                  <a:srgbClr val="FFFFFF"/>
                </a:solidFill>
                <a:effectLst/>
                <a:uLnTx/>
                <a:uFillTx/>
                <a:latin typeface="DM Sans"/>
                <a:ea typeface="DM Sans"/>
                <a:cs typeface="DM Sans"/>
                <a:sym typeface="DM Sans"/>
              </a:rPr>
              <a:t>03</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2" name="Google Shape;132;p14"/>
          <p:cNvSpPr/>
          <p:nvPr/>
        </p:nvSpPr>
        <p:spPr>
          <a:xfrm>
            <a:off x="13454332" y="4101144"/>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3" name="Google Shape;133;p14"/>
          <p:cNvSpPr txBox="1"/>
          <p:nvPr/>
        </p:nvSpPr>
        <p:spPr>
          <a:xfrm>
            <a:off x="13533314" y="4120890"/>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dirty="0">
                <a:ln>
                  <a:noFill/>
                </a:ln>
                <a:solidFill>
                  <a:srgbClr val="FFFFFF"/>
                </a:solidFill>
                <a:effectLst/>
                <a:uLnTx/>
                <a:uFillTx/>
                <a:latin typeface="DM Sans"/>
                <a:ea typeface="DM Sans"/>
                <a:cs typeface="DM Sans"/>
                <a:sym typeface="DM Sans"/>
              </a:rPr>
              <a:t>04</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5" name="Google Shape;135;p14"/>
          <p:cNvSpPr/>
          <p:nvPr/>
        </p:nvSpPr>
        <p:spPr>
          <a:xfrm>
            <a:off x="10311190" y="6120403"/>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6" name="Google Shape;136;p14"/>
          <p:cNvSpPr txBox="1"/>
          <p:nvPr/>
        </p:nvSpPr>
        <p:spPr>
          <a:xfrm>
            <a:off x="10390172" y="6140149"/>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07</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138;p14"/>
          <p:cNvSpPr/>
          <p:nvPr/>
        </p:nvSpPr>
        <p:spPr>
          <a:xfrm>
            <a:off x="13454332" y="6123117"/>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9" name="Google Shape;139;p14"/>
          <p:cNvSpPr txBox="1"/>
          <p:nvPr/>
        </p:nvSpPr>
        <p:spPr>
          <a:xfrm>
            <a:off x="13533314" y="6142863"/>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08</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14"/>
          <p:cNvSpPr txBox="1"/>
          <p:nvPr/>
        </p:nvSpPr>
        <p:spPr>
          <a:xfrm>
            <a:off x="12320857" y="7098975"/>
            <a:ext cx="3176857"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Appendix</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grpSp>
        <p:nvGrpSpPr>
          <p:cNvPr id="141" name="Google Shape;141;p14"/>
          <p:cNvGrpSpPr/>
          <p:nvPr/>
        </p:nvGrpSpPr>
        <p:grpSpPr>
          <a:xfrm>
            <a:off x="6625268" y="1791775"/>
            <a:ext cx="5037464" cy="1268429"/>
            <a:chOff x="0" y="0"/>
            <a:chExt cx="1326739" cy="334072"/>
          </a:xfrm>
        </p:grpSpPr>
        <p:sp>
          <p:nvSpPr>
            <p:cNvPr id="142" name="Google Shape;142;p14"/>
            <p:cNvSpPr/>
            <p:nvPr/>
          </p:nvSpPr>
          <p:spPr>
            <a:xfrm>
              <a:off x="0" y="0"/>
              <a:ext cx="1326739" cy="334072"/>
            </a:xfrm>
            <a:custGeom>
              <a:avLst/>
              <a:gdLst/>
              <a:ahLst/>
              <a:cxnLst/>
              <a:rect l="l" t="t" r="r" b="b"/>
              <a:pathLst>
                <a:path w="1326739" h="334072" extrusionOk="0">
                  <a:moveTo>
                    <a:pt x="52254" y="0"/>
                  </a:moveTo>
                  <a:lnTo>
                    <a:pt x="1274486" y="0"/>
                  </a:lnTo>
                  <a:cubicBezTo>
                    <a:pt x="1288344" y="0"/>
                    <a:pt x="1301635" y="5505"/>
                    <a:pt x="1311435" y="15305"/>
                  </a:cubicBezTo>
                  <a:cubicBezTo>
                    <a:pt x="1321234" y="25104"/>
                    <a:pt x="1326739" y="38395"/>
                    <a:pt x="1326739" y="52254"/>
                  </a:cubicBezTo>
                  <a:lnTo>
                    <a:pt x="1326739" y="281818"/>
                  </a:lnTo>
                  <a:cubicBezTo>
                    <a:pt x="1326739" y="310677"/>
                    <a:pt x="1303345" y="334072"/>
                    <a:pt x="1274486" y="334072"/>
                  </a:cubicBezTo>
                  <a:lnTo>
                    <a:pt x="52254" y="334072"/>
                  </a:lnTo>
                  <a:cubicBezTo>
                    <a:pt x="23395" y="334072"/>
                    <a:pt x="0" y="310677"/>
                    <a:pt x="0" y="281818"/>
                  </a:cubicBezTo>
                  <a:lnTo>
                    <a:pt x="0" y="52254"/>
                  </a:lnTo>
                  <a:cubicBezTo>
                    <a:pt x="0" y="23395"/>
                    <a:pt x="23395" y="0"/>
                    <a:pt x="52254"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3" name="Google Shape;143;p14"/>
            <p:cNvSpPr txBox="1"/>
            <p:nvPr/>
          </p:nvSpPr>
          <p:spPr>
            <a:xfrm>
              <a:off x="0" y="0"/>
              <a:ext cx="1326739" cy="334072"/>
            </a:xfrm>
            <a:prstGeom prst="rect">
              <a:avLst/>
            </a:prstGeom>
            <a:solidFill>
              <a:srgbClr val="E0B15E"/>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19996"/>
                </a:lnSpc>
                <a:spcBef>
                  <a:spcPts val="0"/>
                </a:spcBef>
                <a:spcAft>
                  <a:spcPts val="0"/>
                </a:spcAft>
                <a:buClr>
                  <a:srgbClr val="000000"/>
                </a:buClr>
                <a:buSzTx/>
                <a:buFont typeface="Arial"/>
                <a:buNone/>
                <a:tabLst/>
                <a:defRPr/>
              </a:pPr>
              <a:r>
                <a:rPr kumimoji="0" lang="en-US" sz="5400" b="0" i="0" u="none" strike="noStrike" kern="0" cap="none" spc="0" normalizeH="0" baseline="0" noProof="0" dirty="0">
                  <a:ln>
                    <a:noFill/>
                  </a:ln>
                  <a:solidFill>
                    <a:srgbClr val="FFFFFF"/>
                  </a:solidFill>
                  <a:effectLst/>
                  <a:uLnTx/>
                  <a:uFillTx/>
                  <a:latin typeface="DM Sans Medium" pitchFamily="2" charset="0"/>
                  <a:cs typeface="Arial"/>
                  <a:sym typeface="Arial"/>
                </a:rPr>
                <a:t>AGENDA</a:t>
              </a:r>
              <a:endParaRPr kumimoji="0" sz="1100" b="0" i="0" u="none" strike="noStrike" kern="0" cap="none" spc="0" normalizeH="0" baseline="0" noProof="0" dirty="0">
                <a:ln>
                  <a:noFill/>
                </a:ln>
                <a:solidFill>
                  <a:srgbClr val="000000"/>
                </a:solidFill>
                <a:effectLst/>
                <a:uLnTx/>
                <a:uFillTx/>
                <a:latin typeface="DM Sans Medium" pitchFamily="2" charset="0"/>
                <a:cs typeface="Arial"/>
                <a:sym typeface="Arial"/>
              </a:endParaRPr>
            </a:p>
          </p:txBody>
        </p:sp>
      </p:grpSp>
      <p:sp>
        <p:nvSpPr>
          <p:cNvPr id="144" name="Google Shape;144;p14"/>
          <p:cNvSpPr/>
          <p:nvPr/>
        </p:nvSpPr>
        <p:spPr>
          <a:xfrm rot="1095156">
            <a:off x="14074237" y="7160484"/>
            <a:ext cx="7891968" cy="7891968"/>
          </a:xfrm>
          <a:custGeom>
            <a:avLst/>
            <a:gdLst/>
            <a:ahLst/>
            <a:cxnLst/>
            <a:rect l="l" t="t" r="r" b="b"/>
            <a:pathLst>
              <a:path w="7891968" h="7891968" extrusionOk="0">
                <a:moveTo>
                  <a:pt x="0" y="0"/>
                </a:moveTo>
                <a:lnTo>
                  <a:pt x="7891967" y="0"/>
                </a:lnTo>
                <a:lnTo>
                  <a:pt x="7891967" y="7891967"/>
                </a:lnTo>
                <a:lnTo>
                  <a:pt x="0" y="789196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5" name="Google Shape;145;p14"/>
          <p:cNvSpPr txBox="1"/>
          <p:nvPr/>
        </p:nvSpPr>
        <p:spPr>
          <a:xfrm>
            <a:off x="2790287" y="5077003"/>
            <a:ext cx="3177000" cy="92102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Problem Statement &amp; Objective</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46" name="Google Shape;146;p14"/>
          <p:cNvSpPr txBox="1"/>
          <p:nvPr/>
        </p:nvSpPr>
        <p:spPr>
          <a:xfrm>
            <a:off x="5967143" y="5077003"/>
            <a:ext cx="3176857" cy="367408"/>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rgbClr val="000000"/>
                </a:solidFill>
                <a:effectLst/>
                <a:uLnTx/>
                <a:uFillTx/>
                <a:latin typeface="DM Sans"/>
                <a:ea typeface="DM Sans"/>
                <a:cs typeface="DM Sans"/>
                <a:sym typeface="DM Sans"/>
              </a:rPr>
              <a:t>Data Description</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7" name="Google Shape;147;p14"/>
          <p:cNvSpPr txBox="1"/>
          <p:nvPr/>
        </p:nvSpPr>
        <p:spPr>
          <a:xfrm>
            <a:off x="2790287" y="7098975"/>
            <a:ext cx="3177000"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RFM Segmentation</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48" name="Google Shape;148;p14"/>
          <p:cNvSpPr txBox="1"/>
          <p:nvPr/>
        </p:nvSpPr>
        <p:spPr>
          <a:xfrm>
            <a:off x="5967143" y="7098975"/>
            <a:ext cx="3177000" cy="92102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Clustering &amp; </a:t>
            </a:r>
          </a:p>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Targeting Strategy</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49" name="Google Shape;149;p14"/>
          <p:cNvSpPr txBox="1"/>
          <p:nvPr/>
        </p:nvSpPr>
        <p:spPr>
          <a:xfrm>
            <a:off x="9144000" y="5077003"/>
            <a:ext cx="3177000"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Feature Importance</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50" name="Google Shape;150;p14"/>
          <p:cNvSpPr txBox="1"/>
          <p:nvPr/>
        </p:nvSpPr>
        <p:spPr>
          <a:xfrm>
            <a:off x="12320857" y="5077003"/>
            <a:ext cx="3177000"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Uplift Modelling</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51" name="Google Shape;151;p14"/>
          <p:cNvSpPr txBox="1"/>
          <p:nvPr/>
        </p:nvSpPr>
        <p:spPr>
          <a:xfrm>
            <a:off x="9144000" y="7098975"/>
            <a:ext cx="3177000" cy="92102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Summary &amp; </a:t>
            </a:r>
          </a:p>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Scope</a:t>
            </a:r>
          </a:p>
        </p:txBody>
      </p:sp>
      <p:grpSp>
        <p:nvGrpSpPr>
          <p:cNvPr id="152" name="Google Shape;152;p14"/>
          <p:cNvGrpSpPr/>
          <p:nvPr/>
        </p:nvGrpSpPr>
        <p:grpSpPr>
          <a:xfrm>
            <a:off x="13036870" y="-1312917"/>
            <a:ext cx="2625834" cy="2625834"/>
            <a:chOff x="0" y="0"/>
            <a:chExt cx="812800" cy="812800"/>
          </a:xfrm>
        </p:grpSpPr>
        <p:sp>
          <p:nvSpPr>
            <p:cNvPr id="153" name="Google Shape;153;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4" name="Google Shape;154;p14"/>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3888"/>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155" name="Google Shape;155;p14"/>
          <p:cNvGrpSpPr/>
          <p:nvPr/>
        </p:nvGrpSpPr>
        <p:grpSpPr>
          <a:xfrm>
            <a:off x="1752881" y="9161550"/>
            <a:ext cx="2625834" cy="2625834"/>
            <a:chOff x="0" y="0"/>
            <a:chExt cx="812800" cy="812800"/>
          </a:xfrm>
        </p:grpSpPr>
        <p:sp>
          <p:nvSpPr>
            <p:cNvPr id="156" name="Google Shape;156;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7" name="Google Shape;157;p14"/>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3888"/>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Tree>
    <p:extLst>
      <p:ext uri="{BB962C8B-B14F-4D97-AF65-F5344CB8AC3E}">
        <p14:creationId xmlns:p14="http://schemas.microsoft.com/office/powerpoint/2010/main" val="1186294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Shape 178"/>
        <p:cNvGrpSpPr/>
        <p:nvPr/>
      </p:nvGrpSpPr>
      <p:grpSpPr>
        <a:xfrm>
          <a:off x="0" y="0"/>
          <a:ext cx="0" cy="0"/>
          <a:chOff x="0" y="0"/>
          <a:chExt cx="0" cy="0"/>
        </a:xfrm>
      </p:grpSpPr>
      <p:grpSp>
        <p:nvGrpSpPr>
          <p:cNvPr id="179" name="Google Shape;179;p16"/>
          <p:cNvGrpSpPr/>
          <p:nvPr/>
        </p:nvGrpSpPr>
        <p:grpSpPr>
          <a:xfrm>
            <a:off x="-5364261" y="-4345296"/>
            <a:ext cx="8477667" cy="8477667"/>
            <a:chOff x="0" y="0"/>
            <a:chExt cx="812800" cy="812800"/>
          </a:xfrm>
        </p:grpSpPr>
        <p:sp>
          <p:nvSpPr>
            <p:cNvPr id="180" name="Google Shape;180;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16"/>
            <p:cNvSpPr txBox="1"/>
            <p:nvPr/>
          </p:nvSpPr>
          <p:spPr>
            <a:xfrm>
              <a:off x="76200" y="47625"/>
              <a:ext cx="660300" cy="689100"/>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82" name="Google Shape;182;p16"/>
          <p:cNvGrpSpPr/>
          <p:nvPr/>
        </p:nvGrpSpPr>
        <p:grpSpPr>
          <a:xfrm>
            <a:off x="15788409" y="7671603"/>
            <a:ext cx="3616066" cy="3616066"/>
            <a:chOff x="0" y="0"/>
            <a:chExt cx="812800" cy="812800"/>
          </a:xfrm>
        </p:grpSpPr>
        <p:sp>
          <p:nvSpPr>
            <p:cNvPr id="183" name="Google Shape;183;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4" name="Google Shape;184;p16"/>
            <p:cNvSpPr txBox="1"/>
            <p:nvPr/>
          </p:nvSpPr>
          <p:spPr>
            <a:xfrm>
              <a:off x="76200" y="47625"/>
              <a:ext cx="660300" cy="689100"/>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sp>
        <p:nvSpPr>
          <p:cNvPr id="185" name="Google Shape;185;p16"/>
          <p:cNvSpPr txBox="1"/>
          <p:nvPr/>
        </p:nvSpPr>
        <p:spPr>
          <a:xfrm>
            <a:off x="2280175" y="4184315"/>
            <a:ext cx="12880800" cy="770980"/>
          </a:xfrm>
          <a:prstGeom prst="rect">
            <a:avLst/>
          </a:prstGeom>
          <a:noFill/>
          <a:ln>
            <a:noFill/>
          </a:ln>
        </p:spPr>
        <p:txBody>
          <a:bodyPr spcFirstLastPara="1" wrap="square" lIns="0" tIns="0" rIns="0" bIns="0" anchor="t" anchorCtr="0">
            <a:spAutoFit/>
          </a:bodyPr>
          <a:lstStyle/>
          <a:p>
            <a:pPr marL="0" marR="0" lvl="0" indent="0" algn="l" rtl="0">
              <a:lnSpc>
                <a:spcPct val="152002"/>
              </a:lnSpc>
              <a:spcBef>
                <a:spcPts val="0"/>
              </a:spcBef>
              <a:spcAft>
                <a:spcPts val="0"/>
              </a:spcAft>
              <a:buNone/>
            </a:pPr>
            <a:r>
              <a:rPr lang="en-US" sz="1648" b="1" dirty="0">
                <a:latin typeface="DM Sans"/>
                <a:ea typeface="DM Sans"/>
                <a:cs typeface="DM Sans"/>
                <a:sym typeface="DM Sans"/>
              </a:rPr>
              <a:t>Recency:</a:t>
            </a:r>
            <a:r>
              <a:rPr lang="en-US" sz="1648" dirty="0">
                <a:latin typeface="DM Sans"/>
                <a:ea typeface="DM Sans"/>
                <a:cs typeface="DM Sans"/>
                <a:sym typeface="DM Sans"/>
              </a:rPr>
              <a:t> Represents the number of months since the customer's last transaction. This information is crucial for understanding customer engagement and retention.</a:t>
            </a:r>
            <a:endParaRPr dirty="0"/>
          </a:p>
        </p:txBody>
      </p:sp>
      <p:sp>
        <p:nvSpPr>
          <p:cNvPr id="186" name="Google Shape;186;p16"/>
          <p:cNvSpPr txBox="1"/>
          <p:nvPr/>
        </p:nvSpPr>
        <p:spPr>
          <a:xfrm>
            <a:off x="1505074" y="3998728"/>
            <a:ext cx="616500" cy="511200"/>
          </a:xfrm>
          <a:prstGeom prst="rect">
            <a:avLst/>
          </a:prstGeom>
          <a:noFill/>
          <a:ln>
            <a:noFill/>
          </a:ln>
        </p:spPr>
        <p:txBody>
          <a:bodyPr spcFirstLastPara="1" wrap="square" lIns="0" tIns="0" rIns="0" bIns="0" anchor="t" anchorCtr="0">
            <a:spAutoFit/>
          </a:bodyPr>
          <a:lstStyle/>
          <a:p>
            <a:pPr marL="0" marR="0" lvl="0" indent="0" algn="ctr" rtl="0">
              <a:lnSpc>
                <a:spcPct val="151986"/>
              </a:lnSpc>
              <a:spcBef>
                <a:spcPts val="0"/>
              </a:spcBef>
              <a:spcAft>
                <a:spcPts val="0"/>
              </a:spcAft>
              <a:buNone/>
            </a:pPr>
            <a:r>
              <a:rPr lang="en-US" sz="3322" b="1" dirty="0">
                <a:solidFill>
                  <a:srgbClr val="A44F30"/>
                </a:solidFill>
                <a:latin typeface="DM Sans"/>
                <a:ea typeface="DM Sans"/>
                <a:cs typeface="DM Sans"/>
                <a:sym typeface="DM Sans"/>
              </a:rPr>
              <a:t>01</a:t>
            </a:r>
            <a:endParaRPr dirty="0">
              <a:solidFill>
                <a:srgbClr val="A44F30"/>
              </a:solidFill>
            </a:endParaRPr>
          </a:p>
        </p:txBody>
      </p:sp>
      <p:sp>
        <p:nvSpPr>
          <p:cNvPr id="187" name="Google Shape;187;p16"/>
          <p:cNvSpPr txBox="1"/>
          <p:nvPr/>
        </p:nvSpPr>
        <p:spPr>
          <a:xfrm>
            <a:off x="2280184" y="5090890"/>
            <a:ext cx="12755400" cy="253800"/>
          </a:xfrm>
          <a:prstGeom prst="rect">
            <a:avLst/>
          </a:prstGeom>
          <a:noFill/>
          <a:ln>
            <a:noFill/>
          </a:ln>
        </p:spPr>
        <p:txBody>
          <a:bodyPr spcFirstLastPara="1" wrap="square" lIns="0" tIns="0" rIns="0" bIns="0" anchor="t" anchorCtr="0">
            <a:spAutoFit/>
          </a:bodyPr>
          <a:lstStyle/>
          <a:p>
            <a:pPr marL="0" marR="0" lvl="0" indent="0" algn="l" rtl="0">
              <a:lnSpc>
                <a:spcPct val="152002"/>
              </a:lnSpc>
              <a:spcBef>
                <a:spcPts val="0"/>
              </a:spcBef>
              <a:spcAft>
                <a:spcPts val="0"/>
              </a:spcAft>
              <a:buNone/>
            </a:pPr>
            <a:r>
              <a:rPr lang="en-US" sz="1648" b="1" dirty="0">
                <a:latin typeface="DM Sans"/>
                <a:ea typeface="DM Sans"/>
                <a:cs typeface="DM Sans"/>
                <a:sym typeface="DM Sans"/>
              </a:rPr>
              <a:t>History:</a:t>
            </a:r>
            <a:r>
              <a:rPr lang="en-US" sz="1648" dirty="0">
                <a:latin typeface="DM Sans"/>
                <a:ea typeface="DM Sans"/>
                <a:cs typeface="DM Sans"/>
                <a:sym typeface="DM Sans"/>
              </a:rPr>
              <a:t> Actual dollar value spent in the past year.</a:t>
            </a:r>
            <a:endParaRPr dirty="0"/>
          </a:p>
        </p:txBody>
      </p:sp>
      <p:sp>
        <p:nvSpPr>
          <p:cNvPr id="188" name="Google Shape;188;p16"/>
          <p:cNvSpPr txBox="1"/>
          <p:nvPr/>
        </p:nvSpPr>
        <p:spPr>
          <a:xfrm>
            <a:off x="1505074" y="4869922"/>
            <a:ext cx="616500" cy="511200"/>
          </a:xfrm>
          <a:prstGeom prst="rect">
            <a:avLst/>
          </a:prstGeom>
          <a:noFill/>
          <a:ln>
            <a:noFill/>
          </a:ln>
        </p:spPr>
        <p:txBody>
          <a:bodyPr spcFirstLastPara="1" wrap="square" lIns="0" tIns="0" rIns="0" bIns="0" anchor="t" anchorCtr="0">
            <a:spAutoFit/>
          </a:bodyPr>
          <a:lstStyle/>
          <a:p>
            <a:pPr marL="0" marR="0" lvl="0" indent="0" algn="ctr" rtl="0">
              <a:lnSpc>
                <a:spcPct val="151986"/>
              </a:lnSpc>
              <a:spcBef>
                <a:spcPts val="0"/>
              </a:spcBef>
              <a:spcAft>
                <a:spcPts val="0"/>
              </a:spcAft>
              <a:buNone/>
            </a:pPr>
            <a:r>
              <a:rPr lang="en-US" sz="3322" b="1" dirty="0">
                <a:solidFill>
                  <a:srgbClr val="A44F30"/>
                </a:solidFill>
                <a:latin typeface="DM Sans"/>
                <a:ea typeface="DM Sans"/>
                <a:cs typeface="DM Sans"/>
                <a:sym typeface="DM Sans"/>
              </a:rPr>
              <a:t>02</a:t>
            </a:r>
            <a:endParaRPr dirty="0">
              <a:solidFill>
                <a:srgbClr val="A44F30"/>
              </a:solidFill>
            </a:endParaRPr>
          </a:p>
        </p:txBody>
      </p:sp>
      <p:sp>
        <p:nvSpPr>
          <p:cNvPr id="189" name="Google Shape;189;p16"/>
          <p:cNvSpPr txBox="1"/>
          <p:nvPr/>
        </p:nvSpPr>
        <p:spPr>
          <a:xfrm>
            <a:off x="1505074" y="5397541"/>
            <a:ext cx="616500" cy="511200"/>
          </a:xfrm>
          <a:prstGeom prst="rect">
            <a:avLst/>
          </a:prstGeom>
          <a:noFill/>
          <a:ln>
            <a:noFill/>
          </a:ln>
        </p:spPr>
        <p:txBody>
          <a:bodyPr spcFirstLastPara="1" wrap="square" lIns="0" tIns="0" rIns="0" bIns="0" anchor="t" anchorCtr="0">
            <a:spAutoFit/>
          </a:bodyPr>
          <a:lstStyle/>
          <a:p>
            <a:pPr marL="0" marR="0" lvl="0" indent="0" algn="ctr" rtl="0">
              <a:lnSpc>
                <a:spcPct val="151986"/>
              </a:lnSpc>
              <a:spcBef>
                <a:spcPts val="0"/>
              </a:spcBef>
              <a:spcAft>
                <a:spcPts val="0"/>
              </a:spcAft>
              <a:buNone/>
            </a:pPr>
            <a:r>
              <a:rPr lang="en-US" sz="3322" b="1">
                <a:solidFill>
                  <a:srgbClr val="A44F30"/>
                </a:solidFill>
                <a:latin typeface="DM Sans"/>
                <a:ea typeface="DM Sans"/>
                <a:cs typeface="DM Sans"/>
                <a:sym typeface="DM Sans"/>
              </a:rPr>
              <a:t>03</a:t>
            </a:r>
            <a:endParaRPr/>
          </a:p>
        </p:txBody>
      </p:sp>
      <p:sp>
        <p:nvSpPr>
          <p:cNvPr id="190" name="Google Shape;190;p16"/>
          <p:cNvSpPr txBox="1"/>
          <p:nvPr/>
        </p:nvSpPr>
        <p:spPr>
          <a:xfrm>
            <a:off x="2121574" y="3436505"/>
            <a:ext cx="10868700" cy="43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48" b="1">
                <a:latin typeface="DM Sans"/>
                <a:ea typeface="DM Sans"/>
                <a:cs typeface="DM Sans"/>
                <a:sym typeface="DM Sans"/>
              </a:rPr>
              <a:t>The dataset contains information related to customer transactions and their associated attributes</a:t>
            </a:r>
            <a:r>
              <a:rPr lang="en-US" b="1"/>
              <a:t>.</a:t>
            </a:r>
            <a:endParaRPr b="1"/>
          </a:p>
        </p:txBody>
      </p:sp>
      <p:sp>
        <p:nvSpPr>
          <p:cNvPr id="191" name="Google Shape;191;p16"/>
          <p:cNvSpPr txBox="1"/>
          <p:nvPr/>
        </p:nvSpPr>
        <p:spPr>
          <a:xfrm>
            <a:off x="2280182" y="5615753"/>
            <a:ext cx="14893393" cy="771878"/>
          </a:xfrm>
          <a:prstGeom prst="rect">
            <a:avLst/>
          </a:prstGeom>
          <a:noFill/>
          <a:ln>
            <a:noFill/>
          </a:ln>
        </p:spPr>
        <p:txBody>
          <a:bodyPr spcFirstLastPara="1" wrap="square" lIns="0" tIns="0" rIns="0" bIns="0" anchor="t" anchorCtr="0">
            <a:spAutoFit/>
          </a:bodyPr>
          <a:lstStyle/>
          <a:p>
            <a:pPr marL="0" marR="0" lvl="0" indent="0" algn="l" rtl="0">
              <a:lnSpc>
                <a:spcPct val="152002"/>
              </a:lnSpc>
              <a:spcBef>
                <a:spcPts val="0"/>
              </a:spcBef>
              <a:spcAft>
                <a:spcPts val="0"/>
              </a:spcAft>
              <a:buNone/>
            </a:pPr>
            <a:r>
              <a:rPr lang="en-US" sz="1650" b="1" dirty="0">
                <a:solidFill>
                  <a:schemeClr val="tx1"/>
                </a:solidFill>
                <a:latin typeface="DM Sans" pitchFamily="2" charset="0"/>
                <a:ea typeface="DM Sans"/>
                <a:cs typeface="DM Sans"/>
                <a:sym typeface="DM Sans"/>
              </a:rPr>
              <a:t>Men/Women: </a:t>
            </a:r>
            <a:r>
              <a:rPr lang="en-US" sz="1650" dirty="0">
                <a:solidFill>
                  <a:schemeClr val="tx1"/>
                </a:solidFill>
                <a:latin typeface="DM Sans" pitchFamily="2" charset="0"/>
                <a:ea typeface="DM Sans"/>
                <a:cs typeface="DM Sans"/>
                <a:sym typeface="DM Sans"/>
              </a:rPr>
              <a:t> </a:t>
            </a:r>
            <a:r>
              <a:rPr lang="en-US" sz="1650" b="0" i="0" dirty="0">
                <a:solidFill>
                  <a:schemeClr val="tx1"/>
                </a:solidFill>
                <a:effectLst/>
                <a:latin typeface="DM Sans" pitchFamily="2" charset="0"/>
              </a:rPr>
              <a:t>Purchase information of merchandises purchased in the past, with data on both men and women, as well as separate categories for only men and only women.</a:t>
            </a:r>
            <a:endParaRPr lang="en-US" sz="1650" dirty="0">
              <a:solidFill>
                <a:schemeClr val="tx1"/>
              </a:solidFill>
              <a:latin typeface="DM Sans" pitchFamily="2" charset="0"/>
            </a:endParaRPr>
          </a:p>
        </p:txBody>
      </p:sp>
      <p:sp>
        <p:nvSpPr>
          <p:cNvPr id="192" name="Google Shape;192;p16"/>
          <p:cNvSpPr txBox="1"/>
          <p:nvPr/>
        </p:nvSpPr>
        <p:spPr>
          <a:xfrm>
            <a:off x="1505074" y="6339523"/>
            <a:ext cx="616500" cy="511200"/>
          </a:xfrm>
          <a:prstGeom prst="rect">
            <a:avLst/>
          </a:prstGeom>
          <a:noFill/>
          <a:ln>
            <a:noFill/>
          </a:ln>
        </p:spPr>
        <p:txBody>
          <a:bodyPr spcFirstLastPara="1" wrap="square" lIns="0" tIns="0" rIns="0" bIns="0" anchor="t" anchorCtr="0">
            <a:spAutoFit/>
          </a:bodyPr>
          <a:lstStyle/>
          <a:p>
            <a:pPr marL="0" marR="0" lvl="0" indent="0" algn="ctr" rtl="0">
              <a:lnSpc>
                <a:spcPct val="151986"/>
              </a:lnSpc>
              <a:spcBef>
                <a:spcPts val="0"/>
              </a:spcBef>
              <a:spcAft>
                <a:spcPts val="0"/>
              </a:spcAft>
              <a:buNone/>
            </a:pPr>
            <a:r>
              <a:rPr lang="en-US" sz="3322" b="1">
                <a:solidFill>
                  <a:srgbClr val="A44F30"/>
                </a:solidFill>
                <a:latin typeface="DM Sans"/>
                <a:ea typeface="DM Sans"/>
                <a:cs typeface="DM Sans"/>
                <a:sym typeface="DM Sans"/>
              </a:rPr>
              <a:t>04</a:t>
            </a:r>
            <a:endParaRPr/>
          </a:p>
        </p:txBody>
      </p:sp>
      <p:sp>
        <p:nvSpPr>
          <p:cNvPr id="194" name="Google Shape;194;p16"/>
          <p:cNvSpPr txBox="1"/>
          <p:nvPr/>
        </p:nvSpPr>
        <p:spPr>
          <a:xfrm>
            <a:off x="2280175" y="6548224"/>
            <a:ext cx="12755400" cy="385490"/>
          </a:xfrm>
          <a:prstGeom prst="rect">
            <a:avLst/>
          </a:prstGeom>
          <a:noFill/>
          <a:ln>
            <a:noFill/>
          </a:ln>
        </p:spPr>
        <p:txBody>
          <a:bodyPr spcFirstLastPara="1" wrap="square" lIns="0" tIns="0" rIns="0" bIns="0" anchor="t" anchorCtr="0">
            <a:spAutoFit/>
          </a:bodyPr>
          <a:lstStyle/>
          <a:p>
            <a:pPr marL="0" marR="0" lvl="0" indent="0" algn="l" rtl="0">
              <a:lnSpc>
                <a:spcPct val="152002"/>
              </a:lnSpc>
              <a:spcBef>
                <a:spcPts val="0"/>
              </a:spcBef>
              <a:spcAft>
                <a:spcPts val="0"/>
              </a:spcAft>
              <a:buNone/>
            </a:pPr>
            <a:r>
              <a:rPr lang="en-US" sz="1648" b="1" dirty="0">
                <a:latin typeface="DM Sans"/>
                <a:ea typeface="DM Sans"/>
                <a:cs typeface="DM Sans"/>
                <a:sym typeface="DM Sans"/>
              </a:rPr>
              <a:t>Area:</a:t>
            </a:r>
            <a:r>
              <a:rPr lang="en-US" sz="1648" dirty="0">
                <a:latin typeface="DM Sans"/>
                <a:ea typeface="DM Sans"/>
                <a:cs typeface="DM Sans"/>
                <a:sym typeface="DM Sans"/>
              </a:rPr>
              <a:t> Classifies region as Urban, Suburban, or Rural.</a:t>
            </a:r>
            <a:endParaRPr dirty="0"/>
          </a:p>
        </p:txBody>
      </p:sp>
      <p:sp>
        <p:nvSpPr>
          <p:cNvPr id="195" name="Google Shape;195;p16"/>
          <p:cNvSpPr txBox="1"/>
          <p:nvPr/>
        </p:nvSpPr>
        <p:spPr>
          <a:xfrm>
            <a:off x="2280175" y="7071008"/>
            <a:ext cx="12755400" cy="253800"/>
          </a:xfrm>
          <a:prstGeom prst="rect">
            <a:avLst/>
          </a:prstGeom>
          <a:noFill/>
          <a:ln>
            <a:noFill/>
          </a:ln>
        </p:spPr>
        <p:txBody>
          <a:bodyPr spcFirstLastPara="1" wrap="square" lIns="0" tIns="0" rIns="0" bIns="0" anchor="t" anchorCtr="0">
            <a:spAutoFit/>
          </a:bodyPr>
          <a:lstStyle/>
          <a:p>
            <a:pPr marL="0" marR="0" lvl="0" indent="0" algn="l" rtl="0">
              <a:lnSpc>
                <a:spcPct val="152002"/>
              </a:lnSpc>
              <a:spcBef>
                <a:spcPts val="0"/>
              </a:spcBef>
              <a:spcAft>
                <a:spcPts val="0"/>
              </a:spcAft>
              <a:buNone/>
            </a:pPr>
            <a:r>
              <a:rPr lang="en-US" sz="1648" b="1">
                <a:latin typeface="DM Sans"/>
                <a:ea typeface="DM Sans"/>
                <a:cs typeface="DM Sans"/>
                <a:sym typeface="DM Sans"/>
              </a:rPr>
              <a:t>Newbie: </a:t>
            </a:r>
            <a:r>
              <a:rPr lang="en-US" sz="1648">
                <a:latin typeface="DM Sans"/>
                <a:ea typeface="DM Sans"/>
                <a:cs typeface="DM Sans"/>
                <a:sym typeface="DM Sans"/>
              </a:rPr>
              <a:t>1/0 indicator, 1 = New customer in the past twelve months.</a:t>
            </a:r>
            <a:endParaRPr sz="1648">
              <a:latin typeface="DM Sans"/>
              <a:ea typeface="DM Sans"/>
              <a:cs typeface="DM Sans"/>
              <a:sym typeface="DM Sans"/>
            </a:endParaRPr>
          </a:p>
        </p:txBody>
      </p:sp>
      <p:sp>
        <p:nvSpPr>
          <p:cNvPr id="196" name="Google Shape;196;p16"/>
          <p:cNvSpPr txBox="1"/>
          <p:nvPr/>
        </p:nvSpPr>
        <p:spPr>
          <a:xfrm>
            <a:off x="2280175" y="7577446"/>
            <a:ext cx="12755400" cy="253800"/>
          </a:xfrm>
          <a:prstGeom prst="rect">
            <a:avLst/>
          </a:prstGeom>
          <a:noFill/>
          <a:ln>
            <a:noFill/>
          </a:ln>
        </p:spPr>
        <p:txBody>
          <a:bodyPr spcFirstLastPara="1" wrap="square" lIns="0" tIns="0" rIns="0" bIns="0" anchor="t" anchorCtr="0">
            <a:spAutoFit/>
          </a:bodyPr>
          <a:lstStyle/>
          <a:p>
            <a:pPr marL="0" marR="0" lvl="0" indent="0" algn="l" rtl="0">
              <a:lnSpc>
                <a:spcPct val="152002"/>
              </a:lnSpc>
              <a:spcBef>
                <a:spcPts val="0"/>
              </a:spcBef>
              <a:spcAft>
                <a:spcPts val="0"/>
              </a:spcAft>
              <a:buNone/>
            </a:pPr>
            <a:r>
              <a:rPr lang="en-US" sz="1648" b="1">
                <a:latin typeface="DM Sans"/>
                <a:ea typeface="DM Sans"/>
                <a:cs typeface="DM Sans"/>
                <a:sym typeface="DM Sans"/>
              </a:rPr>
              <a:t>Channel:</a:t>
            </a:r>
            <a:r>
              <a:rPr lang="en-US" sz="1648">
                <a:latin typeface="DM Sans"/>
                <a:ea typeface="DM Sans"/>
                <a:cs typeface="DM Sans"/>
                <a:sym typeface="DM Sans"/>
              </a:rPr>
              <a:t> Describes the channels the customer purchased from in the past year</a:t>
            </a:r>
            <a:r>
              <a:rPr lang="en-US"/>
              <a:t>.</a:t>
            </a:r>
            <a:endParaRPr/>
          </a:p>
        </p:txBody>
      </p:sp>
      <p:sp>
        <p:nvSpPr>
          <p:cNvPr id="197" name="Google Shape;197;p16"/>
          <p:cNvSpPr txBox="1"/>
          <p:nvPr/>
        </p:nvSpPr>
        <p:spPr>
          <a:xfrm>
            <a:off x="2280175" y="8096581"/>
            <a:ext cx="12755400" cy="385490"/>
          </a:xfrm>
          <a:prstGeom prst="rect">
            <a:avLst/>
          </a:prstGeom>
          <a:noFill/>
          <a:ln>
            <a:noFill/>
          </a:ln>
        </p:spPr>
        <p:txBody>
          <a:bodyPr spcFirstLastPara="1" wrap="square" lIns="0" tIns="0" rIns="0" bIns="0" anchor="t" anchorCtr="0">
            <a:spAutoFit/>
          </a:bodyPr>
          <a:lstStyle/>
          <a:p>
            <a:pPr marL="0" marR="0" lvl="0" indent="0" algn="l" rtl="0">
              <a:lnSpc>
                <a:spcPct val="152002"/>
              </a:lnSpc>
              <a:spcBef>
                <a:spcPts val="0"/>
              </a:spcBef>
              <a:spcAft>
                <a:spcPts val="0"/>
              </a:spcAft>
              <a:buNone/>
            </a:pPr>
            <a:r>
              <a:rPr lang="en-US" sz="1648" b="1" dirty="0">
                <a:latin typeface="DM Sans"/>
                <a:ea typeface="DM Sans"/>
                <a:cs typeface="DM Sans"/>
                <a:sym typeface="DM Sans"/>
              </a:rPr>
              <a:t>Segment:</a:t>
            </a:r>
            <a:r>
              <a:rPr lang="en-US" sz="1648" dirty="0">
                <a:latin typeface="DM Sans"/>
                <a:ea typeface="DM Sans"/>
                <a:cs typeface="DM Sans"/>
                <a:sym typeface="DM Sans"/>
              </a:rPr>
              <a:t> Describes the email campaign the customer received - Men's, Women’s, or No email</a:t>
            </a:r>
            <a:endParaRPr sz="1648" dirty="0">
              <a:latin typeface="DM Sans"/>
              <a:ea typeface="DM Sans"/>
              <a:cs typeface="DM Sans"/>
              <a:sym typeface="DM Sans"/>
            </a:endParaRPr>
          </a:p>
        </p:txBody>
      </p:sp>
      <p:sp>
        <p:nvSpPr>
          <p:cNvPr id="198" name="Google Shape;198;p16"/>
          <p:cNvSpPr txBox="1"/>
          <p:nvPr/>
        </p:nvSpPr>
        <p:spPr>
          <a:xfrm>
            <a:off x="2280175" y="8630304"/>
            <a:ext cx="12755400" cy="770980"/>
          </a:xfrm>
          <a:prstGeom prst="rect">
            <a:avLst/>
          </a:prstGeom>
          <a:noFill/>
          <a:ln>
            <a:noFill/>
          </a:ln>
        </p:spPr>
        <p:txBody>
          <a:bodyPr spcFirstLastPara="1" wrap="square" lIns="0" tIns="0" rIns="0" bIns="0" anchor="t" anchorCtr="0">
            <a:spAutoFit/>
          </a:bodyPr>
          <a:lstStyle/>
          <a:p>
            <a:pPr marL="0" marR="0" lvl="0" indent="0" algn="l" rtl="0">
              <a:lnSpc>
                <a:spcPct val="152002"/>
              </a:lnSpc>
              <a:spcBef>
                <a:spcPts val="0"/>
              </a:spcBef>
              <a:spcAft>
                <a:spcPts val="0"/>
              </a:spcAft>
              <a:buNone/>
            </a:pPr>
            <a:r>
              <a:rPr lang="en-US" sz="1648" b="1" dirty="0">
                <a:latin typeface="DM Sans"/>
                <a:ea typeface="DM Sans"/>
                <a:cs typeface="DM Sans"/>
                <a:sym typeface="DM Sans"/>
              </a:rPr>
              <a:t>Visit</a:t>
            </a:r>
            <a:r>
              <a:rPr lang="en-US" sz="1648" dirty="0">
                <a:latin typeface="DM Sans"/>
                <a:ea typeface="DM Sans"/>
                <a:cs typeface="DM Sans"/>
                <a:sym typeface="DM Sans"/>
              </a:rPr>
              <a:t>: Indicates if the customer visited the website in the following two weeks, or not. This variable describes the activity in the two weeks following delivery of email campaign.</a:t>
            </a:r>
            <a:r>
              <a:rPr lang="en-US" dirty="0"/>
              <a:t> </a:t>
            </a:r>
            <a:endParaRPr dirty="0"/>
          </a:p>
        </p:txBody>
      </p:sp>
      <p:sp>
        <p:nvSpPr>
          <p:cNvPr id="199" name="Google Shape;199;p16"/>
          <p:cNvSpPr txBox="1"/>
          <p:nvPr/>
        </p:nvSpPr>
        <p:spPr>
          <a:xfrm>
            <a:off x="1505074" y="6857026"/>
            <a:ext cx="616500" cy="511200"/>
          </a:xfrm>
          <a:prstGeom prst="rect">
            <a:avLst/>
          </a:prstGeom>
          <a:noFill/>
          <a:ln>
            <a:noFill/>
          </a:ln>
        </p:spPr>
        <p:txBody>
          <a:bodyPr spcFirstLastPara="1" wrap="square" lIns="0" tIns="0" rIns="0" bIns="0" anchor="t" anchorCtr="0">
            <a:spAutoFit/>
          </a:bodyPr>
          <a:lstStyle/>
          <a:p>
            <a:pPr marL="0" marR="0" lvl="0" indent="0" algn="ctr" rtl="0">
              <a:lnSpc>
                <a:spcPct val="151986"/>
              </a:lnSpc>
              <a:spcBef>
                <a:spcPts val="0"/>
              </a:spcBef>
              <a:spcAft>
                <a:spcPts val="0"/>
              </a:spcAft>
              <a:buNone/>
            </a:pPr>
            <a:r>
              <a:rPr lang="en-US" sz="3322" b="1">
                <a:solidFill>
                  <a:srgbClr val="A44F30"/>
                </a:solidFill>
                <a:latin typeface="DM Sans"/>
                <a:ea typeface="DM Sans"/>
                <a:cs typeface="DM Sans"/>
                <a:sym typeface="DM Sans"/>
              </a:rPr>
              <a:t>05</a:t>
            </a:r>
            <a:endParaRPr/>
          </a:p>
        </p:txBody>
      </p:sp>
      <p:sp>
        <p:nvSpPr>
          <p:cNvPr id="200" name="Google Shape;200;p16"/>
          <p:cNvSpPr txBox="1"/>
          <p:nvPr/>
        </p:nvSpPr>
        <p:spPr>
          <a:xfrm>
            <a:off x="1505074" y="7374529"/>
            <a:ext cx="616500" cy="511200"/>
          </a:xfrm>
          <a:prstGeom prst="rect">
            <a:avLst/>
          </a:prstGeom>
          <a:noFill/>
          <a:ln>
            <a:noFill/>
          </a:ln>
        </p:spPr>
        <p:txBody>
          <a:bodyPr spcFirstLastPara="1" wrap="square" lIns="0" tIns="0" rIns="0" bIns="0" anchor="t" anchorCtr="0">
            <a:spAutoFit/>
          </a:bodyPr>
          <a:lstStyle/>
          <a:p>
            <a:pPr marL="0" marR="0" lvl="0" indent="0" algn="ctr" rtl="0">
              <a:lnSpc>
                <a:spcPct val="151986"/>
              </a:lnSpc>
              <a:spcBef>
                <a:spcPts val="0"/>
              </a:spcBef>
              <a:spcAft>
                <a:spcPts val="0"/>
              </a:spcAft>
              <a:buNone/>
            </a:pPr>
            <a:r>
              <a:rPr lang="en-US" sz="3322" b="1">
                <a:solidFill>
                  <a:srgbClr val="A44F30"/>
                </a:solidFill>
                <a:latin typeface="DM Sans"/>
                <a:ea typeface="DM Sans"/>
                <a:cs typeface="DM Sans"/>
                <a:sym typeface="DM Sans"/>
              </a:rPr>
              <a:t>06</a:t>
            </a:r>
            <a:endParaRPr/>
          </a:p>
        </p:txBody>
      </p:sp>
      <p:sp>
        <p:nvSpPr>
          <p:cNvPr id="201" name="Google Shape;201;p16"/>
          <p:cNvSpPr txBox="1"/>
          <p:nvPr/>
        </p:nvSpPr>
        <p:spPr>
          <a:xfrm>
            <a:off x="1505074" y="7892032"/>
            <a:ext cx="616500" cy="511200"/>
          </a:xfrm>
          <a:prstGeom prst="rect">
            <a:avLst/>
          </a:prstGeom>
          <a:noFill/>
          <a:ln>
            <a:noFill/>
          </a:ln>
        </p:spPr>
        <p:txBody>
          <a:bodyPr spcFirstLastPara="1" wrap="square" lIns="0" tIns="0" rIns="0" bIns="0" anchor="t" anchorCtr="0">
            <a:spAutoFit/>
          </a:bodyPr>
          <a:lstStyle/>
          <a:p>
            <a:pPr marL="0" marR="0" lvl="0" indent="0" algn="ctr" rtl="0">
              <a:lnSpc>
                <a:spcPct val="151986"/>
              </a:lnSpc>
              <a:spcBef>
                <a:spcPts val="0"/>
              </a:spcBef>
              <a:spcAft>
                <a:spcPts val="0"/>
              </a:spcAft>
              <a:buNone/>
            </a:pPr>
            <a:r>
              <a:rPr lang="en-US" sz="3322" b="1">
                <a:solidFill>
                  <a:srgbClr val="A44F30"/>
                </a:solidFill>
                <a:latin typeface="DM Sans"/>
                <a:ea typeface="DM Sans"/>
                <a:cs typeface="DM Sans"/>
                <a:sym typeface="DM Sans"/>
              </a:rPr>
              <a:t>07</a:t>
            </a:r>
            <a:endParaRPr/>
          </a:p>
        </p:txBody>
      </p:sp>
      <p:sp>
        <p:nvSpPr>
          <p:cNvPr id="202" name="Google Shape;202;p16"/>
          <p:cNvSpPr txBox="1"/>
          <p:nvPr/>
        </p:nvSpPr>
        <p:spPr>
          <a:xfrm>
            <a:off x="1505074" y="8409535"/>
            <a:ext cx="616500" cy="511200"/>
          </a:xfrm>
          <a:prstGeom prst="rect">
            <a:avLst/>
          </a:prstGeom>
          <a:noFill/>
          <a:ln>
            <a:noFill/>
          </a:ln>
        </p:spPr>
        <p:txBody>
          <a:bodyPr spcFirstLastPara="1" wrap="square" lIns="0" tIns="0" rIns="0" bIns="0" anchor="t" anchorCtr="0">
            <a:spAutoFit/>
          </a:bodyPr>
          <a:lstStyle/>
          <a:p>
            <a:pPr marL="0" marR="0" lvl="0" indent="0" algn="ctr" rtl="0">
              <a:lnSpc>
                <a:spcPct val="151986"/>
              </a:lnSpc>
              <a:spcBef>
                <a:spcPts val="0"/>
              </a:spcBef>
              <a:spcAft>
                <a:spcPts val="0"/>
              </a:spcAft>
              <a:buNone/>
            </a:pPr>
            <a:r>
              <a:rPr lang="en-US" sz="3322" b="1">
                <a:solidFill>
                  <a:srgbClr val="A44F30"/>
                </a:solidFill>
                <a:latin typeface="DM Sans"/>
                <a:ea typeface="DM Sans"/>
                <a:cs typeface="DM Sans"/>
                <a:sym typeface="DM Sans"/>
              </a:rPr>
              <a:t>08</a:t>
            </a:r>
            <a:endParaRPr/>
          </a:p>
        </p:txBody>
      </p:sp>
      <p:sp>
        <p:nvSpPr>
          <p:cNvPr id="204" name="Google Shape;204;p16"/>
          <p:cNvSpPr txBox="1"/>
          <p:nvPr/>
        </p:nvSpPr>
        <p:spPr>
          <a:xfrm>
            <a:off x="2280175" y="1164508"/>
            <a:ext cx="7593000" cy="1269000"/>
          </a:xfrm>
          <a:prstGeom prst="rect">
            <a:avLst/>
          </a:prstGeom>
          <a:solidFill>
            <a:srgbClr val="E0B15E"/>
          </a:solidFill>
          <a:ln>
            <a:noFill/>
          </a:ln>
        </p:spPr>
        <p:txBody>
          <a:bodyPr spcFirstLastPara="1" wrap="square" lIns="50800" tIns="50800" rIns="50800" bIns="50800" anchor="ctr" anchorCtr="0">
            <a:noAutofit/>
          </a:bodyPr>
          <a:lstStyle/>
          <a:p>
            <a:pPr marL="0" lvl="0" indent="0" algn="ctr" rtl="0">
              <a:lnSpc>
                <a:spcPct val="140010"/>
              </a:lnSpc>
              <a:spcBef>
                <a:spcPts val="0"/>
              </a:spcBef>
              <a:spcAft>
                <a:spcPts val="0"/>
              </a:spcAft>
              <a:buNone/>
            </a:pPr>
            <a:r>
              <a:rPr lang="en-US" sz="5000" dirty="0">
                <a:solidFill>
                  <a:schemeClr val="lt1"/>
                </a:solidFill>
                <a:latin typeface="DM Sans Medium" pitchFamily="2" charset="0"/>
                <a:ea typeface="Bodoni"/>
                <a:cs typeface="Bodoni"/>
                <a:sym typeface="Bodoni"/>
              </a:rPr>
              <a:t>DATA DESCRIPTION</a:t>
            </a:r>
            <a:endParaRPr lang="en-US" sz="5000">
              <a:solidFill>
                <a:schemeClr val="lt1"/>
              </a:solidFill>
              <a:latin typeface="DM Sans Medium" pitchFamily="2" charset="0"/>
              <a:ea typeface="Bodoni"/>
              <a:cs typeface="Bodoni"/>
              <a:sym typeface="Bodoni"/>
            </a:endParaRPr>
          </a:p>
        </p:txBody>
      </p:sp>
      <p:sp>
        <p:nvSpPr>
          <p:cNvPr id="5" name="TextBox 4">
            <a:extLst>
              <a:ext uri="{FF2B5EF4-FFF2-40B4-BE49-F238E27FC236}">
                <a16:creationId xmlns:a16="http://schemas.microsoft.com/office/drawing/2014/main" id="{C74F630F-9C0C-B51E-896C-603CE27437F4}"/>
              </a:ext>
            </a:extLst>
          </p:cNvPr>
          <p:cNvSpPr txBox="1"/>
          <p:nvPr/>
        </p:nvSpPr>
        <p:spPr>
          <a:xfrm>
            <a:off x="0" y="9979223"/>
            <a:ext cx="12387942" cy="307777"/>
          </a:xfrm>
          <a:prstGeom prst="rect">
            <a:avLst/>
          </a:prstGeom>
          <a:noFill/>
        </p:spPr>
        <p:txBody>
          <a:bodyPr wrap="square">
            <a:spAutoFit/>
          </a:bodyPr>
          <a:lstStyle/>
          <a:p>
            <a:r>
              <a:rPr lang="en-US" dirty="0">
                <a:latin typeface="DM Sans" pitchFamily="2" charset="0"/>
              </a:rPr>
              <a:t>Dataset contains 64,000 customers who last purchased within twelve months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Shape 391"/>
        <p:cNvGrpSpPr/>
        <p:nvPr/>
      </p:nvGrpSpPr>
      <p:grpSpPr>
        <a:xfrm>
          <a:off x="0" y="0"/>
          <a:ext cx="0" cy="0"/>
          <a:chOff x="0" y="0"/>
          <a:chExt cx="0" cy="0"/>
        </a:xfrm>
      </p:grpSpPr>
      <p:sp>
        <p:nvSpPr>
          <p:cNvPr id="56" name="Google Shape;293;p18">
            <a:extLst>
              <a:ext uri="{FF2B5EF4-FFF2-40B4-BE49-F238E27FC236}">
                <a16:creationId xmlns:a16="http://schemas.microsoft.com/office/drawing/2014/main" id="{E0F1678B-DFC0-9C67-22D3-6CECD8200EEC}"/>
              </a:ext>
            </a:extLst>
          </p:cNvPr>
          <p:cNvSpPr txBox="1"/>
          <p:nvPr/>
        </p:nvSpPr>
        <p:spPr>
          <a:xfrm>
            <a:off x="3518268" y="749776"/>
            <a:ext cx="11251464" cy="924242"/>
          </a:xfrm>
          <a:prstGeom prst="rect">
            <a:avLst/>
          </a:prstGeom>
          <a:solidFill>
            <a:srgbClr val="E0B15E"/>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19995"/>
              </a:lnSpc>
              <a:spcBef>
                <a:spcPts val="0"/>
              </a:spcBef>
              <a:spcAft>
                <a:spcPts val="0"/>
              </a:spcAft>
              <a:buClr>
                <a:srgbClr val="000000"/>
              </a:buClr>
              <a:buSzTx/>
              <a:buFont typeface="Arial"/>
              <a:buNone/>
              <a:tabLst/>
              <a:defRPr/>
            </a:pPr>
            <a:r>
              <a:rPr kumimoji="0" lang="en-US" sz="4400" b="0" i="0" u="none" strike="noStrike" kern="0" cap="none" spc="0" normalizeH="0" baseline="0" noProof="0" dirty="0">
                <a:ln>
                  <a:noFill/>
                </a:ln>
                <a:solidFill>
                  <a:srgbClr val="FFFFFF"/>
                </a:solidFill>
                <a:effectLst/>
                <a:uLnTx/>
                <a:uFillTx/>
                <a:latin typeface="DM Sans Medium" pitchFamily="2" charset="0"/>
                <a:ea typeface="Bodoni"/>
                <a:cs typeface="Bodoni"/>
                <a:sym typeface="Bodoni"/>
              </a:rPr>
              <a:t>‘GLORIFIED’ CROSSTABS</a:t>
            </a:r>
            <a:endParaRPr kumimoji="0" lang="en-US" sz="1100" b="0" i="0" u="none" strike="noStrike" kern="0" cap="none" spc="0" normalizeH="0" baseline="0" noProof="0" dirty="0">
              <a:ln>
                <a:noFill/>
              </a:ln>
              <a:solidFill>
                <a:srgbClr val="000000"/>
              </a:solidFill>
              <a:effectLst/>
              <a:uLnTx/>
              <a:uFillTx/>
              <a:latin typeface="DM Sans Medium" pitchFamily="2" charset="0"/>
              <a:sym typeface="Arial"/>
            </a:endParaRPr>
          </a:p>
        </p:txBody>
      </p:sp>
      <p:sp>
        <p:nvSpPr>
          <p:cNvPr id="49" name="Google Shape;487;p24">
            <a:extLst>
              <a:ext uri="{FF2B5EF4-FFF2-40B4-BE49-F238E27FC236}">
                <a16:creationId xmlns:a16="http://schemas.microsoft.com/office/drawing/2014/main" id="{91957BE0-DD7D-EC85-5873-C0522F0AA6EC}"/>
              </a:ext>
            </a:extLst>
          </p:cNvPr>
          <p:cNvSpPr/>
          <p:nvPr/>
        </p:nvSpPr>
        <p:spPr>
          <a:xfrm>
            <a:off x="680570" y="1771494"/>
            <a:ext cx="5619370" cy="4176887"/>
          </a:xfrm>
          <a:custGeom>
            <a:avLst/>
            <a:gdLst/>
            <a:ahLst/>
            <a:cxnLst/>
            <a:rect l="l" t="t" r="r" b="b"/>
            <a:pathLst>
              <a:path w="5039123" h="711623" extrusionOk="0">
                <a:moveTo>
                  <a:pt x="0" y="0"/>
                </a:moveTo>
                <a:lnTo>
                  <a:pt x="5039123" y="0"/>
                </a:lnTo>
                <a:lnTo>
                  <a:pt x="5039123" y="711623"/>
                </a:lnTo>
                <a:lnTo>
                  <a:pt x="0" y="711623"/>
                </a:lnTo>
                <a:close/>
              </a:path>
            </a:pathLst>
          </a:custGeom>
          <a:solidFill>
            <a:srgbClr val="E0B15E">
              <a:alpha val="30196"/>
            </a:srgbClr>
          </a:solidFill>
          <a:ln w="76200">
            <a:solidFill>
              <a:srgbClr val="FFFAEB"/>
            </a:solid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16" name="Chart 15">
            <a:extLst>
              <a:ext uri="{FF2B5EF4-FFF2-40B4-BE49-F238E27FC236}">
                <a16:creationId xmlns:a16="http://schemas.microsoft.com/office/drawing/2014/main" id="{909C6C1A-2121-F39D-A658-21D9F44C9790}"/>
              </a:ext>
            </a:extLst>
          </p:cNvPr>
          <p:cNvGraphicFramePr/>
          <p:nvPr>
            <p:extLst>
              <p:ext uri="{D42A27DB-BD31-4B8C-83A1-F6EECF244321}">
                <p14:modId xmlns:p14="http://schemas.microsoft.com/office/powerpoint/2010/main" val="3824033229"/>
              </p:ext>
            </p:extLst>
          </p:nvPr>
        </p:nvGraphicFramePr>
        <p:xfrm>
          <a:off x="708966" y="2404461"/>
          <a:ext cx="3728419" cy="313369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 name="Chart 28">
            <a:extLst>
              <a:ext uri="{FF2B5EF4-FFF2-40B4-BE49-F238E27FC236}">
                <a16:creationId xmlns:a16="http://schemas.microsoft.com/office/drawing/2014/main" id="{F831E633-D439-812A-88A0-8A2195CCB994}"/>
              </a:ext>
            </a:extLst>
          </p:cNvPr>
          <p:cNvGraphicFramePr/>
          <p:nvPr>
            <p:extLst>
              <p:ext uri="{D42A27DB-BD31-4B8C-83A1-F6EECF244321}">
                <p14:modId xmlns:p14="http://schemas.microsoft.com/office/powerpoint/2010/main" val="117815745"/>
              </p:ext>
            </p:extLst>
          </p:nvPr>
        </p:nvGraphicFramePr>
        <p:xfrm>
          <a:off x="3656638" y="2404460"/>
          <a:ext cx="2412123" cy="3133695"/>
        </p:xfrm>
        <a:graphic>
          <a:graphicData uri="http://schemas.openxmlformats.org/drawingml/2006/chart">
            <c:chart xmlns:c="http://schemas.openxmlformats.org/drawingml/2006/chart" xmlns:r="http://schemas.openxmlformats.org/officeDocument/2006/relationships" r:id="rId4"/>
          </a:graphicData>
        </a:graphic>
      </p:graphicFrame>
      <p:sp>
        <p:nvSpPr>
          <p:cNvPr id="38" name="Rectangle 37">
            <a:extLst>
              <a:ext uri="{FF2B5EF4-FFF2-40B4-BE49-F238E27FC236}">
                <a16:creationId xmlns:a16="http://schemas.microsoft.com/office/drawing/2014/main" id="{0CA7DBB1-F1EA-D40F-86EF-73B86444A592}"/>
              </a:ext>
            </a:extLst>
          </p:cNvPr>
          <p:cNvSpPr/>
          <p:nvPr/>
        </p:nvSpPr>
        <p:spPr>
          <a:xfrm>
            <a:off x="2965684" y="2536244"/>
            <a:ext cx="521208" cy="2871216"/>
          </a:xfrm>
          <a:prstGeom prst="rect">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877FC105-1E3B-8968-AF8B-8E0CB30B8E48}"/>
              </a:ext>
            </a:extLst>
          </p:cNvPr>
          <p:cNvSpPr txBox="1"/>
          <p:nvPr/>
        </p:nvSpPr>
        <p:spPr>
          <a:xfrm rot="16200000">
            <a:off x="1151677" y="3802031"/>
            <a:ext cx="3265714" cy="338555"/>
          </a:xfrm>
          <a:prstGeom prst="rect">
            <a:avLst/>
          </a:prstGeom>
          <a:noFill/>
        </p:spPr>
        <p:txBody>
          <a:bodyPr wrap="square" rtlCol="0">
            <a:spAutoFit/>
          </a:bodyPr>
          <a:lstStyle/>
          <a:p>
            <a:pPr algn="ctr"/>
            <a:r>
              <a:rPr lang="en-US">
                <a:latin typeface="DM Sans" pitchFamily="2" charset="0"/>
              </a:rPr>
              <a:t>% Composition</a:t>
            </a:r>
          </a:p>
        </p:txBody>
      </p:sp>
      <p:sp>
        <p:nvSpPr>
          <p:cNvPr id="47" name="TextBox 46">
            <a:extLst>
              <a:ext uri="{FF2B5EF4-FFF2-40B4-BE49-F238E27FC236}">
                <a16:creationId xmlns:a16="http://schemas.microsoft.com/office/drawing/2014/main" id="{EE3DE439-51B4-3F6E-FE9E-AB6C6110A1FD}"/>
              </a:ext>
            </a:extLst>
          </p:cNvPr>
          <p:cNvSpPr txBox="1"/>
          <p:nvPr/>
        </p:nvSpPr>
        <p:spPr>
          <a:xfrm>
            <a:off x="3229842" y="5294786"/>
            <a:ext cx="3265714" cy="307777"/>
          </a:xfrm>
          <a:prstGeom prst="rect">
            <a:avLst/>
          </a:prstGeom>
          <a:noFill/>
        </p:spPr>
        <p:txBody>
          <a:bodyPr wrap="square" rtlCol="0" anchor="ctr">
            <a:spAutoFit/>
          </a:bodyPr>
          <a:lstStyle/>
          <a:p>
            <a:pPr algn="ctr"/>
            <a:r>
              <a:rPr lang="en-US" dirty="0">
                <a:latin typeface="DM Sans" pitchFamily="2" charset="0"/>
              </a:rPr>
              <a:t>Avg. % Visits</a:t>
            </a:r>
          </a:p>
        </p:txBody>
      </p:sp>
      <p:sp>
        <p:nvSpPr>
          <p:cNvPr id="57" name="TextBox 56">
            <a:extLst>
              <a:ext uri="{FF2B5EF4-FFF2-40B4-BE49-F238E27FC236}">
                <a16:creationId xmlns:a16="http://schemas.microsoft.com/office/drawing/2014/main" id="{2E5B974B-C6C4-BFF3-E462-74CB638E9FA0}"/>
              </a:ext>
            </a:extLst>
          </p:cNvPr>
          <p:cNvSpPr txBox="1"/>
          <p:nvPr/>
        </p:nvSpPr>
        <p:spPr>
          <a:xfrm>
            <a:off x="1857398" y="1917491"/>
            <a:ext cx="3265714" cy="307777"/>
          </a:xfrm>
          <a:prstGeom prst="rect">
            <a:avLst/>
          </a:prstGeom>
          <a:noFill/>
        </p:spPr>
        <p:txBody>
          <a:bodyPr wrap="square" rtlCol="0" anchor="ctr">
            <a:spAutoFit/>
          </a:bodyPr>
          <a:lstStyle/>
          <a:p>
            <a:pPr algn="ctr"/>
            <a:r>
              <a:rPr lang="en-US" b="1">
                <a:latin typeface="DM Sans" pitchFamily="2" charset="0"/>
              </a:rPr>
              <a:t>RECENCY QUARTILES</a:t>
            </a:r>
          </a:p>
        </p:txBody>
      </p:sp>
      <p:sp>
        <p:nvSpPr>
          <p:cNvPr id="392" name="Google Shape;487;p24">
            <a:extLst>
              <a:ext uri="{FF2B5EF4-FFF2-40B4-BE49-F238E27FC236}">
                <a16:creationId xmlns:a16="http://schemas.microsoft.com/office/drawing/2014/main" id="{5F276ECC-9CEF-3968-B9AD-8D61E8AA386E}"/>
              </a:ext>
            </a:extLst>
          </p:cNvPr>
          <p:cNvSpPr/>
          <p:nvPr/>
        </p:nvSpPr>
        <p:spPr>
          <a:xfrm>
            <a:off x="6341059" y="1771494"/>
            <a:ext cx="5619370" cy="4176887"/>
          </a:xfrm>
          <a:custGeom>
            <a:avLst/>
            <a:gdLst/>
            <a:ahLst/>
            <a:cxnLst/>
            <a:rect l="l" t="t" r="r" b="b"/>
            <a:pathLst>
              <a:path w="5039123" h="711623" extrusionOk="0">
                <a:moveTo>
                  <a:pt x="0" y="0"/>
                </a:moveTo>
                <a:lnTo>
                  <a:pt x="5039123" y="0"/>
                </a:lnTo>
                <a:lnTo>
                  <a:pt x="5039123" y="711623"/>
                </a:lnTo>
                <a:lnTo>
                  <a:pt x="0" y="711623"/>
                </a:lnTo>
                <a:close/>
              </a:path>
            </a:pathLst>
          </a:custGeom>
          <a:solidFill>
            <a:srgbClr val="E0B15E">
              <a:alpha val="30196"/>
            </a:srgbClr>
          </a:solidFill>
          <a:ln w="76200">
            <a:solidFill>
              <a:srgbClr val="FFFAEB"/>
            </a:solid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393" name="Chart 392">
            <a:extLst>
              <a:ext uri="{FF2B5EF4-FFF2-40B4-BE49-F238E27FC236}">
                <a16:creationId xmlns:a16="http://schemas.microsoft.com/office/drawing/2014/main" id="{9D92EED8-5AEF-7AF9-22D6-FC50DBABE296}"/>
              </a:ext>
            </a:extLst>
          </p:cNvPr>
          <p:cNvGraphicFramePr/>
          <p:nvPr>
            <p:extLst>
              <p:ext uri="{D42A27DB-BD31-4B8C-83A1-F6EECF244321}">
                <p14:modId xmlns:p14="http://schemas.microsoft.com/office/powerpoint/2010/main" val="179569643"/>
              </p:ext>
            </p:extLst>
          </p:nvPr>
        </p:nvGraphicFramePr>
        <p:xfrm>
          <a:off x="6369455" y="2404461"/>
          <a:ext cx="3728419" cy="313369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94" name="Chart 393">
            <a:extLst>
              <a:ext uri="{FF2B5EF4-FFF2-40B4-BE49-F238E27FC236}">
                <a16:creationId xmlns:a16="http://schemas.microsoft.com/office/drawing/2014/main" id="{73E3C94E-D6E6-519E-0D81-B3EFC16F315E}"/>
              </a:ext>
            </a:extLst>
          </p:cNvPr>
          <p:cNvGraphicFramePr/>
          <p:nvPr>
            <p:extLst>
              <p:ext uri="{D42A27DB-BD31-4B8C-83A1-F6EECF244321}">
                <p14:modId xmlns:p14="http://schemas.microsoft.com/office/powerpoint/2010/main" val="3302271468"/>
              </p:ext>
            </p:extLst>
          </p:nvPr>
        </p:nvGraphicFramePr>
        <p:xfrm>
          <a:off x="9317127" y="2404460"/>
          <a:ext cx="2412123" cy="3133695"/>
        </p:xfrm>
        <a:graphic>
          <a:graphicData uri="http://schemas.openxmlformats.org/drawingml/2006/chart">
            <c:chart xmlns:c="http://schemas.openxmlformats.org/drawingml/2006/chart" xmlns:r="http://schemas.openxmlformats.org/officeDocument/2006/relationships" r:id="rId6"/>
          </a:graphicData>
        </a:graphic>
      </p:graphicFrame>
      <p:sp>
        <p:nvSpPr>
          <p:cNvPr id="395" name="Rectangle 394">
            <a:extLst>
              <a:ext uri="{FF2B5EF4-FFF2-40B4-BE49-F238E27FC236}">
                <a16:creationId xmlns:a16="http://schemas.microsoft.com/office/drawing/2014/main" id="{1B574D5F-BBAA-006F-20BB-3F30C14A3D2C}"/>
              </a:ext>
            </a:extLst>
          </p:cNvPr>
          <p:cNvSpPr/>
          <p:nvPr/>
        </p:nvSpPr>
        <p:spPr>
          <a:xfrm>
            <a:off x="8623453" y="2536244"/>
            <a:ext cx="521208" cy="2871216"/>
          </a:xfrm>
          <a:prstGeom prst="rect">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TextBox 395">
            <a:extLst>
              <a:ext uri="{FF2B5EF4-FFF2-40B4-BE49-F238E27FC236}">
                <a16:creationId xmlns:a16="http://schemas.microsoft.com/office/drawing/2014/main" id="{14FC154C-6341-255C-0D55-DC7141F85383}"/>
              </a:ext>
            </a:extLst>
          </p:cNvPr>
          <p:cNvSpPr txBox="1"/>
          <p:nvPr/>
        </p:nvSpPr>
        <p:spPr>
          <a:xfrm rot="16200000">
            <a:off x="6812166" y="3802031"/>
            <a:ext cx="3265714" cy="338555"/>
          </a:xfrm>
          <a:prstGeom prst="rect">
            <a:avLst/>
          </a:prstGeom>
          <a:noFill/>
        </p:spPr>
        <p:txBody>
          <a:bodyPr wrap="square" rtlCol="0">
            <a:spAutoFit/>
          </a:bodyPr>
          <a:lstStyle/>
          <a:p>
            <a:pPr algn="ctr"/>
            <a:r>
              <a:rPr lang="en-US">
                <a:latin typeface="DM Sans" pitchFamily="2" charset="0"/>
              </a:rPr>
              <a:t>% Composition</a:t>
            </a:r>
          </a:p>
        </p:txBody>
      </p:sp>
      <p:sp>
        <p:nvSpPr>
          <p:cNvPr id="397" name="TextBox 396">
            <a:extLst>
              <a:ext uri="{FF2B5EF4-FFF2-40B4-BE49-F238E27FC236}">
                <a16:creationId xmlns:a16="http://schemas.microsoft.com/office/drawing/2014/main" id="{B7E5CE7B-F956-9A3F-F8AA-800B10735D00}"/>
              </a:ext>
            </a:extLst>
          </p:cNvPr>
          <p:cNvSpPr txBox="1"/>
          <p:nvPr/>
        </p:nvSpPr>
        <p:spPr>
          <a:xfrm>
            <a:off x="8890331" y="5294786"/>
            <a:ext cx="3265714" cy="307777"/>
          </a:xfrm>
          <a:prstGeom prst="rect">
            <a:avLst/>
          </a:prstGeom>
          <a:noFill/>
        </p:spPr>
        <p:txBody>
          <a:bodyPr wrap="square" rtlCol="0" anchor="ctr">
            <a:spAutoFit/>
          </a:bodyPr>
          <a:lstStyle/>
          <a:p>
            <a:pPr algn="ctr"/>
            <a:r>
              <a:rPr lang="en-US" dirty="0">
                <a:latin typeface="DM Sans" pitchFamily="2" charset="0"/>
              </a:rPr>
              <a:t>Avg. % Visits</a:t>
            </a:r>
          </a:p>
        </p:txBody>
      </p:sp>
      <p:sp>
        <p:nvSpPr>
          <p:cNvPr id="398" name="TextBox 397">
            <a:extLst>
              <a:ext uri="{FF2B5EF4-FFF2-40B4-BE49-F238E27FC236}">
                <a16:creationId xmlns:a16="http://schemas.microsoft.com/office/drawing/2014/main" id="{C244B703-E7AE-DDF9-1B6B-D297C7640A42}"/>
              </a:ext>
            </a:extLst>
          </p:cNvPr>
          <p:cNvSpPr txBox="1"/>
          <p:nvPr/>
        </p:nvSpPr>
        <p:spPr>
          <a:xfrm>
            <a:off x="7517887" y="1917491"/>
            <a:ext cx="3265714" cy="307777"/>
          </a:xfrm>
          <a:prstGeom prst="rect">
            <a:avLst/>
          </a:prstGeom>
          <a:noFill/>
        </p:spPr>
        <p:txBody>
          <a:bodyPr wrap="square" rtlCol="0" anchor="ctr">
            <a:spAutoFit/>
          </a:bodyPr>
          <a:lstStyle/>
          <a:p>
            <a:pPr algn="ctr"/>
            <a:r>
              <a:rPr lang="en-US" b="1" dirty="0">
                <a:latin typeface="DM Sans" pitchFamily="2" charset="0"/>
              </a:rPr>
              <a:t>CHANNEL</a:t>
            </a:r>
          </a:p>
        </p:txBody>
      </p:sp>
      <p:sp>
        <p:nvSpPr>
          <p:cNvPr id="400" name="Google Shape;487;p24">
            <a:extLst>
              <a:ext uri="{FF2B5EF4-FFF2-40B4-BE49-F238E27FC236}">
                <a16:creationId xmlns:a16="http://schemas.microsoft.com/office/drawing/2014/main" id="{8D9D2C00-3B9D-5C17-DEFC-6FC8E3922441}"/>
              </a:ext>
            </a:extLst>
          </p:cNvPr>
          <p:cNvSpPr/>
          <p:nvPr/>
        </p:nvSpPr>
        <p:spPr>
          <a:xfrm>
            <a:off x="12001549" y="1771494"/>
            <a:ext cx="5619370" cy="4176887"/>
          </a:xfrm>
          <a:custGeom>
            <a:avLst/>
            <a:gdLst/>
            <a:ahLst/>
            <a:cxnLst/>
            <a:rect l="l" t="t" r="r" b="b"/>
            <a:pathLst>
              <a:path w="5039123" h="711623" extrusionOk="0">
                <a:moveTo>
                  <a:pt x="0" y="0"/>
                </a:moveTo>
                <a:lnTo>
                  <a:pt x="5039123" y="0"/>
                </a:lnTo>
                <a:lnTo>
                  <a:pt x="5039123" y="711623"/>
                </a:lnTo>
                <a:lnTo>
                  <a:pt x="0" y="711623"/>
                </a:lnTo>
                <a:close/>
              </a:path>
            </a:pathLst>
          </a:custGeom>
          <a:solidFill>
            <a:srgbClr val="E0B15E">
              <a:alpha val="30196"/>
            </a:srgbClr>
          </a:solidFill>
          <a:ln w="76200">
            <a:solidFill>
              <a:srgbClr val="FFFAEB"/>
            </a:solid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401" name="Chart 400">
            <a:extLst>
              <a:ext uri="{FF2B5EF4-FFF2-40B4-BE49-F238E27FC236}">
                <a16:creationId xmlns:a16="http://schemas.microsoft.com/office/drawing/2014/main" id="{2960CEF0-B96F-635E-C1F8-BF3229FDB99F}"/>
              </a:ext>
            </a:extLst>
          </p:cNvPr>
          <p:cNvGraphicFramePr/>
          <p:nvPr>
            <p:extLst>
              <p:ext uri="{D42A27DB-BD31-4B8C-83A1-F6EECF244321}">
                <p14:modId xmlns:p14="http://schemas.microsoft.com/office/powerpoint/2010/main" val="1661028107"/>
              </p:ext>
            </p:extLst>
          </p:nvPr>
        </p:nvGraphicFramePr>
        <p:xfrm>
          <a:off x="12029945" y="2404461"/>
          <a:ext cx="3728419" cy="313369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02" name="Chart 401">
            <a:extLst>
              <a:ext uri="{FF2B5EF4-FFF2-40B4-BE49-F238E27FC236}">
                <a16:creationId xmlns:a16="http://schemas.microsoft.com/office/drawing/2014/main" id="{DA38FF4A-26F8-F76D-CEC8-03A80DA1FEF6}"/>
              </a:ext>
            </a:extLst>
          </p:cNvPr>
          <p:cNvGraphicFramePr/>
          <p:nvPr>
            <p:extLst>
              <p:ext uri="{D42A27DB-BD31-4B8C-83A1-F6EECF244321}">
                <p14:modId xmlns:p14="http://schemas.microsoft.com/office/powerpoint/2010/main" val="107060223"/>
              </p:ext>
            </p:extLst>
          </p:nvPr>
        </p:nvGraphicFramePr>
        <p:xfrm>
          <a:off x="14977617" y="2404460"/>
          <a:ext cx="2412123" cy="3133695"/>
        </p:xfrm>
        <a:graphic>
          <a:graphicData uri="http://schemas.openxmlformats.org/drawingml/2006/chart">
            <c:chart xmlns:c="http://schemas.openxmlformats.org/drawingml/2006/chart" xmlns:r="http://schemas.openxmlformats.org/officeDocument/2006/relationships" r:id="rId8"/>
          </a:graphicData>
        </a:graphic>
      </p:graphicFrame>
      <p:sp>
        <p:nvSpPr>
          <p:cNvPr id="403" name="Rectangle 402">
            <a:extLst>
              <a:ext uri="{FF2B5EF4-FFF2-40B4-BE49-F238E27FC236}">
                <a16:creationId xmlns:a16="http://schemas.microsoft.com/office/drawing/2014/main" id="{0D9A2C34-BE92-81C6-1698-7246C93EF5C0}"/>
              </a:ext>
            </a:extLst>
          </p:cNvPr>
          <p:cNvSpPr/>
          <p:nvPr/>
        </p:nvSpPr>
        <p:spPr>
          <a:xfrm>
            <a:off x="14283943" y="2536244"/>
            <a:ext cx="521208" cy="2871216"/>
          </a:xfrm>
          <a:prstGeom prst="rect">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TextBox 403">
            <a:extLst>
              <a:ext uri="{FF2B5EF4-FFF2-40B4-BE49-F238E27FC236}">
                <a16:creationId xmlns:a16="http://schemas.microsoft.com/office/drawing/2014/main" id="{CB6924C1-3439-1A67-BCCE-D21915E3DACB}"/>
              </a:ext>
            </a:extLst>
          </p:cNvPr>
          <p:cNvSpPr txBox="1"/>
          <p:nvPr/>
        </p:nvSpPr>
        <p:spPr>
          <a:xfrm rot="16200000">
            <a:off x="12472656" y="3802031"/>
            <a:ext cx="3265714" cy="338555"/>
          </a:xfrm>
          <a:prstGeom prst="rect">
            <a:avLst/>
          </a:prstGeom>
          <a:noFill/>
        </p:spPr>
        <p:txBody>
          <a:bodyPr wrap="square" rtlCol="0">
            <a:spAutoFit/>
          </a:bodyPr>
          <a:lstStyle/>
          <a:p>
            <a:pPr algn="ctr"/>
            <a:r>
              <a:rPr lang="en-US">
                <a:latin typeface="DM Sans" pitchFamily="2" charset="0"/>
              </a:rPr>
              <a:t>% Composition</a:t>
            </a:r>
          </a:p>
        </p:txBody>
      </p:sp>
      <p:sp>
        <p:nvSpPr>
          <p:cNvPr id="405" name="TextBox 404">
            <a:extLst>
              <a:ext uri="{FF2B5EF4-FFF2-40B4-BE49-F238E27FC236}">
                <a16:creationId xmlns:a16="http://schemas.microsoft.com/office/drawing/2014/main" id="{0022DC70-5A25-5217-85DA-76084AFCC40C}"/>
              </a:ext>
            </a:extLst>
          </p:cNvPr>
          <p:cNvSpPr txBox="1"/>
          <p:nvPr/>
        </p:nvSpPr>
        <p:spPr>
          <a:xfrm>
            <a:off x="14550821" y="5294786"/>
            <a:ext cx="3265714" cy="307777"/>
          </a:xfrm>
          <a:prstGeom prst="rect">
            <a:avLst/>
          </a:prstGeom>
          <a:noFill/>
        </p:spPr>
        <p:txBody>
          <a:bodyPr wrap="square" rtlCol="0" anchor="ctr">
            <a:spAutoFit/>
          </a:bodyPr>
          <a:lstStyle/>
          <a:p>
            <a:pPr algn="ctr"/>
            <a:r>
              <a:rPr lang="en-US" dirty="0">
                <a:latin typeface="DM Sans" pitchFamily="2" charset="0"/>
              </a:rPr>
              <a:t>Avg. % Visits</a:t>
            </a:r>
          </a:p>
        </p:txBody>
      </p:sp>
      <p:sp>
        <p:nvSpPr>
          <p:cNvPr id="406" name="TextBox 405">
            <a:extLst>
              <a:ext uri="{FF2B5EF4-FFF2-40B4-BE49-F238E27FC236}">
                <a16:creationId xmlns:a16="http://schemas.microsoft.com/office/drawing/2014/main" id="{6DF1DA7C-C817-A94E-CFDF-99BDCDD88FF3}"/>
              </a:ext>
            </a:extLst>
          </p:cNvPr>
          <p:cNvSpPr txBox="1"/>
          <p:nvPr/>
        </p:nvSpPr>
        <p:spPr>
          <a:xfrm>
            <a:off x="13178377" y="1917491"/>
            <a:ext cx="3265714" cy="307777"/>
          </a:xfrm>
          <a:prstGeom prst="rect">
            <a:avLst/>
          </a:prstGeom>
          <a:noFill/>
        </p:spPr>
        <p:txBody>
          <a:bodyPr wrap="square" rtlCol="0" anchor="ctr">
            <a:spAutoFit/>
          </a:bodyPr>
          <a:lstStyle/>
          <a:p>
            <a:pPr algn="ctr"/>
            <a:r>
              <a:rPr lang="en-US" b="1" dirty="0">
                <a:latin typeface="DM Sans" pitchFamily="2" charset="0"/>
              </a:rPr>
              <a:t>AREA</a:t>
            </a:r>
          </a:p>
        </p:txBody>
      </p:sp>
      <p:sp>
        <p:nvSpPr>
          <p:cNvPr id="408" name="Google Shape;487;p24">
            <a:extLst>
              <a:ext uri="{FF2B5EF4-FFF2-40B4-BE49-F238E27FC236}">
                <a16:creationId xmlns:a16="http://schemas.microsoft.com/office/drawing/2014/main" id="{F2D66459-9B34-53ED-96F3-0F5E1D457040}"/>
              </a:ext>
            </a:extLst>
          </p:cNvPr>
          <p:cNvSpPr/>
          <p:nvPr/>
        </p:nvSpPr>
        <p:spPr>
          <a:xfrm>
            <a:off x="680570" y="5991157"/>
            <a:ext cx="5619370" cy="4176887"/>
          </a:xfrm>
          <a:custGeom>
            <a:avLst/>
            <a:gdLst/>
            <a:ahLst/>
            <a:cxnLst/>
            <a:rect l="l" t="t" r="r" b="b"/>
            <a:pathLst>
              <a:path w="5039123" h="711623" extrusionOk="0">
                <a:moveTo>
                  <a:pt x="0" y="0"/>
                </a:moveTo>
                <a:lnTo>
                  <a:pt x="5039123" y="0"/>
                </a:lnTo>
                <a:lnTo>
                  <a:pt x="5039123" y="711623"/>
                </a:lnTo>
                <a:lnTo>
                  <a:pt x="0" y="711623"/>
                </a:lnTo>
                <a:close/>
              </a:path>
            </a:pathLst>
          </a:custGeom>
          <a:solidFill>
            <a:srgbClr val="E0B15E">
              <a:alpha val="30196"/>
            </a:srgbClr>
          </a:solidFill>
          <a:ln w="76200">
            <a:solidFill>
              <a:srgbClr val="FFFAEB"/>
            </a:solid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409" name="Chart 408">
            <a:extLst>
              <a:ext uri="{FF2B5EF4-FFF2-40B4-BE49-F238E27FC236}">
                <a16:creationId xmlns:a16="http://schemas.microsoft.com/office/drawing/2014/main" id="{F03DE9A6-8956-A91D-59D2-E225B47EDEC5}"/>
              </a:ext>
            </a:extLst>
          </p:cNvPr>
          <p:cNvGraphicFramePr/>
          <p:nvPr>
            <p:extLst>
              <p:ext uri="{D42A27DB-BD31-4B8C-83A1-F6EECF244321}">
                <p14:modId xmlns:p14="http://schemas.microsoft.com/office/powerpoint/2010/main" val="2434201049"/>
              </p:ext>
            </p:extLst>
          </p:nvPr>
        </p:nvGraphicFramePr>
        <p:xfrm>
          <a:off x="708966" y="6624124"/>
          <a:ext cx="3728419" cy="3133695"/>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413" name="Chart 412">
            <a:extLst>
              <a:ext uri="{FF2B5EF4-FFF2-40B4-BE49-F238E27FC236}">
                <a16:creationId xmlns:a16="http://schemas.microsoft.com/office/drawing/2014/main" id="{891C95AB-A65E-34B3-2F21-681B756B082C}"/>
              </a:ext>
            </a:extLst>
          </p:cNvPr>
          <p:cNvGraphicFramePr/>
          <p:nvPr>
            <p:extLst>
              <p:ext uri="{D42A27DB-BD31-4B8C-83A1-F6EECF244321}">
                <p14:modId xmlns:p14="http://schemas.microsoft.com/office/powerpoint/2010/main" val="1425612432"/>
              </p:ext>
            </p:extLst>
          </p:nvPr>
        </p:nvGraphicFramePr>
        <p:xfrm>
          <a:off x="3656638" y="6624123"/>
          <a:ext cx="2412123" cy="3133695"/>
        </p:xfrm>
        <a:graphic>
          <a:graphicData uri="http://schemas.openxmlformats.org/drawingml/2006/chart">
            <c:chart xmlns:c="http://schemas.openxmlformats.org/drawingml/2006/chart" xmlns:r="http://schemas.openxmlformats.org/officeDocument/2006/relationships" r:id="rId10"/>
          </a:graphicData>
        </a:graphic>
      </p:graphicFrame>
      <p:sp>
        <p:nvSpPr>
          <p:cNvPr id="415" name="TextBox 414">
            <a:extLst>
              <a:ext uri="{FF2B5EF4-FFF2-40B4-BE49-F238E27FC236}">
                <a16:creationId xmlns:a16="http://schemas.microsoft.com/office/drawing/2014/main" id="{29069485-00A4-15F4-7154-6F28FB823878}"/>
              </a:ext>
            </a:extLst>
          </p:cNvPr>
          <p:cNvSpPr txBox="1"/>
          <p:nvPr/>
        </p:nvSpPr>
        <p:spPr>
          <a:xfrm rot="16200000">
            <a:off x="1151677" y="8021694"/>
            <a:ext cx="3265714" cy="338555"/>
          </a:xfrm>
          <a:prstGeom prst="rect">
            <a:avLst/>
          </a:prstGeom>
          <a:noFill/>
        </p:spPr>
        <p:txBody>
          <a:bodyPr wrap="square" rtlCol="0">
            <a:spAutoFit/>
          </a:bodyPr>
          <a:lstStyle/>
          <a:p>
            <a:pPr algn="ctr"/>
            <a:r>
              <a:rPr lang="en-US">
                <a:latin typeface="DM Sans" pitchFamily="2" charset="0"/>
              </a:rPr>
              <a:t>% Composition</a:t>
            </a:r>
          </a:p>
        </p:txBody>
      </p:sp>
      <p:sp>
        <p:nvSpPr>
          <p:cNvPr id="416" name="TextBox 415">
            <a:extLst>
              <a:ext uri="{FF2B5EF4-FFF2-40B4-BE49-F238E27FC236}">
                <a16:creationId xmlns:a16="http://schemas.microsoft.com/office/drawing/2014/main" id="{9CCB1EF3-9782-A645-7561-7E9211CD57AF}"/>
              </a:ext>
            </a:extLst>
          </p:cNvPr>
          <p:cNvSpPr txBox="1"/>
          <p:nvPr/>
        </p:nvSpPr>
        <p:spPr>
          <a:xfrm>
            <a:off x="3229842" y="9514449"/>
            <a:ext cx="3265714" cy="307777"/>
          </a:xfrm>
          <a:prstGeom prst="rect">
            <a:avLst/>
          </a:prstGeom>
          <a:noFill/>
        </p:spPr>
        <p:txBody>
          <a:bodyPr wrap="square" rtlCol="0" anchor="ctr">
            <a:spAutoFit/>
          </a:bodyPr>
          <a:lstStyle/>
          <a:p>
            <a:pPr algn="ctr"/>
            <a:r>
              <a:rPr lang="en-US" dirty="0">
                <a:latin typeface="DM Sans" pitchFamily="2" charset="0"/>
              </a:rPr>
              <a:t>Avg. % Visits</a:t>
            </a:r>
          </a:p>
        </p:txBody>
      </p:sp>
      <p:sp>
        <p:nvSpPr>
          <p:cNvPr id="417" name="TextBox 416">
            <a:extLst>
              <a:ext uri="{FF2B5EF4-FFF2-40B4-BE49-F238E27FC236}">
                <a16:creationId xmlns:a16="http://schemas.microsoft.com/office/drawing/2014/main" id="{498012F5-3E59-6907-181F-ED893D6FAB08}"/>
              </a:ext>
            </a:extLst>
          </p:cNvPr>
          <p:cNvSpPr txBox="1"/>
          <p:nvPr/>
        </p:nvSpPr>
        <p:spPr>
          <a:xfrm>
            <a:off x="1857398" y="6137154"/>
            <a:ext cx="3265714" cy="307777"/>
          </a:xfrm>
          <a:prstGeom prst="rect">
            <a:avLst/>
          </a:prstGeom>
          <a:noFill/>
        </p:spPr>
        <p:txBody>
          <a:bodyPr wrap="square" rtlCol="0" anchor="ctr">
            <a:spAutoFit/>
          </a:bodyPr>
          <a:lstStyle/>
          <a:p>
            <a:pPr algn="ctr"/>
            <a:r>
              <a:rPr lang="en-US" b="1" dirty="0">
                <a:latin typeface="DM Sans" pitchFamily="2" charset="0"/>
              </a:rPr>
              <a:t>NEWBIE</a:t>
            </a:r>
          </a:p>
        </p:txBody>
      </p:sp>
      <p:sp>
        <p:nvSpPr>
          <p:cNvPr id="419" name="Google Shape;487;p24">
            <a:extLst>
              <a:ext uri="{FF2B5EF4-FFF2-40B4-BE49-F238E27FC236}">
                <a16:creationId xmlns:a16="http://schemas.microsoft.com/office/drawing/2014/main" id="{BF3235AE-5A7D-1A86-99EE-81464893ADB9}"/>
              </a:ext>
            </a:extLst>
          </p:cNvPr>
          <p:cNvSpPr/>
          <p:nvPr/>
        </p:nvSpPr>
        <p:spPr>
          <a:xfrm>
            <a:off x="6341059" y="5991157"/>
            <a:ext cx="5619370" cy="4176887"/>
          </a:xfrm>
          <a:custGeom>
            <a:avLst/>
            <a:gdLst/>
            <a:ahLst/>
            <a:cxnLst/>
            <a:rect l="l" t="t" r="r" b="b"/>
            <a:pathLst>
              <a:path w="5039123" h="711623" extrusionOk="0">
                <a:moveTo>
                  <a:pt x="0" y="0"/>
                </a:moveTo>
                <a:lnTo>
                  <a:pt x="5039123" y="0"/>
                </a:lnTo>
                <a:lnTo>
                  <a:pt x="5039123" y="711623"/>
                </a:lnTo>
                <a:lnTo>
                  <a:pt x="0" y="711623"/>
                </a:lnTo>
                <a:close/>
              </a:path>
            </a:pathLst>
          </a:custGeom>
          <a:solidFill>
            <a:srgbClr val="E0B15E">
              <a:alpha val="30196"/>
            </a:srgbClr>
          </a:solidFill>
          <a:ln w="76200">
            <a:solidFill>
              <a:srgbClr val="FFFAEB"/>
            </a:solid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420" name="Chart 419">
            <a:extLst>
              <a:ext uri="{FF2B5EF4-FFF2-40B4-BE49-F238E27FC236}">
                <a16:creationId xmlns:a16="http://schemas.microsoft.com/office/drawing/2014/main" id="{022FC1B9-F1FB-40C2-2CFA-BC112B92C226}"/>
              </a:ext>
            </a:extLst>
          </p:cNvPr>
          <p:cNvGraphicFramePr/>
          <p:nvPr>
            <p:extLst>
              <p:ext uri="{D42A27DB-BD31-4B8C-83A1-F6EECF244321}">
                <p14:modId xmlns:p14="http://schemas.microsoft.com/office/powerpoint/2010/main" val="4117647244"/>
              </p:ext>
            </p:extLst>
          </p:nvPr>
        </p:nvGraphicFramePr>
        <p:xfrm>
          <a:off x="6369455" y="6624124"/>
          <a:ext cx="3728419" cy="3133695"/>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421" name="Chart 420">
            <a:extLst>
              <a:ext uri="{FF2B5EF4-FFF2-40B4-BE49-F238E27FC236}">
                <a16:creationId xmlns:a16="http://schemas.microsoft.com/office/drawing/2014/main" id="{FBCF721E-3BAB-2523-8366-01E357572E32}"/>
              </a:ext>
            </a:extLst>
          </p:cNvPr>
          <p:cNvGraphicFramePr/>
          <p:nvPr>
            <p:extLst>
              <p:ext uri="{D42A27DB-BD31-4B8C-83A1-F6EECF244321}">
                <p14:modId xmlns:p14="http://schemas.microsoft.com/office/powerpoint/2010/main" val="1522013893"/>
              </p:ext>
            </p:extLst>
          </p:nvPr>
        </p:nvGraphicFramePr>
        <p:xfrm>
          <a:off x="9317127" y="6624123"/>
          <a:ext cx="2412123" cy="3133695"/>
        </p:xfrm>
        <a:graphic>
          <a:graphicData uri="http://schemas.openxmlformats.org/drawingml/2006/chart">
            <c:chart xmlns:c="http://schemas.openxmlformats.org/drawingml/2006/chart" xmlns:r="http://schemas.openxmlformats.org/officeDocument/2006/relationships" r:id="rId12"/>
          </a:graphicData>
        </a:graphic>
      </p:graphicFrame>
      <p:sp>
        <p:nvSpPr>
          <p:cNvPr id="423" name="TextBox 422">
            <a:extLst>
              <a:ext uri="{FF2B5EF4-FFF2-40B4-BE49-F238E27FC236}">
                <a16:creationId xmlns:a16="http://schemas.microsoft.com/office/drawing/2014/main" id="{C87EA0FC-E106-80AD-2B38-D2DA6A4E384C}"/>
              </a:ext>
            </a:extLst>
          </p:cNvPr>
          <p:cNvSpPr txBox="1"/>
          <p:nvPr/>
        </p:nvSpPr>
        <p:spPr>
          <a:xfrm rot="16200000">
            <a:off x="6812166" y="8021694"/>
            <a:ext cx="3265714" cy="338555"/>
          </a:xfrm>
          <a:prstGeom prst="rect">
            <a:avLst/>
          </a:prstGeom>
          <a:noFill/>
        </p:spPr>
        <p:txBody>
          <a:bodyPr wrap="square" rtlCol="0">
            <a:spAutoFit/>
          </a:bodyPr>
          <a:lstStyle/>
          <a:p>
            <a:pPr algn="ctr"/>
            <a:r>
              <a:rPr lang="en-US">
                <a:latin typeface="DM Sans" pitchFamily="2" charset="0"/>
              </a:rPr>
              <a:t>% Composition</a:t>
            </a:r>
          </a:p>
        </p:txBody>
      </p:sp>
      <p:sp>
        <p:nvSpPr>
          <p:cNvPr id="424" name="TextBox 423">
            <a:extLst>
              <a:ext uri="{FF2B5EF4-FFF2-40B4-BE49-F238E27FC236}">
                <a16:creationId xmlns:a16="http://schemas.microsoft.com/office/drawing/2014/main" id="{337D595E-23A5-8C8C-4C1C-2FC8D588A29E}"/>
              </a:ext>
            </a:extLst>
          </p:cNvPr>
          <p:cNvSpPr txBox="1"/>
          <p:nvPr/>
        </p:nvSpPr>
        <p:spPr>
          <a:xfrm>
            <a:off x="8890331" y="9514449"/>
            <a:ext cx="3265714" cy="307777"/>
          </a:xfrm>
          <a:prstGeom prst="rect">
            <a:avLst/>
          </a:prstGeom>
          <a:noFill/>
        </p:spPr>
        <p:txBody>
          <a:bodyPr wrap="square" rtlCol="0" anchor="ctr">
            <a:spAutoFit/>
          </a:bodyPr>
          <a:lstStyle/>
          <a:p>
            <a:pPr algn="ctr"/>
            <a:r>
              <a:rPr lang="en-US" dirty="0">
                <a:latin typeface="DM Sans" pitchFamily="2" charset="0"/>
              </a:rPr>
              <a:t>Avg. % Visits</a:t>
            </a:r>
          </a:p>
        </p:txBody>
      </p:sp>
      <p:sp>
        <p:nvSpPr>
          <p:cNvPr id="425" name="TextBox 424">
            <a:extLst>
              <a:ext uri="{FF2B5EF4-FFF2-40B4-BE49-F238E27FC236}">
                <a16:creationId xmlns:a16="http://schemas.microsoft.com/office/drawing/2014/main" id="{F0EA9561-9D18-5951-D296-CE5CE8C94604}"/>
              </a:ext>
            </a:extLst>
          </p:cNvPr>
          <p:cNvSpPr txBox="1"/>
          <p:nvPr/>
        </p:nvSpPr>
        <p:spPr>
          <a:xfrm>
            <a:off x="7517887" y="6137154"/>
            <a:ext cx="3265714" cy="307777"/>
          </a:xfrm>
          <a:prstGeom prst="rect">
            <a:avLst/>
          </a:prstGeom>
          <a:noFill/>
        </p:spPr>
        <p:txBody>
          <a:bodyPr wrap="square" rtlCol="0" anchor="ctr">
            <a:spAutoFit/>
          </a:bodyPr>
          <a:lstStyle/>
          <a:p>
            <a:pPr algn="ctr"/>
            <a:r>
              <a:rPr lang="en-US" b="1" dirty="0">
                <a:latin typeface="DM Sans" pitchFamily="2" charset="0"/>
              </a:rPr>
              <a:t>SEGMENT</a:t>
            </a:r>
          </a:p>
        </p:txBody>
      </p:sp>
      <p:sp>
        <p:nvSpPr>
          <p:cNvPr id="427" name="Google Shape;487;p24">
            <a:extLst>
              <a:ext uri="{FF2B5EF4-FFF2-40B4-BE49-F238E27FC236}">
                <a16:creationId xmlns:a16="http://schemas.microsoft.com/office/drawing/2014/main" id="{7AC5B5A7-9EB1-5614-6CCF-625444BFDF28}"/>
              </a:ext>
            </a:extLst>
          </p:cNvPr>
          <p:cNvSpPr/>
          <p:nvPr/>
        </p:nvSpPr>
        <p:spPr>
          <a:xfrm>
            <a:off x="12001549" y="5991157"/>
            <a:ext cx="5619370" cy="4176887"/>
          </a:xfrm>
          <a:custGeom>
            <a:avLst/>
            <a:gdLst/>
            <a:ahLst/>
            <a:cxnLst/>
            <a:rect l="l" t="t" r="r" b="b"/>
            <a:pathLst>
              <a:path w="5039123" h="711623" extrusionOk="0">
                <a:moveTo>
                  <a:pt x="0" y="0"/>
                </a:moveTo>
                <a:lnTo>
                  <a:pt x="5039123" y="0"/>
                </a:lnTo>
                <a:lnTo>
                  <a:pt x="5039123" y="711623"/>
                </a:lnTo>
                <a:lnTo>
                  <a:pt x="0" y="711623"/>
                </a:lnTo>
                <a:close/>
              </a:path>
            </a:pathLst>
          </a:custGeom>
          <a:solidFill>
            <a:srgbClr val="E0B15E">
              <a:alpha val="30196"/>
            </a:srgbClr>
          </a:solidFill>
          <a:ln w="76200">
            <a:solidFill>
              <a:srgbClr val="FFFAEB"/>
            </a:solid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428" name="Chart 427">
            <a:extLst>
              <a:ext uri="{FF2B5EF4-FFF2-40B4-BE49-F238E27FC236}">
                <a16:creationId xmlns:a16="http://schemas.microsoft.com/office/drawing/2014/main" id="{0AE2860F-850A-0220-5158-C9236042DF86}"/>
              </a:ext>
            </a:extLst>
          </p:cNvPr>
          <p:cNvGraphicFramePr/>
          <p:nvPr>
            <p:extLst>
              <p:ext uri="{D42A27DB-BD31-4B8C-83A1-F6EECF244321}">
                <p14:modId xmlns:p14="http://schemas.microsoft.com/office/powerpoint/2010/main" val="2276221414"/>
              </p:ext>
            </p:extLst>
          </p:nvPr>
        </p:nvGraphicFramePr>
        <p:xfrm>
          <a:off x="12029945" y="6624124"/>
          <a:ext cx="3728419" cy="3133695"/>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29" name="Chart 428">
            <a:extLst>
              <a:ext uri="{FF2B5EF4-FFF2-40B4-BE49-F238E27FC236}">
                <a16:creationId xmlns:a16="http://schemas.microsoft.com/office/drawing/2014/main" id="{979931A6-1E0E-0212-BED9-1125EEC059CD}"/>
              </a:ext>
            </a:extLst>
          </p:cNvPr>
          <p:cNvGraphicFramePr/>
          <p:nvPr>
            <p:extLst>
              <p:ext uri="{D42A27DB-BD31-4B8C-83A1-F6EECF244321}">
                <p14:modId xmlns:p14="http://schemas.microsoft.com/office/powerpoint/2010/main" val="1393853543"/>
              </p:ext>
            </p:extLst>
          </p:nvPr>
        </p:nvGraphicFramePr>
        <p:xfrm>
          <a:off x="14977617" y="6624123"/>
          <a:ext cx="2412123" cy="3133695"/>
        </p:xfrm>
        <a:graphic>
          <a:graphicData uri="http://schemas.openxmlformats.org/drawingml/2006/chart">
            <c:chart xmlns:c="http://schemas.openxmlformats.org/drawingml/2006/chart" xmlns:r="http://schemas.openxmlformats.org/officeDocument/2006/relationships" r:id="rId14"/>
          </a:graphicData>
        </a:graphic>
      </p:graphicFrame>
      <p:sp>
        <p:nvSpPr>
          <p:cNvPr id="431" name="TextBox 430">
            <a:extLst>
              <a:ext uri="{FF2B5EF4-FFF2-40B4-BE49-F238E27FC236}">
                <a16:creationId xmlns:a16="http://schemas.microsoft.com/office/drawing/2014/main" id="{595CE0F2-27EC-4E3A-D5BA-D1F30BA7EA0F}"/>
              </a:ext>
            </a:extLst>
          </p:cNvPr>
          <p:cNvSpPr txBox="1"/>
          <p:nvPr/>
        </p:nvSpPr>
        <p:spPr>
          <a:xfrm rot="16200000">
            <a:off x="12472656" y="8021694"/>
            <a:ext cx="3265714" cy="338555"/>
          </a:xfrm>
          <a:prstGeom prst="rect">
            <a:avLst/>
          </a:prstGeom>
          <a:noFill/>
        </p:spPr>
        <p:txBody>
          <a:bodyPr wrap="square" rtlCol="0">
            <a:spAutoFit/>
          </a:bodyPr>
          <a:lstStyle/>
          <a:p>
            <a:pPr algn="ctr"/>
            <a:r>
              <a:rPr lang="en-US">
                <a:latin typeface="DM Sans" pitchFamily="2" charset="0"/>
              </a:rPr>
              <a:t>% Composition</a:t>
            </a:r>
          </a:p>
        </p:txBody>
      </p:sp>
      <p:sp>
        <p:nvSpPr>
          <p:cNvPr id="432" name="TextBox 431">
            <a:extLst>
              <a:ext uri="{FF2B5EF4-FFF2-40B4-BE49-F238E27FC236}">
                <a16:creationId xmlns:a16="http://schemas.microsoft.com/office/drawing/2014/main" id="{5939D455-4E00-1210-3E31-54A5F27D1850}"/>
              </a:ext>
            </a:extLst>
          </p:cNvPr>
          <p:cNvSpPr txBox="1"/>
          <p:nvPr/>
        </p:nvSpPr>
        <p:spPr>
          <a:xfrm>
            <a:off x="14550821" y="9514449"/>
            <a:ext cx="3265714" cy="307777"/>
          </a:xfrm>
          <a:prstGeom prst="rect">
            <a:avLst/>
          </a:prstGeom>
          <a:noFill/>
        </p:spPr>
        <p:txBody>
          <a:bodyPr wrap="square" rtlCol="0" anchor="ctr">
            <a:spAutoFit/>
          </a:bodyPr>
          <a:lstStyle/>
          <a:p>
            <a:pPr algn="ctr"/>
            <a:r>
              <a:rPr lang="en-US" dirty="0">
                <a:latin typeface="DM Sans" pitchFamily="2" charset="0"/>
              </a:rPr>
              <a:t>Avg. % Visits</a:t>
            </a:r>
          </a:p>
        </p:txBody>
      </p:sp>
      <p:sp>
        <p:nvSpPr>
          <p:cNvPr id="433" name="TextBox 432">
            <a:extLst>
              <a:ext uri="{FF2B5EF4-FFF2-40B4-BE49-F238E27FC236}">
                <a16:creationId xmlns:a16="http://schemas.microsoft.com/office/drawing/2014/main" id="{CC407C21-0163-F247-F60D-B46F5735FAFE}"/>
              </a:ext>
            </a:extLst>
          </p:cNvPr>
          <p:cNvSpPr txBox="1"/>
          <p:nvPr/>
        </p:nvSpPr>
        <p:spPr>
          <a:xfrm>
            <a:off x="13178377" y="6137154"/>
            <a:ext cx="3265714" cy="307777"/>
          </a:xfrm>
          <a:prstGeom prst="rect">
            <a:avLst/>
          </a:prstGeom>
          <a:noFill/>
        </p:spPr>
        <p:txBody>
          <a:bodyPr wrap="square" rtlCol="0" anchor="ctr">
            <a:spAutoFit/>
          </a:bodyPr>
          <a:lstStyle/>
          <a:p>
            <a:pPr algn="ctr"/>
            <a:r>
              <a:rPr lang="en-US" b="1" dirty="0">
                <a:latin typeface="DM Sans" pitchFamily="2" charset="0"/>
              </a:rPr>
              <a:t>PAST PURCHASES</a:t>
            </a:r>
          </a:p>
        </p:txBody>
      </p:sp>
      <p:sp>
        <p:nvSpPr>
          <p:cNvPr id="2" name="Rectangle 1">
            <a:extLst>
              <a:ext uri="{FF2B5EF4-FFF2-40B4-BE49-F238E27FC236}">
                <a16:creationId xmlns:a16="http://schemas.microsoft.com/office/drawing/2014/main" id="{DCE8FF85-ED3E-F6CF-1F2F-5FE6534B7B90}"/>
              </a:ext>
            </a:extLst>
          </p:cNvPr>
          <p:cNvSpPr/>
          <p:nvPr/>
        </p:nvSpPr>
        <p:spPr>
          <a:xfrm>
            <a:off x="2968469" y="6755482"/>
            <a:ext cx="521208" cy="2871216"/>
          </a:xfrm>
          <a:prstGeom prst="rect">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0B9E4CA-166D-C224-D5F8-34B9479924CB}"/>
              </a:ext>
            </a:extLst>
          </p:cNvPr>
          <p:cNvSpPr/>
          <p:nvPr/>
        </p:nvSpPr>
        <p:spPr>
          <a:xfrm>
            <a:off x="8626238" y="6755482"/>
            <a:ext cx="521208" cy="2871216"/>
          </a:xfrm>
          <a:prstGeom prst="rect">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BF0856B-EC44-EBCF-A324-DD7180D4B427}"/>
              </a:ext>
            </a:extLst>
          </p:cNvPr>
          <p:cNvSpPr/>
          <p:nvPr/>
        </p:nvSpPr>
        <p:spPr>
          <a:xfrm>
            <a:off x="14286728" y="6755482"/>
            <a:ext cx="521208" cy="2871216"/>
          </a:xfrm>
          <a:prstGeom prst="rect">
            <a:avLst/>
          </a:prstGeom>
          <a:solidFill>
            <a:srgbClr val="FFFFFF">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6252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Shape 114"/>
        <p:cNvGrpSpPr/>
        <p:nvPr/>
      </p:nvGrpSpPr>
      <p:grpSpPr>
        <a:xfrm>
          <a:off x="0" y="0"/>
          <a:ext cx="0" cy="0"/>
          <a:chOff x="0" y="0"/>
          <a:chExt cx="0" cy="0"/>
        </a:xfrm>
      </p:grpSpPr>
      <p:sp>
        <p:nvSpPr>
          <p:cNvPr id="116" name="Google Shape;116;p14"/>
          <p:cNvSpPr/>
          <p:nvPr/>
        </p:nvSpPr>
        <p:spPr>
          <a:xfrm>
            <a:off x="3957477" y="4098430"/>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17" name="Google Shape;117;p14"/>
          <p:cNvSpPr txBox="1"/>
          <p:nvPr/>
        </p:nvSpPr>
        <p:spPr>
          <a:xfrm>
            <a:off x="4036459" y="4118176"/>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119;p14"/>
          <p:cNvSpPr/>
          <p:nvPr/>
        </p:nvSpPr>
        <p:spPr>
          <a:xfrm>
            <a:off x="7134333" y="4098430"/>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0" name="Google Shape;120;p14"/>
          <p:cNvSpPr txBox="1"/>
          <p:nvPr/>
        </p:nvSpPr>
        <p:spPr>
          <a:xfrm>
            <a:off x="7213315" y="4118176"/>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122;p14"/>
          <p:cNvSpPr/>
          <p:nvPr/>
        </p:nvSpPr>
        <p:spPr>
          <a:xfrm>
            <a:off x="3957477" y="6120403"/>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3" name="Google Shape;123;p14"/>
          <p:cNvSpPr txBox="1"/>
          <p:nvPr/>
        </p:nvSpPr>
        <p:spPr>
          <a:xfrm>
            <a:off x="4036459" y="6140149"/>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05</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125;p14"/>
          <p:cNvSpPr/>
          <p:nvPr/>
        </p:nvSpPr>
        <p:spPr>
          <a:xfrm>
            <a:off x="7134333" y="6120403"/>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6" name="Google Shape;126;p14"/>
          <p:cNvSpPr txBox="1"/>
          <p:nvPr/>
        </p:nvSpPr>
        <p:spPr>
          <a:xfrm>
            <a:off x="7213315" y="6140149"/>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06</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127;p14"/>
          <p:cNvSpPr/>
          <p:nvPr/>
        </p:nvSpPr>
        <p:spPr>
          <a:xfrm rot="1095156">
            <a:off x="-4098793" y="-4550300"/>
            <a:ext cx="7891968" cy="7891968"/>
          </a:xfrm>
          <a:custGeom>
            <a:avLst/>
            <a:gdLst/>
            <a:ahLst/>
            <a:cxnLst/>
            <a:rect l="l" t="t" r="r" b="b"/>
            <a:pathLst>
              <a:path w="7891968" h="7891968" extrusionOk="0">
                <a:moveTo>
                  <a:pt x="0" y="0"/>
                </a:moveTo>
                <a:lnTo>
                  <a:pt x="7891967" y="0"/>
                </a:lnTo>
                <a:lnTo>
                  <a:pt x="7891967" y="7891967"/>
                </a:lnTo>
                <a:lnTo>
                  <a:pt x="0" y="789196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nvGrpSpPr>
          <p:cNvPr id="128" name="Google Shape;128;p14"/>
          <p:cNvGrpSpPr/>
          <p:nvPr/>
        </p:nvGrpSpPr>
        <p:grpSpPr>
          <a:xfrm>
            <a:off x="10311190" y="4098430"/>
            <a:ext cx="842477" cy="842477"/>
            <a:chOff x="0" y="0"/>
            <a:chExt cx="812800" cy="812800"/>
          </a:xfrm>
        </p:grpSpPr>
        <p:sp>
          <p:nvSpPr>
            <p:cNvPr id="129" name="Google Shape;129;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0" name="Google Shape;130;p14"/>
            <p:cNvSpPr txBox="1"/>
            <p:nvPr/>
          </p:nvSpPr>
          <p:spPr>
            <a:xfrm>
              <a:off x="76200" y="19050"/>
              <a:ext cx="660400" cy="717550"/>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03</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32" name="Google Shape;132;p14"/>
          <p:cNvSpPr/>
          <p:nvPr/>
        </p:nvSpPr>
        <p:spPr>
          <a:xfrm>
            <a:off x="13454332" y="4101144"/>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3" name="Google Shape;133;p14"/>
          <p:cNvSpPr txBox="1"/>
          <p:nvPr/>
        </p:nvSpPr>
        <p:spPr>
          <a:xfrm>
            <a:off x="13533314" y="4120890"/>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04</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135;p14"/>
          <p:cNvSpPr/>
          <p:nvPr/>
        </p:nvSpPr>
        <p:spPr>
          <a:xfrm>
            <a:off x="10311190" y="6120403"/>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6" name="Google Shape;136;p14"/>
          <p:cNvSpPr txBox="1"/>
          <p:nvPr/>
        </p:nvSpPr>
        <p:spPr>
          <a:xfrm>
            <a:off x="10390172" y="6140149"/>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07</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138;p14"/>
          <p:cNvSpPr/>
          <p:nvPr/>
        </p:nvSpPr>
        <p:spPr>
          <a:xfrm>
            <a:off x="13454332" y="6123117"/>
            <a:ext cx="842477" cy="842477"/>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alpha val="69804"/>
            </a:srgbClr>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9" name="Google Shape;139;p14"/>
          <p:cNvSpPr txBox="1"/>
          <p:nvPr/>
        </p:nvSpPr>
        <p:spPr>
          <a:xfrm>
            <a:off x="13533314" y="6142863"/>
            <a:ext cx="684513" cy="743749"/>
          </a:xfrm>
          <a:prstGeom prst="rect">
            <a:avLst/>
          </a:prstGeom>
          <a:noFill/>
          <a:ln>
            <a:noFill/>
          </a:ln>
        </p:spPr>
        <p:txBody>
          <a:bodyPr spcFirstLastPara="1" wrap="square" lIns="0" tIns="0" rIns="0" bIns="0" anchor="ctr" anchorCtr="0">
            <a:noAutofit/>
          </a:bodyPr>
          <a:lstStyle/>
          <a:p>
            <a:pPr marL="0" marR="0" lvl="0" indent="0" algn="ctr" defTabSz="914400" rtl="0" eaLnBrk="1" fontAlgn="auto" latinLnBrk="0" hangingPunct="1">
              <a:lnSpc>
                <a:spcPct val="140011"/>
              </a:lnSpc>
              <a:spcBef>
                <a:spcPts val="0"/>
              </a:spcBef>
              <a:spcAft>
                <a:spcPts val="0"/>
              </a:spcAft>
              <a:buClr>
                <a:srgbClr val="000000"/>
              </a:buClr>
              <a:buSzTx/>
              <a:buFont typeface="Arial"/>
              <a:buNone/>
              <a:tabLst/>
              <a:defRPr/>
            </a:pPr>
            <a:r>
              <a:rPr kumimoji="0" lang="en-US" sz="3549" b="1" i="0" u="none" strike="noStrike" kern="0" cap="none" spc="0" normalizeH="0" baseline="0" noProof="0">
                <a:ln>
                  <a:noFill/>
                </a:ln>
                <a:solidFill>
                  <a:srgbClr val="FFFFFF"/>
                </a:solidFill>
                <a:effectLst/>
                <a:uLnTx/>
                <a:uFillTx/>
                <a:latin typeface="DM Sans"/>
                <a:ea typeface="DM Sans"/>
                <a:cs typeface="DM Sans"/>
                <a:sym typeface="DM Sans"/>
              </a:rPr>
              <a:t>08</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40;p14"/>
          <p:cNvSpPr txBox="1"/>
          <p:nvPr/>
        </p:nvSpPr>
        <p:spPr>
          <a:xfrm>
            <a:off x="12320857" y="7098975"/>
            <a:ext cx="3176857"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Appendix</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grpSp>
        <p:nvGrpSpPr>
          <p:cNvPr id="141" name="Google Shape;141;p14"/>
          <p:cNvGrpSpPr/>
          <p:nvPr/>
        </p:nvGrpSpPr>
        <p:grpSpPr>
          <a:xfrm>
            <a:off x="6625268" y="1791775"/>
            <a:ext cx="5037464" cy="1268429"/>
            <a:chOff x="0" y="0"/>
            <a:chExt cx="1326739" cy="334072"/>
          </a:xfrm>
        </p:grpSpPr>
        <p:sp>
          <p:nvSpPr>
            <p:cNvPr id="142" name="Google Shape;142;p14"/>
            <p:cNvSpPr/>
            <p:nvPr/>
          </p:nvSpPr>
          <p:spPr>
            <a:xfrm>
              <a:off x="0" y="0"/>
              <a:ext cx="1326739" cy="334072"/>
            </a:xfrm>
            <a:custGeom>
              <a:avLst/>
              <a:gdLst/>
              <a:ahLst/>
              <a:cxnLst/>
              <a:rect l="l" t="t" r="r" b="b"/>
              <a:pathLst>
                <a:path w="1326739" h="334072" extrusionOk="0">
                  <a:moveTo>
                    <a:pt x="52254" y="0"/>
                  </a:moveTo>
                  <a:lnTo>
                    <a:pt x="1274486" y="0"/>
                  </a:lnTo>
                  <a:cubicBezTo>
                    <a:pt x="1288344" y="0"/>
                    <a:pt x="1301635" y="5505"/>
                    <a:pt x="1311435" y="15305"/>
                  </a:cubicBezTo>
                  <a:cubicBezTo>
                    <a:pt x="1321234" y="25104"/>
                    <a:pt x="1326739" y="38395"/>
                    <a:pt x="1326739" y="52254"/>
                  </a:cubicBezTo>
                  <a:lnTo>
                    <a:pt x="1326739" y="281818"/>
                  </a:lnTo>
                  <a:cubicBezTo>
                    <a:pt x="1326739" y="310677"/>
                    <a:pt x="1303345" y="334072"/>
                    <a:pt x="1274486" y="334072"/>
                  </a:cubicBezTo>
                  <a:lnTo>
                    <a:pt x="52254" y="334072"/>
                  </a:lnTo>
                  <a:cubicBezTo>
                    <a:pt x="23395" y="334072"/>
                    <a:pt x="0" y="310677"/>
                    <a:pt x="0" y="281818"/>
                  </a:cubicBezTo>
                  <a:lnTo>
                    <a:pt x="0" y="52254"/>
                  </a:lnTo>
                  <a:cubicBezTo>
                    <a:pt x="0" y="23395"/>
                    <a:pt x="23395" y="0"/>
                    <a:pt x="52254"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3" name="Google Shape;143;p14"/>
            <p:cNvSpPr txBox="1"/>
            <p:nvPr/>
          </p:nvSpPr>
          <p:spPr>
            <a:xfrm>
              <a:off x="0" y="0"/>
              <a:ext cx="1326739" cy="334072"/>
            </a:xfrm>
            <a:prstGeom prst="rect">
              <a:avLst/>
            </a:prstGeom>
            <a:solidFill>
              <a:srgbClr val="E0B15E"/>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19996"/>
                </a:lnSpc>
                <a:spcBef>
                  <a:spcPts val="0"/>
                </a:spcBef>
                <a:spcAft>
                  <a:spcPts val="0"/>
                </a:spcAft>
                <a:buClr>
                  <a:srgbClr val="000000"/>
                </a:buClr>
                <a:buSzTx/>
                <a:buFont typeface="Arial"/>
                <a:buNone/>
                <a:tabLst/>
                <a:defRPr/>
              </a:pPr>
              <a:r>
                <a:rPr kumimoji="0" lang="en-US" sz="5400" b="0" i="0" u="none" strike="noStrike" kern="0" cap="none" spc="0" normalizeH="0" baseline="0" noProof="0" dirty="0">
                  <a:ln>
                    <a:noFill/>
                  </a:ln>
                  <a:solidFill>
                    <a:srgbClr val="FFFFFF"/>
                  </a:solidFill>
                  <a:effectLst/>
                  <a:uLnTx/>
                  <a:uFillTx/>
                  <a:latin typeface="DM Sans Medium" pitchFamily="2" charset="0"/>
                  <a:cs typeface="Arial"/>
                  <a:sym typeface="Arial"/>
                </a:rPr>
                <a:t>AGENDA</a:t>
              </a:r>
              <a:endParaRPr kumimoji="0" sz="1100" b="0" i="0" u="none" strike="noStrike" kern="0" cap="none" spc="0" normalizeH="0" baseline="0" noProof="0" dirty="0">
                <a:ln>
                  <a:noFill/>
                </a:ln>
                <a:solidFill>
                  <a:srgbClr val="000000"/>
                </a:solidFill>
                <a:effectLst/>
                <a:uLnTx/>
                <a:uFillTx/>
                <a:latin typeface="DM Sans Medium" pitchFamily="2" charset="0"/>
                <a:cs typeface="Arial"/>
                <a:sym typeface="Arial"/>
              </a:endParaRPr>
            </a:p>
          </p:txBody>
        </p:sp>
      </p:grpSp>
      <p:sp>
        <p:nvSpPr>
          <p:cNvPr id="144" name="Google Shape;144;p14"/>
          <p:cNvSpPr/>
          <p:nvPr/>
        </p:nvSpPr>
        <p:spPr>
          <a:xfrm rot="1095156">
            <a:off x="14074237" y="7160484"/>
            <a:ext cx="7891968" cy="7891968"/>
          </a:xfrm>
          <a:custGeom>
            <a:avLst/>
            <a:gdLst/>
            <a:ahLst/>
            <a:cxnLst/>
            <a:rect l="l" t="t" r="r" b="b"/>
            <a:pathLst>
              <a:path w="7891968" h="7891968" extrusionOk="0">
                <a:moveTo>
                  <a:pt x="0" y="0"/>
                </a:moveTo>
                <a:lnTo>
                  <a:pt x="7891967" y="0"/>
                </a:lnTo>
                <a:lnTo>
                  <a:pt x="7891967" y="7891967"/>
                </a:lnTo>
                <a:lnTo>
                  <a:pt x="0" y="789196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5" name="Google Shape;145;p14"/>
          <p:cNvSpPr txBox="1"/>
          <p:nvPr/>
        </p:nvSpPr>
        <p:spPr>
          <a:xfrm>
            <a:off x="2790287" y="5077003"/>
            <a:ext cx="3177000" cy="92102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Problem Statement &amp; Objective</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46" name="Google Shape;146;p14"/>
          <p:cNvSpPr txBox="1"/>
          <p:nvPr/>
        </p:nvSpPr>
        <p:spPr>
          <a:xfrm>
            <a:off x="5967143" y="5077003"/>
            <a:ext cx="3176857"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Data Description</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47" name="Google Shape;147;p14"/>
          <p:cNvSpPr txBox="1"/>
          <p:nvPr/>
        </p:nvSpPr>
        <p:spPr>
          <a:xfrm>
            <a:off x="2790287" y="7098975"/>
            <a:ext cx="3177000"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RFM Segmentation</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48" name="Google Shape;148;p14"/>
          <p:cNvSpPr txBox="1"/>
          <p:nvPr/>
        </p:nvSpPr>
        <p:spPr>
          <a:xfrm>
            <a:off x="5967143" y="7098975"/>
            <a:ext cx="3177000" cy="92102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Clustering &amp; </a:t>
            </a:r>
          </a:p>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Targeting Strategy</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49" name="Google Shape;149;p14"/>
          <p:cNvSpPr txBox="1"/>
          <p:nvPr/>
        </p:nvSpPr>
        <p:spPr>
          <a:xfrm>
            <a:off x="9144000" y="5077003"/>
            <a:ext cx="3177000" cy="331500"/>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rgbClr val="000000"/>
                </a:solidFill>
                <a:effectLst/>
                <a:uLnTx/>
                <a:uFillTx/>
                <a:latin typeface="DM Sans"/>
                <a:ea typeface="DM Sans"/>
                <a:cs typeface="DM Sans"/>
                <a:sym typeface="DM Sans"/>
              </a:rPr>
              <a:t>Feature Importance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150;p14"/>
          <p:cNvSpPr txBox="1"/>
          <p:nvPr/>
        </p:nvSpPr>
        <p:spPr>
          <a:xfrm>
            <a:off x="12320857" y="5077003"/>
            <a:ext cx="3177000" cy="46051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a:ln>
                  <a:noFill/>
                </a:ln>
                <a:solidFill>
                  <a:schemeClr val="bg1">
                    <a:lumMod val="65000"/>
                  </a:schemeClr>
                </a:solidFill>
                <a:effectLst/>
                <a:uLnTx/>
                <a:uFillTx/>
                <a:latin typeface="DM Sans"/>
                <a:ea typeface="DM Sans"/>
                <a:cs typeface="DM Sans"/>
                <a:sym typeface="DM Sans"/>
              </a:rPr>
              <a:t>Uplift Modelling</a:t>
            </a:r>
            <a:endParaRPr kumimoji="0" lang="en-US" sz="1400" b="0" i="0" u="none" strike="noStrike" kern="0" cap="none" spc="0" normalizeH="0" baseline="0" noProof="0">
              <a:ln>
                <a:noFill/>
              </a:ln>
              <a:solidFill>
                <a:schemeClr val="bg1">
                  <a:lumMod val="65000"/>
                </a:schemeClr>
              </a:solidFill>
              <a:effectLst/>
              <a:uLnTx/>
              <a:uFillTx/>
              <a:latin typeface="Arial"/>
              <a:cs typeface="Arial"/>
              <a:sym typeface="Arial"/>
            </a:endParaRPr>
          </a:p>
        </p:txBody>
      </p:sp>
      <p:sp>
        <p:nvSpPr>
          <p:cNvPr id="151" name="Google Shape;151;p14"/>
          <p:cNvSpPr txBox="1"/>
          <p:nvPr/>
        </p:nvSpPr>
        <p:spPr>
          <a:xfrm>
            <a:off x="9144000" y="7098975"/>
            <a:ext cx="3177000" cy="921021"/>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Summary &amp; </a:t>
            </a:r>
          </a:p>
          <a:p>
            <a:pPr marL="0" marR="0" lvl="0" indent="0" algn="ctr" defTabSz="914400" rtl="0" eaLnBrk="1" fontAlgn="auto" latinLnBrk="0" hangingPunct="1">
              <a:lnSpc>
                <a:spcPct val="139061"/>
              </a:lnSpc>
              <a:spcBef>
                <a:spcPts val="0"/>
              </a:spcBef>
              <a:spcAft>
                <a:spcPts val="0"/>
              </a:spcAft>
              <a:buClr>
                <a:srgbClr val="000000"/>
              </a:buClr>
              <a:buSzTx/>
              <a:buFont typeface="Arial"/>
              <a:buNone/>
              <a:tabLst/>
              <a:defRPr/>
            </a:pPr>
            <a:r>
              <a:rPr kumimoji="0" lang="en-US" sz="2153" b="0" i="0" u="none" strike="noStrike" kern="0" cap="none" spc="0" normalizeH="0" baseline="0" noProof="0" dirty="0">
                <a:ln>
                  <a:noFill/>
                </a:ln>
                <a:solidFill>
                  <a:schemeClr val="bg1">
                    <a:lumMod val="65000"/>
                  </a:schemeClr>
                </a:solidFill>
                <a:effectLst/>
                <a:uLnTx/>
                <a:uFillTx/>
                <a:latin typeface="DM Sans"/>
                <a:ea typeface="DM Sans"/>
                <a:cs typeface="DM Sans"/>
                <a:sym typeface="DM Sans"/>
              </a:rPr>
              <a:t>Scope</a:t>
            </a:r>
          </a:p>
        </p:txBody>
      </p:sp>
      <p:grpSp>
        <p:nvGrpSpPr>
          <p:cNvPr id="152" name="Google Shape;152;p14"/>
          <p:cNvGrpSpPr/>
          <p:nvPr/>
        </p:nvGrpSpPr>
        <p:grpSpPr>
          <a:xfrm>
            <a:off x="13036870" y="-1312917"/>
            <a:ext cx="2625834" cy="2625834"/>
            <a:chOff x="0" y="0"/>
            <a:chExt cx="812800" cy="812800"/>
          </a:xfrm>
        </p:grpSpPr>
        <p:sp>
          <p:nvSpPr>
            <p:cNvPr id="153" name="Google Shape;153;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4" name="Google Shape;154;p14"/>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3888"/>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155" name="Google Shape;155;p14"/>
          <p:cNvGrpSpPr/>
          <p:nvPr/>
        </p:nvGrpSpPr>
        <p:grpSpPr>
          <a:xfrm>
            <a:off x="1752881" y="9161550"/>
            <a:ext cx="2625834" cy="2625834"/>
            <a:chOff x="0" y="0"/>
            <a:chExt cx="812800" cy="812800"/>
          </a:xfrm>
        </p:grpSpPr>
        <p:sp>
          <p:nvSpPr>
            <p:cNvPr id="156" name="Google Shape;156;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7" name="Google Shape;157;p14"/>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43888"/>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Tree>
    <p:extLst>
      <p:ext uri="{BB962C8B-B14F-4D97-AF65-F5344CB8AC3E}">
        <p14:creationId xmlns:p14="http://schemas.microsoft.com/office/powerpoint/2010/main" val="2994139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Shape 208"/>
        <p:cNvGrpSpPr/>
        <p:nvPr/>
      </p:nvGrpSpPr>
      <p:grpSpPr>
        <a:xfrm>
          <a:off x="0" y="0"/>
          <a:ext cx="0" cy="0"/>
          <a:chOff x="0" y="0"/>
          <a:chExt cx="0" cy="0"/>
        </a:xfrm>
      </p:grpSpPr>
      <p:grpSp>
        <p:nvGrpSpPr>
          <p:cNvPr id="284" name="Google Shape;284;p17"/>
          <p:cNvGrpSpPr/>
          <p:nvPr/>
        </p:nvGrpSpPr>
        <p:grpSpPr>
          <a:xfrm>
            <a:off x="-2415793" y="-1942769"/>
            <a:ext cx="4004003" cy="4518175"/>
            <a:chOff x="0" y="0"/>
            <a:chExt cx="812800" cy="812800"/>
          </a:xfrm>
        </p:grpSpPr>
        <p:sp>
          <p:nvSpPr>
            <p:cNvPr id="285" name="Google Shape;285;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p17"/>
            <p:cNvSpPr txBox="1"/>
            <p:nvPr/>
          </p:nvSpPr>
          <p:spPr>
            <a:xfrm>
              <a:off x="76200" y="47625"/>
              <a:ext cx="660300" cy="689100"/>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sp>
        <p:nvSpPr>
          <p:cNvPr id="270" name="Google Shape;270;p17"/>
          <p:cNvSpPr txBox="1"/>
          <p:nvPr/>
        </p:nvSpPr>
        <p:spPr>
          <a:xfrm>
            <a:off x="1156940" y="1941352"/>
            <a:ext cx="13835339" cy="805605"/>
          </a:xfrm>
          <a:prstGeom prst="rect">
            <a:avLst/>
          </a:prstGeom>
          <a:noFill/>
          <a:ln>
            <a:noFill/>
          </a:ln>
        </p:spPr>
        <p:txBody>
          <a:bodyPr spcFirstLastPara="1" wrap="square" lIns="0" tIns="0" rIns="0" bIns="0" anchor="t" anchorCtr="0">
            <a:spAutoFit/>
          </a:bodyPr>
          <a:lstStyle/>
          <a:p>
            <a:pPr marR="0" lvl="0" rtl="0">
              <a:lnSpc>
                <a:spcPct val="149971"/>
              </a:lnSpc>
              <a:spcBef>
                <a:spcPts val="0"/>
              </a:spcBef>
              <a:spcAft>
                <a:spcPts val="0"/>
              </a:spcAft>
            </a:pPr>
            <a:r>
              <a:rPr lang="en-US" sz="1745" dirty="0">
                <a:solidFill>
                  <a:srgbClr val="000000"/>
                </a:solidFill>
                <a:latin typeface="DM Sans"/>
                <a:ea typeface="DM Sans"/>
                <a:cs typeface="DM Sans"/>
                <a:sym typeface="DM Sans"/>
              </a:rPr>
              <a:t>Calculated feature importance through </a:t>
            </a:r>
            <a:r>
              <a:rPr lang="en-US" sz="1745" b="1" dirty="0">
                <a:solidFill>
                  <a:srgbClr val="E0B15E"/>
                </a:solidFill>
                <a:latin typeface="DM Sans"/>
                <a:ea typeface="DM Sans"/>
                <a:cs typeface="DM Sans"/>
                <a:sym typeface="DM Sans"/>
              </a:rPr>
              <a:t>logistic regression </a:t>
            </a:r>
            <a:r>
              <a:rPr lang="en-US" sz="1745" dirty="0">
                <a:solidFill>
                  <a:srgbClr val="000000"/>
                </a:solidFill>
                <a:latin typeface="DM Sans"/>
                <a:ea typeface="DM Sans"/>
                <a:cs typeface="DM Sans"/>
                <a:sym typeface="DM Sans"/>
              </a:rPr>
              <a:t>to identify which customer attributes have the most significant influence on driving engagement, enabling us to focus our marketing efforts and resources on the key drivers of engagement behavior </a:t>
            </a:r>
          </a:p>
        </p:txBody>
      </p:sp>
      <p:sp>
        <p:nvSpPr>
          <p:cNvPr id="283" name="Google Shape;283;p17"/>
          <p:cNvSpPr txBox="1"/>
          <p:nvPr/>
        </p:nvSpPr>
        <p:spPr>
          <a:xfrm>
            <a:off x="1029359" y="466938"/>
            <a:ext cx="7337100" cy="1074300"/>
          </a:xfrm>
          <a:prstGeom prst="rect">
            <a:avLst/>
          </a:prstGeom>
          <a:solidFill>
            <a:srgbClr val="E0B15E"/>
          </a:solidFill>
          <a:ln>
            <a:noFill/>
          </a:ln>
        </p:spPr>
        <p:txBody>
          <a:bodyPr spcFirstLastPara="1" wrap="square" lIns="50800" tIns="50800" rIns="50800" bIns="50800" anchor="ctr" anchorCtr="0">
            <a:noAutofit/>
          </a:bodyPr>
          <a:lstStyle/>
          <a:p>
            <a:pPr marL="0" lvl="0" indent="0" algn="ctr" rtl="0">
              <a:lnSpc>
                <a:spcPct val="140010"/>
              </a:lnSpc>
              <a:spcBef>
                <a:spcPts val="0"/>
              </a:spcBef>
              <a:spcAft>
                <a:spcPts val="0"/>
              </a:spcAft>
              <a:buNone/>
            </a:pPr>
            <a:r>
              <a:rPr lang="en-US" sz="4500" dirty="0">
                <a:solidFill>
                  <a:schemeClr val="lt1"/>
                </a:solidFill>
                <a:latin typeface="DM Sans Medium" pitchFamily="2" charset="0"/>
                <a:ea typeface="Bodoni"/>
                <a:cs typeface="Bodoni"/>
                <a:sym typeface="Bodoni"/>
              </a:rPr>
              <a:t>FEATURE IMPORTANCE</a:t>
            </a:r>
            <a:endParaRPr lang="en-US" sz="4500">
              <a:solidFill>
                <a:schemeClr val="lt1"/>
              </a:solidFill>
              <a:latin typeface="DM Sans Medium" pitchFamily="2" charset="0"/>
              <a:ea typeface="Bodoni"/>
              <a:cs typeface="Bodoni"/>
              <a:sym typeface="Bodoni"/>
            </a:endParaRPr>
          </a:p>
        </p:txBody>
      </p:sp>
      <p:graphicFrame>
        <p:nvGraphicFramePr>
          <p:cNvPr id="3" name="Table 2">
            <a:extLst>
              <a:ext uri="{FF2B5EF4-FFF2-40B4-BE49-F238E27FC236}">
                <a16:creationId xmlns:a16="http://schemas.microsoft.com/office/drawing/2014/main" id="{E8D3BC62-9FD1-AA88-A8FE-4EDA52AAB9E3}"/>
              </a:ext>
            </a:extLst>
          </p:cNvPr>
          <p:cNvGraphicFramePr>
            <a:graphicFrameLocks noGrp="1"/>
          </p:cNvGraphicFramePr>
          <p:nvPr>
            <p:extLst>
              <p:ext uri="{D42A27DB-BD31-4B8C-83A1-F6EECF244321}">
                <p14:modId xmlns:p14="http://schemas.microsoft.com/office/powerpoint/2010/main" val="2564694495"/>
              </p:ext>
            </p:extLst>
          </p:nvPr>
        </p:nvGraphicFramePr>
        <p:xfrm>
          <a:off x="1156940" y="4486319"/>
          <a:ext cx="7400471" cy="4232466"/>
        </p:xfrm>
        <a:graphic>
          <a:graphicData uri="http://schemas.openxmlformats.org/drawingml/2006/table">
            <a:tbl>
              <a:tblPr/>
              <a:tblGrid>
                <a:gridCol w="1416036">
                  <a:extLst>
                    <a:ext uri="{9D8B030D-6E8A-4147-A177-3AD203B41FA5}">
                      <a16:colId xmlns:a16="http://schemas.microsoft.com/office/drawing/2014/main" val="2327412187"/>
                    </a:ext>
                  </a:extLst>
                </a:gridCol>
                <a:gridCol w="1489085">
                  <a:extLst>
                    <a:ext uri="{9D8B030D-6E8A-4147-A177-3AD203B41FA5}">
                      <a16:colId xmlns:a16="http://schemas.microsoft.com/office/drawing/2014/main" val="1104825108"/>
                    </a:ext>
                  </a:extLst>
                </a:gridCol>
                <a:gridCol w="1489085">
                  <a:extLst>
                    <a:ext uri="{9D8B030D-6E8A-4147-A177-3AD203B41FA5}">
                      <a16:colId xmlns:a16="http://schemas.microsoft.com/office/drawing/2014/main" val="3503314467"/>
                    </a:ext>
                  </a:extLst>
                </a:gridCol>
                <a:gridCol w="1489085">
                  <a:extLst>
                    <a:ext uri="{9D8B030D-6E8A-4147-A177-3AD203B41FA5}">
                      <a16:colId xmlns:a16="http://schemas.microsoft.com/office/drawing/2014/main" val="2167901454"/>
                    </a:ext>
                  </a:extLst>
                </a:gridCol>
                <a:gridCol w="1517180">
                  <a:extLst>
                    <a:ext uri="{9D8B030D-6E8A-4147-A177-3AD203B41FA5}">
                      <a16:colId xmlns:a16="http://schemas.microsoft.com/office/drawing/2014/main" val="3365783605"/>
                    </a:ext>
                  </a:extLst>
                </a:gridCol>
              </a:tblGrid>
              <a:tr h="483158">
                <a:tc>
                  <a:txBody>
                    <a:bodyPr/>
                    <a:lstStyle/>
                    <a:p>
                      <a:pPr algn="ctr" fontAlgn="b"/>
                      <a:r>
                        <a:rPr lang="en-GB" sz="1600" b="1" i="0" u="none" strike="noStrike" dirty="0">
                          <a:solidFill>
                            <a:srgbClr val="000000"/>
                          </a:solidFill>
                          <a:effectLst/>
                          <a:latin typeface="DM Sans" pitchFamily="2" charset="0"/>
                        </a:rPr>
                        <a:t>Variable</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algn="ctr" fontAlgn="b"/>
                      <a:r>
                        <a:rPr lang="en-GB" sz="1600" b="1" i="0" u="none" strike="noStrike" dirty="0">
                          <a:solidFill>
                            <a:srgbClr val="000000"/>
                          </a:solidFill>
                          <a:effectLst/>
                          <a:latin typeface="DM Sans" pitchFamily="2" charset="0"/>
                        </a:rPr>
                        <a:t>Min</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algn="ctr" fontAlgn="b"/>
                      <a:r>
                        <a:rPr lang="en-GB" sz="1600" b="1" i="0" u="none" strike="noStrike" dirty="0">
                          <a:solidFill>
                            <a:srgbClr val="000000"/>
                          </a:solidFill>
                          <a:effectLst/>
                          <a:latin typeface="DM Sans" pitchFamily="2" charset="0"/>
                        </a:rPr>
                        <a:t>Max</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algn="ctr" fontAlgn="b"/>
                      <a:r>
                        <a:rPr lang="en-GB" sz="1600" b="1" i="0" u="none" strike="noStrike" dirty="0">
                          <a:solidFill>
                            <a:srgbClr val="000000"/>
                          </a:solidFill>
                          <a:effectLst/>
                          <a:latin typeface="DM Sans" pitchFamily="2" charset="0"/>
                        </a:rPr>
                        <a:t>Difference</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tc>
                  <a:txBody>
                    <a:bodyPr/>
                    <a:lstStyle/>
                    <a:p>
                      <a:pPr algn="ctr" fontAlgn="b"/>
                      <a:r>
                        <a:rPr lang="en-GB" sz="1600" b="1" i="0" u="none" strike="noStrike" dirty="0">
                          <a:solidFill>
                            <a:srgbClr val="000000"/>
                          </a:solidFill>
                          <a:effectLst/>
                          <a:latin typeface="DM Sans" pitchFamily="2" charset="0"/>
                        </a:rPr>
                        <a:t>% Importance</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2821297259"/>
                  </a:ext>
                </a:extLst>
              </a:tr>
              <a:tr h="483158">
                <a:tc>
                  <a:txBody>
                    <a:bodyPr/>
                    <a:lstStyle/>
                    <a:p>
                      <a:pPr algn="ctr" fontAlgn="b"/>
                      <a:r>
                        <a:rPr lang="en-GB" sz="1600" b="1" i="0" u="none" strike="noStrike" dirty="0">
                          <a:solidFill>
                            <a:srgbClr val="000000"/>
                          </a:solidFill>
                          <a:effectLst/>
                          <a:latin typeface="DM Sans" pitchFamily="2" charset="0"/>
                        </a:rPr>
                        <a:t>History</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b"/>
                      <a:r>
                        <a:rPr lang="en-US" sz="1600" b="0" dirty="0">
                          <a:effectLst/>
                          <a:latin typeface="DM Sans" pitchFamily="2" charset="0"/>
                        </a:rPr>
                        <a:t>0.015</a:t>
                      </a:r>
                    </a:p>
                  </a:txBody>
                  <a:tcPr marL="28575" marR="28575" marT="19050" marB="19050" anchor="ctr">
                    <a:lnL w="1270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rtl="0" fontAlgn="b"/>
                      <a:r>
                        <a:rPr lang="en-US" sz="1600" b="0">
                          <a:effectLst/>
                          <a:latin typeface="DM Sans" pitchFamily="2" charset="0"/>
                        </a:rPr>
                        <a:t>1.673</a:t>
                      </a:r>
                    </a:p>
                  </a:txBody>
                  <a:tcPr marL="28575" marR="28575" marT="19050" marB="1905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rtl="0" fontAlgn="b"/>
                      <a:r>
                        <a:rPr lang="en-US" sz="1600" b="0">
                          <a:effectLst/>
                          <a:latin typeface="DM Sans" pitchFamily="2" charset="0"/>
                        </a:rPr>
                        <a:t>1.658</a:t>
                      </a:r>
                    </a:p>
                  </a:txBody>
                  <a:tcPr marL="28575" marR="28575" marT="19050" marB="19050" anchor="ctr">
                    <a:lnL w="635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GB" sz="1600" b="0" i="0" u="none" strike="noStrike" dirty="0">
                          <a:solidFill>
                            <a:srgbClr val="000000"/>
                          </a:solidFill>
                          <a:effectLst/>
                          <a:latin typeface="DM Sans" pitchFamily="2" charset="0"/>
                        </a:rPr>
                        <a:t>31%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63BE7B"/>
                    </a:solidFill>
                  </a:tcPr>
                </a:tc>
                <a:extLst>
                  <a:ext uri="{0D108BD9-81ED-4DB2-BD59-A6C34878D82A}">
                    <a16:rowId xmlns:a16="http://schemas.microsoft.com/office/drawing/2014/main" val="1830382065"/>
                  </a:ext>
                </a:extLst>
              </a:tr>
              <a:tr h="463832">
                <a:tc>
                  <a:txBody>
                    <a:bodyPr/>
                    <a:lstStyle/>
                    <a:p>
                      <a:pPr algn="ctr" fontAlgn="b"/>
                      <a:r>
                        <a:rPr lang="en-GB" sz="1600" b="1" i="0" u="none" strike="noStrike" dirty="0">
                          <a:solidFill>
                            <a:srgbClr val="000000"/>
                          </a:solidFill>
                          <a:effectLst/>
                          <a:latin typeface="DM Sans" pitchFamily="2" charset="0"/>
                        </a:rPr>
                        <a:t>Women</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b"/>
                      <a:r>
                        <a:rPr lang="en-US" sz="1600" b="0">
                          <a:effectLst/>
                          <a:latin typeface="DM Sans" pitchFamily="2" charset="0"/>
                        </a:rPr>
                        <a:t>0.000</a:t>
                      </a:r>
                    </a:p>
                  </a:txBody>
                  <a:tcPr marL="28575" marR="28575" marT="19050" marB="19050" anchor="ctr">
                    <a:lnL w="1270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rtl="0" fontAlgn="b"/>
                      <a:r>
                        <a:rPr lang="en-US" sz="1600" b="0">
                          <a:effectLst/>
                          <a:latin typeface="DM Sans" pitchFamily="2" charset="0"/>
                        </a:rPr>
                        <a:t>0.726</a:t>
                      </a:r>
                    </a:p>
                  </a:txBody>
                  <a:tcPr marL="28575" marR="28575" marT="19050" marB="1905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rtl="0" fontAlgn="b"/>
                      <a:r>
                        <a:rPr lang="en-US" sz="1600" b="0">
                          <a:effectLst/>
                          <a:latin typeface="DM Sans" pitchFamily="2" charset="0"/>
                        </a:rPr>
                        <a:t>0.726</a:t>
                      </a:r>
                    </a:p>
                  </a:txBody>
                  <a:tcPr marL="28575" marR="28575" marT="19050" marB="19050" anchor="ctr">
                    <a:lnL w="635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GB" sz="1600" b="0" i="0" u="none" strike="noStrike">
                          <a:solidFill>
                            <a:srgbClr val="000000"/>
                          </a:solidFill>
                          <a:effectLst/>
                          <a:latin typeface="DM Sans" pitchFamily="2" charset="0"/>
                        </a:rPr>
                        <a:t>14%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E8E583"/>
                    </a:solidFill>
                  </a:tcPr>
                </a:tc>
                <a:extLst>
                  <a:ext uri="{0D108BD9-81ED-4DB2-BD59-A6C34878D82A}">
                    <a16:rowId xmlns:a16="http://schemas.microsoft.com/office/drawing/2014/main" val="2157920259"/>
                  </a:ext>
                </a:extLst>
              </a:tr>
              <a:tr h="463832">
                <a:tc>
                  <a:txBody>
                    <a:bodyPr/>
                    <a:lstStyle/>
                    <a:p>
                      <a:pPr algn="ctr" fontAlgn="b"/>
                      <a:r>
                        <a:rPr lang="en-GB" sz="1600" b="1" i="0" u="none" strike="noStrike" dirty="0">
                          <a:solidFill>
                            <a:srgbClr val="000000"/>
                          </a:solidFill>
                          <a:effectLst/>
                          <a:latin typeface="DM Sans" pitchFamily="2" charset="0"/>
                        </a:rPr>
                        <a:t>Segment</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b"/>
                      <a:r>
                        <a:rPr lang="en-US" sz="1600" b="0">
                          <a:effectLst/>
                          <a:latin typeface="DM Sans" pitchFamily="2" charset="0"/>
                        </a:rPr>
                        <a:t>-0.646</a:t>
                      </a:r>
                    </a:p>
                  </a:txBody>
                  <a:tcPr marL="28575" marR="28575" marT="19050" marB="19050" anchor="ctr">
                    <a:lnL w="1270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rtl="0" fontAlgn="b"/>
                      <a:r>
                        <a:rPr lang="en-US" sz="1600" b="0">
                          <a:effectLst/>
                          <a:latin typeface="DM Sans" pitchFamily="2" charset="0"/>
                        </a:rPr>
                        <a:t>0.000</a:t>
                      </a:r>
                    </a:p>
                  </a:txBody>
                  <a:tcPr marL="28575" marR="28575" marT="19050" marB="1905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rtl="0" fontAlgn="b"/>
                      <a:r>
                        <a:rPr lang="en-US" sz="1600" b="0">
                          <a:effectLst/>
                          <a:latin typeface="DM Sans" pitchFamily="2" charset="0"/>
                        </a:rPr>
                        <a:t>0.646</a:t>
                      </a:r>
                    </a:p>
                  </a:txBody>
                  <a:tcPr marL="28575" marR="28575" marT="19050" marB="19050" anchor="ctr">
                    <a:lnL w="635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GB" sz="1600" b="0" i="0" u="none" strike="noStrike">
                          <a:solidFill>
                            <a:srgbClr val="000000"/>
                          </a:solidFill>
                          <a:effectLst/>
                          <a:latin typeface="DM Sans" pitchFamily="2" charset="0"/>
                        </a:rPr>
                        <a:t>12%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4E884"/>
                    </a:solidFill>
                  </a:tcPr>
                </a:tc>
                <a:extLst>
                  <a:ext uri="{0D108BD9-81ED-4DB2-BD59-A6C34878D82A}">
                    <a16:rowId xmlns:a16="http://schemas.microsoft.com/office/drawing/2014/main" val="1117659248"/>
                  </a:ext>
                </a:extLst>
              </a:tr>
              <a:tr h="463832">
                <a:tc>
                  <a:txBody>
                    <a:bodyPr/>
                    <a:lstStyle/>
                    <a:p>
                      <a:pPr algn="ctr" fontAlgn="b"/>
                      <a:r>
                        <a:rPr lang="en-GB" sz="1600" b="1" i="0" u="none" strike="noStrike" dirty="0">
                          <a:solidFill>
                            <a:srgbClr val="000000"/>
                          </a:solidFill>
                          <a:effectLst/>
                          <a:latin typeface="DM Sans" pitchFamily="2" charset="0"/>
                        </a:rPr>
                        <a:t>Men</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b"/>
                      <a:r>
                        <a:rPr lang="en-US" sz="1600" b="0">
                          <a:effectLst/>
                          <a:latin typeface="DM Sans" pitchFamily="2" charset="0"/>
                        </a:rPr>
                        <a:t>0.000</a:t>
                      </a:r>
                    </a:p>
                  </a:txBody>
                  <a:tcPr marL="28575" marR="28575" marT="19050" marB="19050" anchor="ctr">
                    <a:lnL w="1270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rtl="0" fontAlgn="b"/>
                      <a:r>
                        <a:rPr lang="en-US" sz="1600" b="0">
                          <a:effectLst/>
                          <a:latin typeface="DM Sans" pitchFamily="2" charset="0"/>
                        </a:rPr>
                        <a:t>0.572</a:t>
                      </a:r>
                    </a:p>
                  </a:txBody>
                  <a:tcPr marL="28575" marR="28575" marT="19050" marB="1905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rtl="0" fontAlgn="b"/>
                      <a:r>
                        <a:rPr lang="en-US" sz="1600" b="0">
                          <a:effectLst/>
                          <a:latin typeface="DM Sans" pitchFamily="2" charset="0"/>
                        </a:rPr>
                        <a:t>0.572</a:t>
                      </a:r>
                    </a:p>
                  </a:txBody>
                  <a:tcPr marL="28575" marR="28575" marT="19050" marB="19050" anchor="ctr">
                    <a:lnL w="635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GB" sz="1600" b="0" i="0" u="none" strike="noStrike">
                          <a:solidFill>
                            <a:srgbClr val="000000"/>
                          </a:solidFill>
                          <a:effectLst/>
                          <a:latin typeface="DM Sans" pitchFamily="2" charset="0"/>
                        </a:rPr>
                        <a:t>11%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FEB84"/>
                    </a:solidFill>
                  </a:tcPr>
                </a:tc>
                <a:extLst>
                  <a:ext uri="{0D108BD9-81ED-4DB2-BD59-A6C34878D82A}">
                    <a16:rowId xmlns:a16="http://schemas.microsoft.com/office/drawing/2014/main" val="475505968"/>
                  </a:ext>
                </a:extLst>
              </a:tr>
              <a:tr h="463832">
                <a:tc>
                  <a:txBody>
                    <a:bodyPr/>
                    <a:lstStyle/>
                    <a:p>
                      <a:pPr algn="ctr" fontAlgn="b"/>
                      <a:r>
                        <a:rPr lang="en-GB" sz="1600" b="1" i="0" u="none" strike="noStrike" dirty="0">
                          <a:solidFill>
                            <a:srgbClr val="000000"/>
                          </a:solidFill>
                          <a:effectLst/>
                          <a:latin typeface="DM Sans" pitchFamily="2" charset="0"/>
                        </a:rPr>
                        <a:t>Recency</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b"/>
                      <a:r>
                        <a:rPr lang="en-US" sz="1600" b="0">
                          <a:effectLst/>
                          <a:latin typeface="DM Sans" pitchFamily="2" charset="0"/>
                        </a:rPr>
                        <a:t>-0.557</a:t>
                      </a:r>
                    </a:p>
                  </a:txBody>
                  <a:tcPr marL="28575" marR="28575" marT="19050" marB="19050" anchor="ctr">
                    <a:lnL w="1270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rtl="0" fontAlgn="b"/>
                      <a:r>
                        <a:rPr lang="en-US" sz="1600" b="0">
                          <a:effectLst/>
                          <a:latin typeface="DM Sans" pitchFamily="2" charset="0"/>
                        </a:rPr>
                        <a:t>0.000</a:t>
                      </a:r>
                    </a:p>
                  </a:txBody>
                  <a:tcPr marL="28575" marR="28575" marT="19050" marB="1905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rtl="0" fontAlgn="b"/>
                      <a:r>
                        <a:rPr lang="en-US" sz="1600" b="0">
                          <a:effectLst/>
                          <a:latin typeface="DM Sans" pitchFamily="2" charset="0"/>
                        </a:rPr>
                        <a:t>0.557</a:t>
                      </a:r>
                    </a:p>
                  </a:txBody>
                  <a:tcPr marL="28575" marR="28575" marT="19050" marB="19050" anchor="ctr">
                    <a:lnL w="635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GB" sz="1600" b="0" i="0" u="none" strike="noStrike">
                          <a:solidFill>
                            <a:srgbClr val="000000"/>
                          </a:solidFill>
                          <a:effectLst/>
                          <a:latin typeface="DM Sans" pitchFamily="2" charset="0"/>
                        </a:rPr>
                        <a:t>10%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EE783"/>
                    </a:solidFill>
                  </a:tcPr>
                </a:tc>
                <a:extLst>
                  <a:ext uri="{0D108BD9-81ED-4DB2-BD59-A6C34878D82A}">
                    <a16:rowId xmlns:a16="http://schemas.microsoft.com/office/drawing/2014/main" val="1267804170"/>
                  </a:ext>
                </a:extLst>
              </a:tr>
              <a:tr h="463832">
                <a:tc>
                  <a:txBody>
                    <a:bodyPr/>
                    <a:lstStyle/>
                    <a:p>
                      <a:pPr algn="ctr" fontAlgn="b"/>
                      <a:r>
                        <a:rPr lang="en-GB" sz="1600" b="1" i="0" u="none" strike="noStrike" dirty="0">
                          <a:solidFill>
                            <a:srgbClr val="000000"/>
                          </a:solidFill>
                          <a:effectLst/>
                          <a:latin typeface="DM Sans" pitchFamily="2" charset="0"/>
                        </a:rPr>
                        <a:t>Newbie</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b"/>
                      <a:r>
                        <a:rPr lang="en-US" sz="1600" b="0">
                          <a:effectLst/>
                          <a:latin typeface="DM Sans" pitchFamily="2" charset="0"/>
                        </a:rPr>
                        <a:t>-0.558</a:t>
                      </a:r>
                    </a:p>
                  </a:txBody>
                  <a:tcPr marL="28575" marR="28575" marT="19050" marB="19050" anchor="ctr">
                    <a:lnL w="1270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rtl="0" fontAlgn="b"/>
                      <a:r>
                        <a:rPr lang="en-US" sz="1600" b="0">
                          <a:effectLst/>
                          <a:latin typeface="DM Sans" pitchFamily="2" charset="0"/>
                        </a:rPr>
                        <a:t>0.000</a:t>
                      </a:r>
                    </a:p>
                  </a:txBody>
                  <a:tcPr marL="28575" marR="28575" marT="19050" marB="1905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rtl="0" fontAlgn="b"/>
                      <a:r>
                        <a:rPr lang="en-US" sz="1600" b="0">
                          <a:effectLst/>
                          <a:latin typeface="DM Sans" pitchFamily="2" charset="0"/>
                        </a:rPr>
                        <a:t>0.558</a:t>
                      </a:r>
                    </a:p>
                  </a:txBody>
                  <a:tcPr marL="28575" marR="28575" marT="19050" marB="19050" anchor="ctr">
                    <a:lnL w="635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GB" sz="1600" b="0" i="0" u="none" strike="noStrike">
                          <a:solidFill>
                            <a:srgbClr val="000000"/>
                          </a:solidFill>
                          <a:effectLst/>
                          <a:latin typeface="DM Sans" pitchFamily="2" charset="0"/>
                        </a:rPr>
                        <a:t>10%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EE783"/>
                    </a:solidFill>
                  </a:tcPr>
                </a:tc>
                <a:extLst>
                  <a:ext uri="{0D108BD9-81ED-4DB2-BD59-A6C34878D82A}">
                    <a16:rowId xmlns:a16="http://schemas.microsoft.com/office/drawing/2014/main" val="771013085"/>
                  </a:ext>
                </a:extLst>
              </a:tr>
              <a:tr h="463832">
                <a:tc>
                  <a:txBody>
                    <a:bodyPr/>
                    <a:lstStyle/>
                    <a:p>
                      <a:pPr algn="ctr" fontAlgn="b"/>
                      <a:r>
                        <a:rPr lang="en-GB" sz="1600" b="1" i="0" u="none" strike="noStrike" dirty="0">
                          <a:solidFill>
                            <a:srgbClr val="000000"/>
                          </a:solidFill>
                          <a:effectLst/>
                          <a:latin typeface="DM Sans" pitchFamily="2" charset="0"/>
                        </a:rPr>
                        <a:t>Area</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b"/>
                      <a:r>
                        <a:rPr lang="en-US" sz="1600" b="0">
                          <a:effectLst/>
                          <a:latin typeface="DM Sans" pitchFamily="2" charset="0"/>
                        </a:rPr>
                        <a:t>-0.372</a:t>
                      </a:r>
                    </a:p>
                  </a:txBody>
                  <a:tcPr marL="28575" marR="28575" marT="19050" marB="19050" anchor="ctr">
                    <a:lnL w="1270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rtl="0" fontAlgn="b"/>
                      <a:r>
                        <a:rPr lang="en-US" sz="1600" b="0">
                          <a:effectLst/>
                          <a:latin typeface="DM Sans" pitchFamily="2" charset="0"/>
                        </a:rPr>
                        <a:t>0.000</a:t>
                      </a:r>
                    </a:p>
                  </a:txBody>
                  <a:tcPr marL="28575" marR="28575" marT="19050" marB="1905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rtl="0" fontAlgn="b"/>
                      <a:r>
                        <a:rPr lang="en-US" sz="1600" b="0">
                          <a:effectLst/>
                          <a:latin typeface="DM Sans" pitchFamily="2" charset="0"/>
                        </a:rPr>
                        <a:t>0.372</a:t>
                      </a:r>
                    </a:p>
                  </a:txBody>
                  <a:tcPr marL="28575" marR="28575" marT="19050" marB="19050" anchor="ctr">
                    <a:lnL w="635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GB" sz="1600" b="0" i="0" u="none" strike="noStrike">
                          <a:solidFill>
                            <a:srgbClr val="000000"/>
                          </a:solidFill>
                          <a:effectLst/>
                          <a:latin typeface="DM Sans" pitchFamily="2" charset="0"/>
                        </a:rPr>
                        <a:t>7%</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FA9773"/>
                    </a:solidFill>
                  </a:tcPr>
                </a:tc>
                <a:extLst>
                  <a:ext uri="{0D108BD9-81ED-4DB2-BD59-A6C34878D82A}">
                    <a16:rowId xmlns:a16="http://schemas.microsoft.com/office/drawing/2014/main" val="4245041420"/>
                  </a:ext>
                </a:extLst>
              </a:tr>
              <a:tr h="483158">
                <a:tc>
                  <a:txBody>
                    <a:bodyPr/>
                    <a:lstStyle/>
                    <a:p>
                      <a:pPr algn="ctr" fontAlgn="b"/>
                      <a:r>
                        <a:rPr lang="en-GB" sz="1600" b="1" i="0" u="none" strike="noStrike" dirty="0">
                          <a:solidFill>
                            <a:srgbClr val="000000"/>
                          </a:solidFill>
                          <a:effectLst/>
                          <a:latin typeface="DM Sans" pitchFamily="2" charset="0"/>
                        </a:rPr>
                        <a:t>Channel</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EDED"/>
                    </a:solidFill>
                  </a:tcPr>
                </a:tc>
                <a:tc>
                  <a:txBody>
                    <a:bodyPr/>
                    <a:lstStyle/>
                    <a:p>
                      <a:pPr algn="ctr" rtl="0" fontAlgn="b"/>
                      <a:r>
                        <a:rPr lang="en-US" sz="1600" b="0">
                          <a:effectLst/>
                          <a:latin typeface="DM Sans" pitchFamily="2" charset="0"/>
                        </a:rPr>
                        <a:t>-0.100</a:t>
                      </a:r>
                    </a:p>
                  </a:txBody>
                  <a:tcPr marL="28575" marR="28575" marT="19050" marB="19050" anchor="ctr">
                    <a:lnL w="1270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600" b="0">
                          <a:effectLst/>
                          <a:latin typeface="DM Sans" pitchFamily="2" charset="0"/>
                        </a:rPr>
                        <a:t>0.166</a:t>
                      </a:r>
                    </a:p>
                  </a:txBody>
                  <a:tcPr marL="28575" marR="28575" marT="19050" marB="1905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600" b="0" dirty="0">
                          <a:effectLst/>
                          <a:latin typeface="DM Sans" pitchFamily="2" charset="0"/>
                        </a:rPr>
                        <a:t>0.266</a:t>
                      </a:r>
                    </a:p>
                  </a:txBody>
                  <a:tcPr marL="28575" marR="28575" marT="19050" marB="19050" anchor="ctr">
                    <a:lnL w="6350" cap="flat" cmpd="sng" algn="ctr">
                      <a:solidFill>
                        <a:srgbClr val="000000"/>
                      </a:solidFill>
                      <a:prstDash val="dot"/>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1600" b="0" i="0" u="none" strike="noStrike" dirty="0">
                          <a:solidFill>
                            <a:srgbClr val="000000"/>
                          </a:solidFill>
                          <a:effectLst/>
                          <a:latin typeface="DM Sans" pitchFamily="2" charset="0"/>
                        </a:rPr>
                        <a:t>5%</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solidFill>
                      <a:srgbClr val="F8696B"/>
                    </a:solidFill>
                  </a:tcPr>
                </a:tc>
                <a:extLst>
                  <a:ext uri="{0D108BD9-81ED-4DB2-BD59-A6C34878D82A}">
                    <a16:rowId xmlns:a16="http://schemas.microsoft.com/office/drawing/2014/main" val="1498125466"/>
                  </a:ext>
                </a:extLst>
              </a:tr>
            </a:tbl>
          </a:graphicData>
        </a:graphic>
      </p:graphicFrame>
      <p:grpSp>
        <p:nvGrpSpPr>
          <p:cNvPr id="12" name="Google Shape;294;p18">
            <a:extLst>
              <a:ext uri="{FF2B5EF4-FFF2-40B4-BE49-F238E27FC236}">
                <a16:creationId xmlns:a16="http://schemas.microsoft.com/office/drawing/2014/main" id="{3444D3D9-DAA7-B6EB-B5A1-72FCCB91F76A}"/>
              </a:ext>
            </a:extLst>
          </p:cNvPr>
          <p:cNvGrpSpPr/>
          <p:nvPr/>
        </p:nvGrpSpPr>
        <p:grpSpPr>
          <a:xfrm rot="-8419142">
            <a:off x="16709789" y="-3626696"/>
            <a:ext cx="2842097" cy="7253393"/>
            <a:chOff x="0" y="0"/>
            <a:chExt cx="660400" cy="1685425"/>
          </a:xfrm>
        </p:grpSpPr>
        <p:sp>
          <p:nvSpPr>
            <p:cNvPr id="13" name="Google Shape;295;p18">
              <a:extLst>
                <a:ext uri="{FF2B5EF4-FFF2-40B4-BE49-F238E27FC236}">
                  <a16:creationId xmlns:a16="http://schemas.microsoft.com/office/drawing/2014/main" id="{7FC426D9-A346-3AC8-BC69-9B23043A12E2}"/>
                </a:ext>
              </a:extLst>
            </p:cNvPr>
            <p:cNvSpPr/>
            <p:nvPr/>
          </p:nvSpPr>
          <p:spPr>
            <a:xfrm>
              <a:off x="0" y="0"/>
              <a:ext cx="660400" cy="1685423"/>
            </a:xfrm>
            <a:custGeom>
              <a:avLst/>
              <a:gdLst/>
              <a:ahLst/>
              <a:cxnLst/>
              <a:rect l="l" t="t" r="r" b="b"/>
              <a:pathLst>
                <a:path w="660400" h="1685423"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7885"/>
                  </a:cubicBezTo>
                  <a:lnTo>
                    <a:pt x="660400" y="1685423"/>
                  </a:lnTo>
                  <a:lnTo>
                    <a:pt x="0" y="1685423"/>
                  </a:lnTo>
                  <a:lnTo>
                    <a:pt x="0" y="348878"/>
                  </a:lnTo>
                  <a:cubicBezTo>
                    <a:pt x="1782" y="185660"/>
                    <a:pt x="93019" y="64045"/>
                    <a:pt x="220252" y="19070"/>
                  </a:cubicBezTo>
                  <a:close/>
                </a:path>
              </a:pathLst>
            </a:custGeom>
            <a:solidFill>
              <a:srgbClr val="E0B15E">
                <a:alpha val="4392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296;p18">
              <a:extLst>
                <a:ext uri="{FF2B5EF4-FFF2-40B4-BE49-F238E27FC236}">
                  <a16:creationId xmlns:a16="http://schemas.microsoft.com/office/drawing/2014/main" id="{59072324-B396-F61D-CA9D-704BF31CB39D}"/>
                </a:ext>
              </a:extLst>
            </p:cNvPr>
            <p:cNvSpPr txBox="1"/>
            <p:nvPr/>
          </p:nvSpPr>
          <p:spPr>
            <a:xfrm>
              <a:off x="0" y="98425"/>
              <a:ext cx="660300" cy="1587000"/>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sp>
        <p:nvSpPr>
          <p:cNvPr id="15" name="Google Shape;1130;p27">
            <a:extLst>
              <a:ext uri="{FF2B5EF4-FFF2-40B4-BE49-F238E27FC236}">
                <a16:creationId xmlns:a16="http://schemas.microsoft.com/office/drawing/2014/main" id="{60EBD937-4E23-0E5E-B83F-9B2567F4655A}"/>
              </a:ext>
            </a:extLst>
          </p:cNvPr>
          <p:cNvSpPr/>
          <p:nvPr/>
        </p:nvSpPr>
        <p:spPr>
          <a:xfrm rot="16200000" flipH="1">
            <a:off x="9571272" y="3977041"/>
            <a:ext cx="1759218" cy="1072800"/>
          </a:xfrm>
          <a:prstGeom prst="round2SameRect">
            <a:avLst>
              <a:gd name="adj1" fmla="val 6804"/>
              <a:gd name="adj2" fmla="val 0"/>
            </a:avLst>
          </a:prstGeom>
          <a:solidFill>
            <a:srgbClr val="63BE7B"/>
          </a:solidFill>
          <a:ln>
            <a:noFill/>
          </a:ln>
        </p:spPr>
        <p:txBody>
          <a:bodyPr spcFirstLastPara="1" vert="vert"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3400">
                <a:solidFill>
                  <a:srgbClr val="FFFFFF"/>
                </a:solidFill>
                <a:latin typeface="Fira Sans Extra Condensed ExtraBold"/>
                <a:ea typeface="Fira Sans Extra Condensed ExtraBold"/>
                <a:cs typeface="Fira Sans Extra Condensed ExtraBold"/>
                <a:sym typeface="Fira Sans Extra Condensed ExtraBold"/>
              </a:rPr>
              <a:t>1</a:t>
            </a:r>
            <a:endParaRPr sz="3400">
              <a:solidFill>
                <a:srgbClr val="FFFFFF"/>
              </a:solidFill>
              <a:latin typeface="Fira Sans Extra Condensed ExtraBold"/>
              <a:ea typeface="Fira Sans Extra Condensed ExtraBold"/>
              <a:cs typeface="Fira Sans Extra Condensed ExtraBold"/>
              <a:sym typeface="Fira Sans Extra Condensed ExtraBold"/>
            </a:endParaRPr>
          </a:p>
        </p:txBody>
      </p:sp>
      <p:grpSp>
        <p:nvGrpSpPr>
          <p:cNvPr id="16" name="Google Shape;1158;p27">
            <a:extLst>
              <a:ext uri="{FF2B5EF4-FFF2-40B4-BE49-F238E27FC236}">
                <a16:creationId xmlns:a16="http://schemas.microsoft.com/office/drawing/2014/main" id="{0D50116D-8538-CF87-B39D-397489E7F460}"/>
              </a:ext>
            </a:extLst>
          </p:cNvPr>
          <p:cNvGrpSpPr/>
          <p:nvPr/>
        </p:nvGrpSpPr>
        <p:grpSpPr>
          <a:xfrm>
            <a:off x="11028455" y="3633831"/>
            <a:ext cx="4004003" cy="1759219"/>
            <a:chOff x="6036850" y="1276025"/>
            <a:chExt cx="2325600" cy="1072950"/>
          </a:xfrm>
          <a:solidFill>
            <a:schemeClr val="tx2">
              <a:lumMod val="90000"/>
            </a:schemeClr>
          </a:solidFill>
        </p:grpSpPr>
        <p:sp>
          <p:nvSpPr>
            <p:cNvPr id="17" name="Google Shape;1159;p27">
              <a:extLst>
                <a:ext uri="{FF2B5EF4-FFF2-40B4-BE49-F238E27FC236}">
                  <a16:creationId xmlns:a16="http://schemas.microsoft.com/office/drawing/2014/main" id="{BBE4F473-5C8E-F976-1DE0-482294BF8578}"/>
                </a:ext>
              </a:extLst>
            </p:cNvPr>
            <p:cNvSpPr/>
            <p:nvPr/>
          </p:nvSpPr>
          <p:spPr>
            <a:xfrm rot="10800000" flipH="1">
              <a:off x="6037537" y="1747775"/>
              <a:ext cx="2324100" cy="601200"/>
            </a:xfrm>
            <a:prstGeom prst="round1Rect">
              <a:avLst>
                <a:gd name="adj" fmla="val 12668"/>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3400">
                <a:solidFill>
                  <a:srgbClr val="FFFFFF"/>
                </a:solidFill>
                <a:latin typeface="Fira Sans Extra Condensed ExtraBold"/>
                <a:ea typeface="Fira Sans Extra Condensed ExtraBold"/>
                <a:cs typeface="Fira Sans Extra Condensed ExtraBold"/>
                <a:sym typeface="Fira Sans Extra Condensed ExtraBold"/>
              </a:endParaRPr>
            </a:p>
          </p:txBody>
        </p:sp>
        <p:sp>
          <p:nvSpPr>
            <p:cNvPr id="18" name="Google Shape;1160;p27">
              <a:extLst>
                <a:ext uri="{FF2B5EF4-FFF2-40B4-BE49-F238E27FC236}">
                  <a16:creationId xmlns:a16="http://schemas.microsoft.com/office/drawing/2014/main" id="{B31631AB-0ED4-4398-157A-E5C4055D8D22}"/>
                </a:ext>
              </a:extLst>
            </p:cNvPr>
            <p:cNvSpPr/>
            <p:nvPr/>
          </p:nvSpPr>
          <p:spPr>
            <a:xfrm rot="5400000" flipH="1">
              <a:off x="6983650" y="329225"/>
              <a:ext cx="432000" cy="2325600"/>
            </a:xfrm>
            <a:prstGeom prst="round1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3400">
                <a:solidFill>
                  <a:srgbClr val="FFFFFF"/>
                </a:solidFill>
                <a:latin typeface="Fira Sans Extra Condensed ExtraBold"/>
                <a:ea typeface="Fira Sans Extra Condensed ExtraBold"/>
                <a:cs typeface="Fira Sans Extra Condensed ExtraBold"/>
                <a:sym typeface="Fira Sans Extra Condensed ExtraBold"/>
              </a:endParaRPr>
            </a:p>
          </p:txBody>
        </p:sp>
        <p:sp>
          <p:nvSpPr>
            <p:cNvPr id="19" name="Google Shape;1161;p27">
              <a:extLst>
                <a:ext uri="{FF2B5EF4-FFF2-40B4-BE49-F238E27FC236}">
                  <a16:creationId xmlns:a16="http://schemas.microsoft.com/office/drawing/2014/main" id="{CCFEA00A-B7F2-34C4-B296-4D60AFE10B2F}"/>
                </a:ext>
              </a:extLst>
            </p:cNvPr>
            <p:cNvSpPr txBox="1"/>
            <p:nvPr/>
          </p:nvSpPr>
          <p:spPr>
            <a:xfrm>
              <a:off x="6160975" y="1357025"/>
              <a:ext cx="2077200" cy="2700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chemeClr val="dk1"/>
                  </a:solidFill>
                  <a:latin typeface="DM Sans" pitchFamily="2" charset="0"/>
                  <a:ea typeface="Fira Sans Extra Condensed SemiBold"/>
                  <a:cs typeface="Fira Sans Extra Condensed SemiBold"/>
                  <a:sym typeface="Fira Sans Extra Condensed SemiBold"/>
                </a:rPr>
                <a:t>(Clearly) Most Important</a:t>
              </a:r>
              <a:endParaRPr sz="1050" b="1" dirty="0">
                <a:latin typeface="DM Sans" pitchFamily="2" charset="0"/>
              </a:endParaRPr>
            </a:p>
          </p:txBody>
        </p:sp>
        <p:sp>
          <p:nvSpPr>
            <p:cNvPr id="20" name="Google Shape;1162;p27">
              <a:extLst>
                <a:ext uri="{FF2B5EF4-FFF2-40B4-BE49-F238E27FC236}">
                  <a16:creationId xmlns:a16="http://schemas.microsoft.com/office/drawing/2014/main" id="{83105323-1239-F5DF-E9C4-BF3488F0A305}"/>
                </a:ext>
              </a:extLst>
            </p:cNvPr>
            <p:cNvSpPr txBox="1"/>
            <p:nvPr/>
          </p:nvSpPr>
          <p:spPr>
            <a:xfrm>
              <a:off x="6160975" y="1778375"/>
              <a:ext cx="2077200" cy="5400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00B050"/>
                  </a:solidFill>
                  <a:latin typeface="DM Sans" pitchFamily="2" charset="0"/>
                  <a:ea typeface="Roboto"/>
                  <a:sym typeface="Roboto"/>
                </a:rPr>
                <a:t>History </a:t>
              </a:r>
              <a:r>
                <a:rPr lang="en" sz="1600" dirty="0">
                  <a:solidFill>
                    <a:schemeClr val="dk1"/>
                  </a:solidFill>
                  <a:latin typeface="DM Sans" pitchFamily="2" charset="0"/>
                  <a:ea typeface="Roboto"/>
                  <a:sym typeface="Roboto"/>
                </a:rPr>
                <a:t>with 31% importance</a:t>
              </a:r>
              <a:endParaRPr sz="1800" dirty="0">
                <a:latin typeface="DM Sans" pitchFamily="2" charset="0"/>
              </a:endParaRPr>
            </a:p>
          </p:txBody>
        </p:sp>
      </p:grpSp>
      <p:sp>
        <p:nvSpPr>
          <p:cNvPr id="21" name="Google Shape;1130;p27">
            <a:extLst>
              <a:ext uri="{FF2B5EF4-FFF2-40B4-BE49-F238E27FC236}">
                <a16:creationId xmlns:a16="http://schemas.microsoft.com/office/drawing/2014/main" id="{2E073367-14A7-3A7B-64B3-F5E99DA13675}"/>
              </a:ext>
            </a:extLst>
          </p:cNvPr>
          <p:cNvSpPr/>
          <p:nvPr/>
        </p:nvSpPr>
        <p:spPr>
          <a:xfrm rot="16200000" flipH="1">
            <a:off x="9606592" y="6162684"/>
            <a:ext cx="1690946" cy="1072800"/>
          </a:xfrm>
          <a:prstGeom prst="round2SameRect">
            <a:avLst>
              <a:gd name="adj1" fmla="val 6804"/>
              <a:gd name="adj2" fmla="val 0"/>
            </a:avLst>
          </a:prstGeom>
          <a:solidFill>
            <a:srgbClr val="E8E583"/>
          </a:solidFill>
          <a:ln>
            <a:noFill/>
          </a:ln>
        </p:spPr>
        <p:txBody>
          <a:bodyPr spcFirstLastPara="1" vert="vert"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3400" dirty="0">
                <a:solidFill>
                  <a:srgbClr val="FFFFFF"/>
                </a:solidFill>
                <a:latin typeface="Fira Sans Extra Condensed ExtraBold"/>
                <a:ea typeface="Fira Sans Extra Condensed ExtraBold"/>
                <a:cs typeface="Fira Sans Extra Condensed ExtraBold"/>
                <a:sym typeface="Fira Sans Extra Condensed ExtraBold"/>
              </a:rPr>
              <a:t>2</a:t>
            </a:r>
            <a:endParaRPr sz="3400" dirty="0">
              <a:solidFill>
                <a:srgbClr val="FFFFFF"/>
              </a:solidFill>
              <a:latin typeface="Fira Sans Extra Condensed ExtraBold"/>
              <a:ea typeface="Fira Sans Extra Condensed ExtraBold"/>
              <a:cs typeface="Fira Sans Extra Condensed ExtraBold"/>
              <a:sym typeface="Fira Sans Extra Condensed ExtraBold"/>
            </a:endParaRPr>
          </a:p>
        </p:txBody>
      </p:sp>
      <p:grpSp>
        <p:nvGrpSpPr>
          <p:cNvPr id="22" name="Google Shape;1158;p27">
            <a:extLst>
              <a:ext uri="{FF2B5EF4-FFF2-40B4-BE49-F238E27FC236}">
                <a16:creationId xmlns:a16="http://schemas.microsoft.com/office/drawing/2014/main" id="{256B62C1-C834-C5CF-0BD7-6692B922E9D7}"/>
              </a:ext>
            </a:extLst>
          </p:cNvPr>
          <p:cNvGrpSpPr/>
          <p:nvPr/>
        </p:nvGrpSpPr>
        <p:grpSpPr>
          <a:xfrm>
            <a:off x="11029639" y="5853610"/>
            <a:ext cx="4001419" cy="1690947"/>
            <a:chOff x="6036850" y="1276025"/>
            <a:chExt cx="2325600" cy="1072950"/>
          </a:xfrm>
          <a:solidFill>
            <a:schemeClr val="tx2">
              <a:lumMod val="90000"/>
            </a:schemeClr>
          </a:solidFill>
        </p:grpSpPr>
        <p:sp>
          <p:nvSpPr>
            <p:cNvPr id="23" name="Google Shape;1159;p27">
              <a:extLst>
                <a:ext uri="{FF2B5EF4-FFF2-40B4-BE49-F238E27FC236}">
                  <a16:creationId xmlns:a16="http://schemas.microsoft.com/office/drawing/2014/main" id="{61DD88D2-76CA-3AE8-0588-58DE1CB0DA47}"/>
                </a:ext>
              </a:extLst>
            </p:cNvPr>
            <p:cNvSpPr/>
            <p:nvPr/>
          </p:nvSpPr>
          <p:spPr>
            <a:xfrm rot="10800000" flipH="1">
              <a:off x="6037537" y="1747775"/>
              <a:ext cx="2324100" cy="601200"/>
            </a:xfrm>
            <a:prstGeom prst="round1Rect">
              <a:avLst>
                <a:gd name="adj" fmla="val 12668"/>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3400">
                <a:solidFill>
                  <a:srgbClr val="FFFFFF"/>
                </a:solidFill>
                <a:latin typeface="Fira Sans Extra Condensed ExtraBold"/>
                <a:ea typeface="Fira Sans Extra Condensed ExtraBold"/>
                <a:cs typeface="Fira Sans Extra Condensed ExtraBold"/>
                <a:sym typeface="Fira Sans Extra Condensed ExtraBold"/>
              </a:endParaRPr>
            </a:p>
          </p:txBody>
        </p:sp>
        <p:sp>
          <p:nvSpPr>
            <p:cNvPr id="24" name="Google Shape;1160;p27">
              <a:extLst>
                <a:ext uri="{FF2B5EF4-FFF2-40B4-BE49-F238E27FC236}">
                  <a16:creationId xmlns:a16="http://schemas.microsoft.com/office/drawing/2014/main" id="{E607B6D8-E2EE-4128-6C5F-02B6C4A8357A}"/>
                </a:ext>
              </a:extLst>
            </p:cNvPr>
            <p:cNvSpPr/>
            <p:nvPr/>
          </p:nvSpPr>
          <p:spPr>
            <a:xfrm rot="5400000" flipH="1">
              <a:off x="6983650" y="329225"/>
              <a:ext cx="432000" cy="2325600"/>
            </a:xfrm>
            <a:prstGeom prst="round1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3400">
                <a:solidFill>
                  <a:srgbClr val="FFFFFF"/>
                </a:solidFill>
                <a:latin typeface="Fira Sans Extra Condensed ExtraBold"/>
                <a:ea typeface="Fira Sans Extra Condensed ExtraBold"/>
                <a:cs typeface="Fira Sans Extra Condensed ExtraBold"/>
                <a:sym typeface="Fira Sans Extra Condensed ExtraBold"/>
              </a:endParaRPr>
            </a:p>
          </p:txBody>
        </p:sp>
        <p:sp>
          <p:nvSpPr>
            <p:cNvPr id="25" name="Google Shape;1161;p27">
              <a:extLst>
                <a:ext uri="{FF2B5EF4-FFF2-40B4-BE49-F238E27FC236}">
                  <a16:creationId xmlns:a16="http://schemas.microsoft.com/office/drawing/2014/main" id="{04BD6914-5077-DE82-07B2-36DC192D04B9}"/>
                </a:ext>
              </a:extLst>
            </p:cNvPr>
            <p:cNvSpPr txBox="1"/>
            <p:nvPr/>
          </p:nvSpPr>
          <p:spPr>
            <a:xfrm>
              <a:off x="6160975" y="1357025"/>
              <a:ext cx="2077200" cy="2700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chemeClr val="dk1"/>
                  </a:solidFill>
                  <a:latin typeface="DM Sans" pitchFamily="2" charset="0"/>
                  <a:ea typeface="Fira Sans Extra Condensed SemiBold"/>
                  <a:cs typeface="Fira Sans Extra Condensed SemiBold"/>
                  <a:sym typeface="Fira Sans Extra Condensed SemiBold"/>
                </a:rPr>
                <a:t>Other I</a:t>
              </a:r>
              <a:r>
                <a:rPr lang="en-US" sz="1600" b="1" dirty="0">
                  <a:solidFill>
                    <a:schemeClr val="dk1"/>
                  </a:solidFill>
                  <a:latin typeface="DM Sans" pitchFamily="2" charset="0"/>
                  <a:ea typeface="Fira Sans Extra Condensed SemiBold"/>
                  <a:cs typeface="Fira Sans Extra Condensed SemiBold"/>
                  <a:sym typeface="Fira Sans Extra Condensed SemiBold"/>
                </a:rPr>
                <a:t>m</a:t>
              </a:r>
              <a:r>
                <a:rPr lang="en" sz="1600" b="1" dirty="0">
                  <a:solidFill>
                    <a:schemeClr val="dk1"/>
                  </a:solidFill>
                  <a:latin typeface="DM Sans" pitchFamily="2" charset="0"/>
                  <a:ea typeface="Fira Sans Extra Condensed SemiBold"/>
                  <a:cs typeface="Fira Sans Extra Condensed SemiBold"/>
                  <a:sym typeface="Fira Sans Extra Condensed SemiBold"/>
                </a:rPr>
                <a:t>portant</a:t>
              </a:r>
              <a:endParaRPr sz="1050" b="1" dirty="0">
                <a:latin typeface="DM Sans" pitchFamily="2" charset="0"/>
              </a:endParaRPr>
            </a:p>
          </p:txBody>
        </p:sp>
        <p:sp>
          <p:nvSpPr>
            <p:cNvPr id="26" name="Google Shape;1162;p27">
              <a:extLst>
                <a:ext uri="{FF2B5EF4-FFF2-40B4-BE49-F238E27FC236}">
                  <a16:creationId xmlns:a16="http://schemas.microsoft.com/office/drawing/2014/main" id="{4C4635CA-6E8A-F642-736E-DC850E665031}"/>
                </a:ext>
              </a:extLst>
            </p:cNvPr>
            <p:cNvSpPr txBox="1"/>
            <p:nvPr/>
          </p:nvSpPr>
          <p:spPr>
            <a:xfrm>
              <a:off x="6160975" y="1778375"/>
              <a:ext cx="2077200" cy="540000"/>
            </a:xfrm>
            <a:prstGeom prst="rect">
              <a:avLst/>
            </a:prstGeom>
            <a:grp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600" b="1" dirty="0">
                  <a:solidFill>
                    <a:srgbClr val="C88E26"/>
                  </a:solidFill>
                  <a:latin typeface="DM Sans"/>
                </a:rPr>
                <a:t>Women</a:t>
              </a:r>
              <a:r>
                <a:rPr lang="en-US" sz="1600" b="1" dirty="0">
                  <a:solidFill>
                    <a:srgbClr val="E0B15E"/>
                  </a:solidFill>
                  <a:latin typeface="DM Sans"/>
                </a:rPr>
                <a:t> </a:t>
              </a:r>
              <a:r>
                <a:rPr lang="en-US" sz="1600" dirty="0">
                  <a:latin typeface="DM Sans"/>
                </a:rPr>
                <a:t>and </a:t>
              </a:r>
              <a:r>
                <a:rPr lang="en-US" sz="1600" b="1" dirty="0">
                  <a:solidFill>
                    <a:srgbClr val="C88E26"/>
                  </a:solidFill>
                  <a:latin typeface="DM Sans"/>
                </a:rPr>
                <a:t>Segment</a:t>
              </a:r>
              <a:r>
                <a:rPr lang="en-US" sz="1600" b="1" dirty="0">
                  <a:solidFill>
                    <a:srgbClr val="E0B15E"/>
                  </a:solidFill>
                  <a:latin typeface="DM Sans"/>
                </a:rPr>
                <a:t> </a:t>
              </a:r>
              <a:r>
                <a:rPr lang="en-US" sz="1600" dirty="0">
                  <a:solidFill>
                    <a:schemeClr val="tx1"/>
                  </a:solidFill>
                  <a:latin typeface="DM Sans"/>
                </a:rPr>
                <a:t>signify the type of purchase in the past and email campaign received</a:t>
              </a:r>
              <a:endParaRPr sz="1800" dirty="0">
                <a:solidFill>
                  <a:schemeClr val="tx1"/>
                </a:solidFill>
                <a:latin typeface="DM Sans" pitchFamily="2" charset="0"/>
              </a:endParaRPr>
            </a:p>
          </p:txBody>
        </p:sp>
      </p:grpSp>
      <p:cxnSp>
        <p:nvCxnSpPr>
          <p:cNvPr id="33" name="Google Shape;731;p20">
            <a:extLst>
              <a:ext uri="{FF2B5EF4-FFF2-40B4-BE49-F238E27FC236}">
                <a16:creationId xmlns:a16="http://schemas.microsoft.com/office/drawing/2014/main" id="{B2B8E268-EBDA-7514-73CD-9FDD2D091DCB}"/>
              </a:ext>
            </a:extLst>
          </p:cNvPr>
          <p:cNvCxnSpPr>
            <a:cxnSpLocks/>
          </p:cNvCxnSpPr>
          <p:nvPr/>
        </p:nvCxnSpPr>
        <p:spPr>
          <a:xfrm flipV="1">
            <a:off x="8598585" y="4263798"/>
            <a:ext cx="1309230" cy="936286"/>
          </a:xfrm>
          <a:prstGeom prst="curvedConnector3">
            <a:avLst>
              <a:gd name="adj1" fmla="val 50000"/>
            </a:avLst>
          </a:prstGeom>
          <a:noFill/>
          <a:ln w="19050" cap="flat" cmpd="sng">
            <a:solidFill>
              <a:schemeClr val="dk1"/>
            </a:solidFill>
            <a:prstDash val="dot"/>
            <a:round/>
            <a:headEnd type="none" w="med" len="med"/>
            <a:tailEnd type="none" w="med" len="med"/>
          </a:ln>
        </p:spPr>
      </p:cxnSp>
      <p:cxnSp>
        <p:nvCxnSpPr>
          <p:cNvPr id="37" name="Google Shape;731;p20">
            <a:extLst>
              <a:ext uri="{FF2B5EF4-FFF2-40B4-BE49-F238E27FC236}">
                <a16:creationId xmlns:a16="http://schemas.microsoft.com/office/drawing/2014/main" id="{3B7D7625-FB5A-EB2A-BC32-13059F9937BD}"/>
              </a:ext>
            </a:extLst>
          </p:cNvPr>
          <p:cNvCxnSpPr>
            <a:cxnSpLocks/>
            <a:endCxn id="21" idx="3"/>
          </p:cNvCxnSpPr>
          <p:nvPr/>
        </p:nvCxnSpPr>
        <p:spPr>
          <a:xfrm>
            <a:off x="8557411" y="5916256"/>
            <a:ext cx="1358254" cy="782828"/>
          </a:xfrm>
          <a:prstGeom prst="curvedConnector3">
            <a:avLst>
              <a:gd name="adj1" fmla="val 50000"/>
            </a:avLst>
          </a:prstGeom>
          <a:noFill/>
          <a:ln w="19050" cap="flat" cmpd="sng">
            <a:solidFill>
              <a:schemeClr val="dk1"/>
            </a:solidFill>
            <a:prstDash val="dot"/>
            <a:round/>
            <a:headEnd type="none" w="med" len="med"/>
            <a:tailEnd type="none" w="med" len="med"/>
          </a:ln>
        </p:spPr>
      </p:cxnSp>
      <p:cxnSp>
        <p:nvCxnSpPr>
          <p:cNvPr id="39" name="Google Shape;731;p20">
            <a:extLst>
              <a:ext uri="{FF2B5EF4-FFF2-40B4-BE49-F238E27FC236}">
                <a16:creationId xmlns:a16="http://schemas.microsoft.com/office/drawing/2014/main" id="{C0C179EA-1B66-90D7-CED0-9E487F2DB3DA}"/>
              </a:ext>
            </a:extLst>
          </p:cNvPr>
          <p:cNvCxnSpPr>
            <a:cxnSpLocks/>
            <a:endCxn id="42" idx="3"/>
          </p:cNvCxnSpPr>
          <p:nvPr/>
        </p:nvCxnSpPr>
        <p:spPr>
          <a:xfrm>
            <a:off x="8557411" y="8250326"/>
            <a:ext cx="1357070" cy="639164"/>
          </a:xfrm>
          <a:prstGeom prst="curvedConnector3">
            <a:avLst>
              <a:gd name="adj1" fmla="val 50000"/>
            </a:avLst>
          </a:prstGeom>
          <a:noFill/>
          <a:ln w="19050" cap="flat" cmpd="sng">
            <a:solidFill>
              <a:schemeClr val="dk1"/>
            </a:solidFill>
            <a:prstDash val="dot"/>
            <a:round/>
            <a:headEnd type="none" w="med" len="med"/>
            <a:tailEnd type="none" w="med" len="med"/>
          </a:ln>
        </p:spPr>
      </p:cxnSp>
      <p:sp>
        <p:nvSpPr>
          <p:cNvPr id="42" name="Google Shape;1130;p27">
            <a:extLst>
              <a:ext uri="{FF2B5EF4-FFF2-40B4-BE49-F238E27FC236}">
                <a16:creationId xmlns:a16="http://schemas.microsoft.com/office/drawing/2014/main" id="{E45B3E23-A366-B3C7-BC5E-5A98A6C56B24}"/>
              </a:ext>
            </a:extLst>
          </p:cNvPr>
          <p:cNvSpPr/>
          <p:nvPr/>
        </p:nvSpPr>
        <p:spPr>
          <a:xfrm rot="16200000" flipH="1">
            <a:off x="9571272" y="8353090"/>
            <a:ext cx="1759218" cy="1072800"/>
          </a:xfrm>
          <a:prstGeom prst="round2SameRect">
            <a:avLst>
              <a:gd name="adj1" fmla="val 6804"/>
              <a:gd name="adj2" fmla="val 0"/>
            </a:avLst>
          </a:prstGeom>
          <a:solidFill>
            <a:srgbClr val="F8696B"/>
          </a:solidFill>
          <a:ln>
            <a:noFill/>
          </a:ln>
        </p:spPr>
        <p:txBody>
          <a:bodyPr spcFirstLastPara="1" vert="vert"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3400">
                <a:solidFill>
                  <a:srgbClr val="FFFFFF"/>
                </a:solidFill>
                <a:latin typeface="Fira Sans Extra Condensed ExtraBold"/>
                <a:ea typeface="Fira Sans Extra Condensed ExtraBold"/>
                <a:cs typeface="Fira Sans Extra Condensed ExtraBold"/>
                <a:sym typeface="Fira Sans Extra Condensed ExtraBold"/>
              </a:rPr>
              <a:t>3</a:t>
            </a:r>
            <a:endParaRPr sz="3400">
              <a:solidFill>
                <a:srgbClr val="FFFFFF"/>
              </a:solidFill>
              <a:latin typeface="Fira Sans Extra Condensed ExtraBold"/>
              <a:ea typeface="Fira Sans Extra Condensed ExtraBold"/>
              <a:cs typeface="Fira Sans Extra Condensed ExtraBold"/>
              <a:sym typeface="Fira Sans Extra Condensed ExtraBold"/>
            </a:endParaRPr>
          </a:p>
        </p:txBody>
      </p:sp>
      <p:grpSp>
        <p:nvGrpSpPr>
          <p:cNvPr id="43" name="Google Shape;1158;p27">
            <a:extLst>
              <a:ext uri="{FF2B5EF4-FFF2-40B4-BE49-F238E27FC236}">
                <a16:creationId xmlns:a16="http://schemas.microsoft.com/office/drawing/2014/main" id="{8A6C4D6F-96E7-E26B-B9F9-7E116BA6FD8D}"/>
              </a:ext>
            </a:extLst>
          </p:cNvPr>
          <p:cNvGrpSpPr/>
          <p:nvPr/>
        </p:nvGrpSpPr>
        <p:grpSpPr>
          <a:xfrm>
            <a:off x="11028455" y="8009880"/>
            <a:ext cx="4004003" cy="1759219"/>
            <a:chOff x="6036850" y="1276025"/>
            <a:chExt cx="2325600" cy="1072950"/>
          </a:xfrm>
          <a:solidFill>
            <a:schemeClr val="tx2">
              <a:lumMod val="90000"/>
            </a:schemeClr>
          </a:solidFill>
        </p:grpSpPr>
        <p:sp>
          <p:nvSpPr>
            <p:cNvPr id="44" name="Google Shape;1159;p27">
              <a:extLst>
                <a:ext uri="{FF2B5EF4-FFF2-40B4-BE49-F238E27FC236}">
                  <a16:creationId xmlns:a16="http://schemas.microsoft.com/office/drawing/2014/main" id="{ECD03464-0B4E-D689-6906-D55BFEB619BB}"/>
                </a:ext>
              </a:extLst>
            </p:cNvPr>
            <p:cNvSpPr/>
            <p:nvPr/>
          </p:nvSpPr>
          <p:spPr>
            <a:xfrm rot="10800000" flipH="1">
              <a:off x="6037537" y="1747775"/>
              <a:ext cx="2324100" cy="601200"/>
            </a:xfrm>
            <a:prstGeom prst="round1Rect">
              <a:avLst>
                <a:gd name="adj" fmla="val 12668"/>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3400">
                <a:solidFill>
                  <a:srgbClr val="FFFFFF"/>
                </a:solidFill>
                <a:latin typeface="Fira Sans Extra Condensed ExtraBold"/>
                <a:ea typeface="Fira Sans Extra Condensed ExtraBold"/>
                <a:cs typeface="Fira Sans Extra Condensed ExtraBold"/>
                <a:sym typeface="Fira Sans Extra Condensed ExtraBold"/>
              </a:endParaRPr>
            </a:p>
          </p:txBody>
        </p:sp>
        <p:sp>
          <p:nvSpPr>
            <p:cNvPr id="45" name="Google Shape;1160;p27">
              <a:extLst>
                <a:ext uri="{FF2B5EF4-FFF2-40B4-BE49-F238E27FC236}">
                  <a16:creationId xmlns:a16="http://schemas.microsoft.com/office/drawing/2014/main" id="{9E11F063-F192-24FF-1678-6775DEC2C901}"/>
                </a:ext>
              </a:extLst>
            </p:cNvPr>
            <p:cNvSpPr/>
            <p:nvPr/>
          </p:nvSpPr>
          <p:spPr>
            <a:xfrm rot="5400000" flipH="1">
              <a:off x="6983650" y="329225"/>
              <a:ext cx="432000" cy="2325600"/>
            </a:xfrm>
            <a:prstGeom prst="round1Rect">
              <a:avLst>
                <a:gd name="adj" fmla="val 16667"/>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endParaRPr sz="3400">
                <a:solidFill>
                  <a:srgbClr val="FFFFFF"/>
                </a:solidFill>
                <a:latin typeface="Fira Sans Extra Condensed ExtraBold"/>
                <a:ea typeface="Fira Sans Extra Condensed ExtraBold"/>
                <a:cs typeface="Fira Sans Extra Condensed ExtraBold"/>
                <a:sym typeface="Fira Sans Extra Condensed ExtraBold"/>
              </a:endParaRPr>
            </a:p>
          </p:txBody>
        </p:sp>
        <p:sp>
          <p:nvSpPr>
            <p:cNvPr id="46" name="Google Shape;1161;p27">
              <a:extLst>
                <a:ext uri="{FF2B5EF4-FFF2-40B4-BE49-F238E27FC236}">
                  <a16:creationId xmlns:a16="http://schemas.microsoft.com/office/drawing/2014/main" id="{BC1CB1F2-B642-2796-55CA-A0B6FBB71A81}"/>
                </a:ext>
              </a:extLst>
            </p:cNvPr>
            <p:cNvSpPr txBox="1"/>
            <p:nvPr/>
          </p:nvSpPr>
          <p:spPr>
            <a:xfrm>
              <a:off x="6160975" y="1357025"/>
              <a:ext cx="2077200" cy="270000"/>
            </a:xfrm>
            <a:prstGeom prst="rect">
              <a:avLst/>
            </a:prstGeom>
            <a:grp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1600" b="1" dirty="0">
                  <a:solidFill>
                    <a:schemeClr val="dk1"/>
                  </a:solidFill>
                  <a:latin typeface="DM Sans" pitchFamily="2" charset="0"/>
                  <a:sym typeface="Fira Sans Extra Condensed SemiBold"/>
                </a:rPr>
                <a:t>Least important</a:t>
              </a:r>
              <a:endParaRPr lang="en-GB" sz="1050" b="1" dirty="0">
                <a:latin typeface="DM Sans" pitchFamily="2" charset="0"/>
              </a:endParaRPr>
            </a:p>
          </p:txBody>
        </p:sp>
        <p:sp>
          <p:nvSpPr>
            <p:cNvPr id="47" name="Google Shape;1162;p27">
              <a:extLst>
                <a:ext uri="{FF2B5EF4-FFF2-40B4-BE49-F238E27FC236}">
                  <a16:creationId xmlns:a16="http://schemas.microsoft.com/office/drawing/2014/main" id="{AA9CDD77-9235-E3FA-846F-099135472335}"/>
                </a:ext>
              </a:extLst>
            </p:cNvPr>
            <p:cNvSpPr txBox="1"/>
            <p:nvPr/>
          </p:nvSpPr>
          <p:spPr>
            <a:xfrm>
              <a:off x="6160975" y="1778375"/>
              <a:ext cx="2077200" cy="540000"/>
            </a:xfrm>
            <a:prstGeom prst="rect">
              <a:avLst/>
            </a:prstGeom>
            <a:grp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600" b="1" dirty="0">
                  <a:solidFill>
                    <a:srgbClr val="FF0000"/>
                  </a:solidFill>
                  <a:latin typeface="DM Sans"/>
                </a:rPr>
                <a:t>Area</a:t>
              </a:r>
              <a:r>
                <a:rPr lang="en-US" sz="1600" dirty="0">
                  <a:latin typeface="DM Sans"/>
                </a:rPr>
                <a:t> and </a:t>
              </a:r>
              <a:r>
                <a:rPr lang="en-US" sz="1600" b="1" dirty="0">
                  <a:solidFill>
                    <a:srgbClr val="FF0000"/>
                  </a:solidFill>
                  <a:latin typeface="DM Sans"/>
                </a:rPr>
                <a:t>Channel </a:t>
              </a:r>
              <a:r>
                <a:rPr lang="en-US" sz="1600" dirty="0">
                  <a:solidFill>
                    <a:schemeClr val="tx1"/>
                  </a:solidFill>
                  <a:latin typeface="DM Sans"/>
                </a:rPr>
                <a:t>have little impact on visit generation</a:t>
              </a:r>
              <a:endParaRPr lang="en-US" sz="1800" dirty="0">
                <a:solidFill>
                  <a:schemeClr val="tx1"/>
                </a:solidFill>
                <a:latin typeface="DM Sans" pitchFamily="2" charset="0"/>
              </a:endParaRPr>
            </a:p>
          </p:txBody>
        </p:sp>
      </p:gr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3510</Words>
  <Application>Microsoft Office PowerPoint</Application>
  <PresentationFormat>Custom</PresentationFormat>
  <Paragraphs>935</Paragraphs>
  <Slides>31</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DB Sans</vt:lpstr>
      <vt:lpstr>Arial</vt:lpstr>
      <vt:lpstr>Calibri</vt:lpstr>
      <vt:lpstr>DM Sans Medium</vt:lpstr>
      <vt:lpstr>Arial Narrow</vt:lpstr>
      <vt:lpstr>Fira Sans Extra Condensed ExtraBold</vt:lpstr>
      <vt:lpstr>Wingdings</vt:lpstr>
      <vt:lpstr>DM Sans</vt:lpstr>
      <vt:lpstr>Bodoni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Rajkumar Rajavel</dc:creator>
  <cp:lastModifiedBy>Rajavel, Rajkumar</cp:lastModifiedBy>
  <cp:revision>6</cp:revision>
  <dcterms:modified xsi:type="dcterms:W3CDTF">2023-11-07T17:58:17Z</dcterms:modified>
</cp:coreProperties>
</file>